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2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44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20526F-D6D4-4C9A-9F38-4C33E871E4CA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3E54F-3AEB-4297-B158-510929B9B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69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12052376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3428210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5228326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42941862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36011205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22005045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26354665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32694421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9512454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39785020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1367633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34921397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4859874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32365037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30864303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11386892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24650179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25275786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115348292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145888716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43207159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2642619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153931147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4272231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3652680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4019223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15090039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29462399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25274517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27538722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2005627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F6E9-83D8-4A9A-9901-401C37F1540A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E4A3-0AC3-4B97-A246-AECD29BC6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43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F6E9-83D8-4A9A-9901-401C37F1540A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E4A3-0AC3-4B97-A246-AECD29BC6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563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F6E9-83D8-4A9A-9901-401C37F1540A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E4A3-0AC3-4B97-A246-AECD29BC6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146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F6E9-83D8-4A9A-9901-401C37F1540A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E4A3-0AC3-4B97-A246-AECD29BC6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559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F6E9-83D8-4A9A-9901-401C37F1540A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E4A3-0AC3-4B97-A246-AECD29BC6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638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F6E9-83D8-4A9A-9901-401C37F1540A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E4A3-0AC3-4B97-A246-AECD29BC6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95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F6E9-83D8-4A9A-9901-401C37F1540A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E4A3-0AC3-4B97-A246-AECD29BC6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996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F6E9-83D8-4A9A-9901-401C37F1540A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E4A3-0AC3-4B97-A246-AECD29BC6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16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F6E9-83D8-4A9A-9901-401C37F1540A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E4A3-0AC3-4B97-A246-AECD29BC6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32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F6E9-83D8-4A9A-9901-401C37F1540A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E4A3-0AC3-4B97-A246-AECD29BC6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099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F6E9-83D8-4A9A-9901-401C37F1540A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E4A3-0AC3-4B97-A246-AECD29BC6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01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EF6E9-83D8-4A9A-9901-401C37F1540A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AE4A3-0AC3-4B97-A246-AECD29BC6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79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4.png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wmf"/><Relationship Id="rId5" Type="http://schemas.openxmlformats.org/officeDocument/2006/relationships/image" Target="../media/image1.wmf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wmf"/><Relationship Id="rId4" Type="http://schemas.openxmlformats.org/officeDocument/2006/relationships/image" Target="../media/image1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425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Session Independence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9800" y="990600"/>
            <a:ext cx="3962400" cy="4114800"/>
          </a:xfrm>
        </p:spPr>
        <p:txBody>
          <a:bodyPr/>
          <a:lstStyle/>
          <a:p>
            <a:pPr eaLnBrk="1" hangingPunct="1"/>
            <a:r>
              <a:rPr lang="en-US" sz="2600"/>
              <a:t>Body of SIP message used to establish call describes the session</a:t>
            </a:r>
          </a:p>
          <a:p>
            <a:pPr eaLnBrk="1" hangingPunct="1"/>
            <a:r>
              <a:rPr lang="en-US" sz="2600"/>
              <a:t>Session could be</a:t>
            </a:r>
          </a:p>
          <a:p>
            <a:pPr lvl="1" eaLnBrk="1" hangingPunct="1"/>
            <a:r>
              <a:rPr lang="en-US" sz="2200"/>
              <a:t>Audio</a:t>
            </a:r>
          </a:p>
          <a:p>
            <a:pPr lvl="1" eaLnBrk="1" hangingPunct="1"/>
            <a:r>
              <a:rPr lang="en-US" sz="2200"/>
              <a:t>Video</a:t>
            </a:r>
          </a:p>
          <a:p>
            <a:pPr lvl="1" eaLnBrk="1" hangingPunct="1"/>
            <a:r>
              <a:rPr lang="en-US" sz="2200"/>
              <a:t>Game</a:t>
            </a:r>
          </a:p>
          <a:p>
            <a:pPr eaLnBrk="1" hangingPunct="1"/>
            <a:r>
              <a:rPr lang="en-US" sz="2600"/>
              <a:t>SIP operation is independent of type of session</a:t>
            </a:r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67438" y="1066800"/>
            <a:ext cx="3814762" cy="4114800"/>
          </a:xfrm>
        </p:spPr>
        <p:txBody>
          <a:bodyPr/>
          <a:lstStyle/>
          <a:p>
            <a:pPr eaLnBrk="1" hangingPunct="1"/>
            <a:r>
              <a:rPr lang="en-US" sz="2200"/>
              <a:t>SIP Bodies are MIME objects</a:t>
            </a:r>
          </a:p>
          <a:p>
            <a:pPr lvl="1" eaLnBrk="1" hangingPunct="1"/>
            <a:r>
              <a:rPr lang="en-US" sz="2000"/>
              <a:t>MIME = Multipurpose Internet Mail Extensions</a:t>
            </a:r>
          </a:p>
          <a:p>
            <a:pPr lvl="1" eaLnBrk="1" hangingPunct="1"/>
            <a:r>
              <a:rPr lang="en-US" sz="2000"/>
              <a:t>Mechanisms for describing and carrying opaque content</a:t>
            </a:r>
          </a:p>
          <a:p>
            <a:pPr lvl="1" eaLnBrk="1" hangingPunct="1"/>
            <a:r>
              <a:rPr lang="en-US" sz="2000"/>
              <a:t>Used with HTTP and email</a:t>
            </a:r>
          </a:p>
        </p:txBody>
      </p:sp>
    </p:spTree>
    <p:extLst>
      <p:ext uri="{BB962C8B-B14F-4D97-AF65-F5344CB8AC3E}">
        <p14:creationId xmlns:p14="http://schemas.microsoft.com/office/powerpoint/2010/main" val="352397569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/>
            <a:r>
              <a:rPr lang="en-US" smtClean="0"/>
              <a:t>Protocol Components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9800" y="1600201"/>
            <a:ext cx="3811588" cy="4119563"/>
          </a:xfrm>
          <a:noFill/>
        </p:spPr>
        <p:txBody>
          <a:bodyPr vert="horz" lIns="92075" tIns="46038" rIns="92075" bIns="46038" rtlCol="0">
            <a:normAutofit/>
          </a:bodyPr>
          <a:lstStyle/>
          <a:p>
            <a:pPr eaLnBrk="1" hangingPunct="1"/>
            <a:r>
              <a:rPr lang="en-US" sz="2600"/>
              <a:t>User Agent </a:t>
            </a:r>
          </a:p>
          <a:p>
            <a:pPr lvl="1" eaLnBrk="1" hangingPunct="1"/>
            <a:r>
              <a:rPr lang="en-US" smtClean="0"/>
              <a:t>End systems</a:t>
            </a:r>
          </a:p>
          <a:p>
            <a:pPr lvl="1" eaLnBrk="1" hangingPunct="1"/>
            <a:r>
              <a:rPr lang="en-US" smtClean="0"/>
              <a:t>Hard and soft phones</a:t>
            </a:r>
          </a:p>
          <a:p>
            <a:pPr lvl="1" eaLnBrk="1" hangingPunct="1"/>
            <a:r>
              <a:rPr lang="en-US" smtClean="0"/>
              <a:t>PSTN Gateways</a:t>
            </a:r>
          </a:p>
          <a:p>
            <a:pPr lvl="1" eaLnBrk="1" hangingPunct="1"/>
            <a:r>
              <a:rPr lang="en-US" smtClean="0"/>
              <a:t>Phone Adaptors</a:t>
            </a:r>
          </a:p>
          <a:p>
            <a:pPr lvl="1" eaLnBrk="1" hangingPunct="1"/>
            <a:r>
              <a:rPr lang="en-US" smtClean="0"/>
              <a:t>Media Servers</a:t>
            </a:r>
          </a:p>
          <a:p>
            <a:pPr lvl="1" eaLnBrk="1" hangingPunct="1"/>
            <a:r>
              <a:rPr lang="en-US" smtClean="0"/>
              <a:t>Anything that originates or terminates SIP calls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629275" y="1600200"/>
            <a:ext cx="4211638" cy="2997200"/>
          </a:xfrm>
          <a:noFill/>
        </p:spPr>
        <p:txBody>
          <a:bodyPr vert="horz" lIns="92075" tIns="46038" rIns="92075" bIns="46038" rtlCol="0">
            <a:normAutofit fontScale="92500" lnSpcReduction="10000"/>
          </a:bodyPr>
          <a:lstStyle/>
          <a:p>
            <a:pPr eaLnBrk="1" hangingPunct="1"/>
            <a:r>
              <a:rPr lang="en-US" sz="2200"/>
              <a:t>Proxy</a:t>
            </a:r>
          </a:p>
          <a:p>
            <a:pPr lvl="1" eaLnBrk="1" hangingPunct="1"/>
            <a:r>
              <a:rPr lang="en-US" sz="2000"/>
              <a:t>SIP server responsible for relaying and processing requests between user agents</a:t>
            </a:r>
          </a:p>
          <a:p>
            <a:pPr lvl="1" eaLnBrk="1" hangingPunct="1"/>
            <a:r>
              <a:rPr lang="en-US" sz="2000"/>
              <a:t>Main job: where to send request next?</a:t>
            </a:r>
          </a:p>
          <a:p>
            <a:pPr eaLnBrk="1" hangingPunct="1"/>
            <a:r>
              <a:rPr lang="en-US" sz="2200"/>
              <a:t>Back-to-Back User Agent (B2BUA)</a:t>
            </a:r>
          </a:p>
          <a:p>
            <a:pPr lvl="1" eaLnBrk="1" hangingPunct="1"/>
            <a:r>
              <a:rPr lang="en-US" sz="2000"/>
              <a:t>SIP server that terminates and re-originates SIP</a:t>
            </a:r>
          </a:p>
          <a:p>
            <a:pPr lvl="1" eaLnBrk="1" hangingPunct="1"/>
            <a:r>
              <a:rPr lang="en-US" sz="2000"/>
              <a:t>SBCs, Call Agents, etc.</a:t>
            </a:r>
          </a:p>
        </p:txBody>
      </p:sp>
    </p:spTree>
    <p:extLst>
      <p:ext uri="{BB962C8B-B14F-4D97-AF65-F5344CB8AC3E}">
        <p14:creationId xmlns:p14="http://schemas.microsoft.com/office/powerpoint/2010/main" val="93550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11430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/>
            <a:r>
              <a:rPr lang="en-US" smtClean="0"/>
              <a:t>SIP Addressing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05000" y="1219200"/>
            <a:ext cx="4038600" cy="4114800"/>
          </a:xfrm>
          <a:noFill/>
        </p:spPr>
        <p:txBody>
          <a:bodyPr vert="horz" lIns="92075" tIns="46038" rIns="92075" bIns="46038" rtlCol="0">
            <a:normAutofit fontScale="92500" lnSpcReduction="10000"/>
          </a:bodyPr>
          <a:lstStyle/>
          <a:p>
            <a:pPr eaLnBrk="1" hangingPunct="1"/>
            <a:r>
              <a:rPr lang="en-US" sz="2000"/>
              <a:t>SIP addresses are URL’s</a:t>
            </a:r>
          </a:p>
          <a:p>
            <a:pPr eaLnBrk="1" hangingPunct="1"/>
            <a:r>
              <a:rPr lang="en-US" sz="2000"/>
              <a:t>URL contains several components</a:t>
            </a:r>
          </a:p>
          <a:p>
            <a:pPr lvl="1" eaLnBrk="1" hangingPunct="1"/>
            <a:r>
              <a:rPr lang="en-US" sz="1800"/>
              <a:t>Scheme (sip)</a:t>
            </a:r>
          </a:p>
          <a:p>
            <a:pPr lvl="1" eaLnBrk="1" hangingPunct="1"/>
            <a:r>
              <a:rPr lang="en-US" sz="1800"/>
              <a:t>Username</a:t>
            </a:r>
          </a:p>
          <a:p>
            <a:pPr lvl="1" eaLnBrk="1" hangingPunct="1"/>
            <a:r>
              <a:rPr lang="en-US" sz="1800"/>
              <a:t>Hostname</a:t>
            </a:r>
          </a:p>
          <a:p>
            <a:pPr lvl="1" eaLnBrk="1" hangingPunct="1"/>
            <a:r>
              <a:rPr lang="en-US" sz="1800"/>
              <a:t>Optional port</a:t>
            </a:r>
          </a:p>
          <a:p>
            <a:pPr lvl="1" eaLnBrk="1" hangingPunct="1"/>
            <a:r>
              <a:rPr lang="en-US" sz="1800"/>
              <a:t>Parameters</a:t>
            </a:r>
          </a:p>
          <a:p>
            <a:pPr lvl="1" eaLnBrk="1" hangingPunct="1"/>
            <a:r>
              <a:rPr lang="en-US" sz="1800"/>
              <a:t>Headers and Body</a:t>
            </a:r>
          </a:p>
          <a:p>
            <a:pPr eaLnBrk="1" hangingPunct="1"/>
            <a:r>
              <a:rPr lang="en-US" sz="2000"/>
              <a:t>SIP allows any URI type</a:t>
            </a:r>
          </a:p>
          <a:p>
            <a:pPr lvl="1" eaLnBrk="1" hangingPunct="1"/>
            <a:r>
              <a:rPr lang="en-US" sz="1800"/>
              <a:t>tel URIs</a:t>
            </a:r>
          </a:p>
          <a:p>
            <a:pPr lvl="1" eaLnBrk="1" hangingPunct="1"/>
            <a:r>
              <a:rPr lang="en-US" sz="1800"/>
              <a:t>http URLs for redirects</a:t>
            </a:r>
          </a:p>
          <a:p>
            <a:pPr lvl="1" eaLnBrk="1" hangingPunct="1"/>
            <a:r>
              <a:rPr lang="en-US" sz="1800"/>
              <a:t>mailto URLs</a:t>
            </a:r>
          </a:p>
          <a:p>
            <a:pPr lvl="1" eaLnBrk="1" hangingPunct="1"/>
            <a:r>
              <a:rPr lang="en-US" sz="1800"/>
              <a:t>leverage vast URI </a:t>
            </a:r>
            <a:br>
              <a:rPr lang="en-US" sz="1800"/>
            </a:br>
            <a:r>
              <a:rPr lang="en-US" sz="1800"/>
              <a:t>infrastructure</a:t>
            </a:r>
            <a:endParaRPr lang="en-US" sz="2000"/>
          </a:p>
          <a:p>
            <a:pPr eaLnBrk="1" hangingPunct="1"/>
            <a:endParaRPr lang="en-US" sz="2000"/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5334001" y="3886201"/>
            <a:ext cx="34845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600">
                <a:latin typeface="Courier New" panose="02070309020205020404" pitchFamily="49" charset="0"/>
              </a:rPr>
              <a:t>sip:jdrosen@cisco.com:5061;</a:t>
            </a:r>
          </a:p>
          <a:p>
            <a:r>
              <a:rPr lang="en-US" sz="1600">
                <a:latin typeface="Courier New" panose="02070309020205020404" pitchFamily="49" charset="0"/>
              </a:rPr>
              <a:t>  user=host?Subject=foo</a:t>
            </a:r>
          </a:p>
        </p:txBody>
      </p:sp>
      <p:sp>
        <p:nvSpPr>
          <p:cNvPr id="90117" name="Freeform 5"/>
          <p:cNvSpPr>
            <a:spLocks/>
          </p:cNvSpPr>
          <p:nvPr/>
        </p:nvSpPr>
        <p:spPr bwMode="auto">
          <a:xfrm>
            <a:off x="4343400" y="2514600"/>
            <a:ext cx="1219200" cy="1371600"/>
          </a:xfrm>
          <a:custGeom>
            <a:avLst/>
            <a:gdLst>
              <a:gd name="T0" fmla="*/ 0 w 1056"/>
              <a:gd name="T1" fmla="*/ 0 h 480"/>
              <a:gd name="T2" fmla="*/ 1219200 w 1056"/>
              <a:gd name="T3" fmla="*/ 0 h 480"/>
              <a:gd name="T4" fmla="*/ 1219200 w 1056"/>
              <a:gd name="T5" fmla="*/ 1371600 h 480"/>
              <a:gd name="T6" fmla="*/ 0 60000 65536"/>
              <a:gd name="T7" fmla="*/ 0 60000 65536"/>
              <a:gd name="T8" fmla="*/ 0 60000 65536"/>
              <a:gd name="T9" fmla="*/ 0 w 1056"/>
              <a:gd name="T10" fmla="*/ 0 h 480"/>
              <a:gd name="T11" fmla="*/ 1056 w 1056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56" h="480">
                <a:moveTo>
                  <a:pt x="0" y="0"/>
                </a:moveTo>
                <a:lnTo>
                  <a:pt x="1056" y="0"/>
                </a:lnTo>
                <a:lnTo>
                  <a:pt x="1056" y="48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18" name="Freeform 6"/>
          <p:cNvSpPr>
            <a:spLocks/>
          </p:cNvSpPr>
          <p:nvPr/>
        </p:nvSpPr>
        <p:spPr bwMode="auto">
          <a:xfrm>
            <a:off x="4114800" y="2819400"/>
            <a:ext cx="2209800" cy="1066800"/>
          </a:xfrm>
          <a:custGeom>
            <a:avLst/>
            <a:gdLst>
              <a:gd name="T0" fmla="*/ 0 w 1680"/>
              <a:gd name="T1" fmla="*/ 0 h 240"/>
              <a:gd name="T2" fmla="*/ 2209800 w 1680"/>
              <a:gd name="T3" fmla="*/ 0 h 240"/>
              <a:gd name="T4" fmla="*/ 2209800 w 1680"/>
              <a:gd name="T5" fmla="*/ 1066800 h 240"/>
              <a:gd name="T6" fmla="*/ 0 60000 65536"/>
              <a:gd name="T7" fmla="*/ 0 60000 65536"/>
              <a:gd name="T8" fmla="*/ 0 60000 65536"/>
              <a:gd name="T9" fmla="*/ 0 w 1680"/>
              <a:gd name="T10" fmla="*/ 0 h 240"/>
              <a:gd name="T11" fmla="*/ 1680 w 1680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0" h="240">
                <a:moveTo>
                  <a:pt x="0" y="0"/>
                </a:moveTo>
                <a:lnTo>
                  <a:pt x="1680" y="0"/>
                </a:lnTo>
                <a:lnTo>
                  <a:pt x="1680" y="24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19" name="Freeform 7"/>
          <p:cNvSpPr>
            <a:spLocks/>
          </p:cNvSpPr>
          <p:nvPr/>
        </p:nvSpPr>
        <p:spPr bwMode="auto">
          <a:xfrm>
            <a:off x="4038600" y="3124200"/>
            <a:ext cx="3429000" cy="762000"/>
          </a:xfrm>
          <a:custGeom>
            <a:avLst/>
            <a:gdLst>
              <a:gd name="T0" fmla="*/ 0 w 2400"/>
              <a:gd name="T1" fmla="*/ 0 h 480"/>
              <a:gd name="T2" fmla="*/ 3429000 w 2400"/>
              <a:gd name="T3" fmla="*/ 0 h 480"/>
              <a:gd name="T4" fmla="*/ 3429000 w 2400"/>
              <a:gd name="T5" fmla="*/ 762000 h 480"/>
              <a:gd name="T6" fmla="*/ 0 60000 65536"/>
              <a:gd name="T7" fmla="*/ 0 60000 65536"/>
              <a:gd name="T8" fmla="*/ 0 60000 65536"/>
              <a:gd name="T9" fmla="*/ 0 w 2400"/>
              <a:gd name="T10" fmla="*/ 0 h 480"/>
              <a:gd name="T11" fmla="*/ 2400 w 2400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0" h="480">
                <a:moveTo>
                  <a:pt x="0" y="0"/>
                </a:moveTo>
                <a:lnTo>
                  <a:pt x="2400" y="0"/>
                </a:lnTo>
                <a:lnTo>
                  <a:pt x="2400" y="48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0" name="Freeform 8"/>
          <p:cNvSpPr>
            <a:spLocks/>
          </p:cNvSpPr>
          <p:nvPr/>
        </p:nvSpPr>
        <p:spPr bwMode="auto">
          <a:xfrm>
            <a:off x="4191000" y="3505200"/>
            <a:ext cx="4267200" cy="381000"/>
          </a:xfrm>
          <a:custGeom>
            <a:avLst/>
            <a:gdLst>
              <a:gd name="T0" fmla="*/ 0 w 3264"/>
              <a:gd name="T1" fmla="*/ 0 h 336"/>
              <a:gd name="T2" fmla="*/ 4267200 w 3264"/>
              <a:gd name="T3" fmla="*/ 0 h 336"/>
              <a:gd name="T4" fmla="*/ 4267200 w 3264"/>
              <a:gd name="T5" fmla="*/ 381000 h 336"/>
              <a:gd name="T6" fmla="*/ 0 60000 65536"/>
              <a:gd name="T7" fmla="*/ 0 60000 65536"/>
              <a:gd name="T8" fmla="*/ 0 60000 65536"/>
              <a:gd name="T9" fmla="*/ 0 w 3264"/>
              <a:gd name="T10" fmla="*/ 0 h 336"/>
              <a:gd name="T11" fmla="*/ 3264 w 3264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64" h="336">
                <a:moveTo>
                  <a:pt x="0" y="0"/>
                </a:moveTo>
                <a:lnTo>
                  <a:pt x="3264" y="0"/>
                </a:lnTo>
                <a:lnTo>
                  <a:pt x="3264" y="336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1" name="Freeform 9"/>
          <p:cNvSpPr>
            <a:spLocks/>
          </p:cNvSpPr>
          <p:nvPr/>
        </p:nvSpPr>
        <p:spPr bwMode="auto">
          <a:xfrm>
            <a:off x="4267200" y="3810000"/>
            <a:ext cx="1905000" cy="990600"/>
          </a:xfrm>
          <a:custGeom>
            <a:avLst/>
            <a:gdLst>
              <a:gd name="T0" fmla="*/ 0 w 1488"/>
              <a:gd name="T1" fmla="*/ 0 h 720"/>
              <a:gd name="T2" fmla="*/ 1044677 w 1488"/>
              <a:gd name="T3" fmla="*/ 0 h 720"/>
              <a:gd name="T4" fmla="*/ 1044677 w 1488"/>
              <a:gd name="T5" fmla="*/ 990600 h 720"/>
              <a:gd name="T6" fmla="*/ 1905000 w 1488"/>
              <a:gd name="T7" fmla="*/ 990600 h 720"/>
              <a:gd name="T8" fmla="*/ 1905000 w 1488"/>
              <a:gd name="T9" fmla="*/ 726440 h 7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8"/>
              <a:gd name="T16" fmla="*/ 0 h 720"/>
              <a:gd name="T17" fmla="*/ 1488 w 1488"/>
              <a:gd name="T18" fmla="*/ 720 h 7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8" h="720">
                <a:moveTo>
                  <a:pt x="0" y="0"/>
                </a:moveTo>
                <a:lnTo>
                  <a:pt x="816" y="0"/>
                </a:lnTo>
                <a:lnTo>
                  <a:pt x="816" y="720"/>
                </a:lnTo>
                <a:lnTo>
                  <a:pt x="1488" y="720"/>
                </a:lnTo>
                <a:lnTo>
                  <a:pt x="1488" y="528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2" name="Freeform 10"/>
          <p:cNvSpPr>
            <a:spLocks/>
          </p:cNvSpPr>
          <p:nvPr/>
        </p:nvSpPr>
        <p:spPr bwMode="auto">
          <a:xfrm>
            <a:off x="4724400" y="4114800"/>
            <a:ext cx="2819400" cy="838200"/>
          </a:xfrm>
          <a:custGeom>
            <a:avLst/>
            <a:gdLst>
              <a:gd name="T0" fmla="*/ 0 w 2016"/>
              <a:gd name="T1" fmla="*/ 0 h 624"/>
              <a:gd name="T2" fmla="*/ 537029 w 2016"/>
              <a:gd name="T3" fmla="*/ 0 h 624"/>
              <a:gd name="T4" fmla="*/ 537029 w 2016"/>
              <a:gd name="T5" fmla="*/ 838200 h 624"/>
              <a:gd name="T6" fmla="*/ 2819400 w 2016"/>
              <a:gd name="T7" fmla="*/ 838200 h 624"/>
              <a:gd name="T8" fmla="*/ 2819400 w 2016"/>
              <a:gd name="T9" fmla="*/ 515815 h 6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6"/>
              <a:gd name="T16" fmla="*/ 0 h 624"/>
              <a:gd name="T17" fmla="*/ 2016 w 2016"/>
              <a:gd name="T18" fmla="*/ 624 h 6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6" h="624">
                <a:moveTo>
                  <a:pt x="0" y="0"/>
                </a:moveTo>
                <a:lnTo>
                  <a:pt x="384" y="0"/>
                </a:lnTo>
                <a:lnTo>
                  <a:pt x="384" y="624"/>
                </a:lnTo>
                <a:lnTo>
                  <a:pt x="2016" y="624"/>
                </a:lnTo>
                <a:lnTo>
                  <a:pt x="2016" y="384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58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SIP Trapezoid</a:t>
            </a:r>
          </a:p>
        </p:txBody>
      </p:sp>
      <p:sp>
        <p:nvSpPr>
          <p:cNvPr id="91139" name="Line 3"/>
          <p:cNvSpPr>
            <a:spLocks noChangeShapeType="1"/>
          </p:cNvSpPr>
          <p:nvPr/>
        </p:nvSpPr>
        <p:spPr bwMode="auto">
          <a:xfrm flipV="1">
            <a:off x="3200400" y="32766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0" name="Line 4"/>
          <p:cNvSpPr>
            <a:spLocks noChangeShapeType="1"/>
          </p:cNvSpPr>
          <p:nvPr/>
        </p:nvSpPr>
        <p:spPr bwMode="auto">
          <a:xfrm>
            <a:off x="7543800" y="32766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1" name="Line 5"/>
          <p:cNvSpPr>
            <a:spLocks noChangeShapeType="1"/>
          </p:cNvSpPr>
          <p:nvPr/>
        </p:nvSpPr>
        <p:spPr bwMode="auto">
          <a:xfrm>
            <a:off x="4495800" y="28194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3733800" y="44196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3733800" y="1676401"/>
            <a:ext cx="806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/>
              <a:t>a.com</a:t>
            </a:r>
          </a:p>
        </p:txBody>
      </p:sp>
      <p:sp>
        <p:nvSpPr>
          <p:cNvPr id="91144" name="Rectangle 8"/>
          <p:cNvSpPr>
            <a:spLocks noChangeArrowheads="1"/>
          </p:cNvSpPr>
          <p:nvPr/>
        </p:nvSpPr>
        <p:spPr bwMode="auto">
          <a:xfrm>
            <a:off x="2057400" y="2057400"/>
            <a:ext cx="3124200" cy="3276600"/>
          </a:xfrm>
          <a:prstGeom prst="rect">
            <a:avLst/>
          </a:prstGeom>
          <a:noFill/>
          <a:ln w="9525">
            <a:solidFill>
              <a:schemeClr val="tx1"/>
            </a:solidFill>
            <a:prstDash val="lg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t-EE"/>
          </a:p>
        </p:txBody>
      </p:sp>
      <p:sp>
        <p:nvSpPr>
          <p:cNvPr id="91145" name="Rectangle 9"/>
          <p:cNvSpPr>
            <a:spLocks noChangeArrowheads="1"/>
          </p:cNvSpPr>
          <p:nvPr/>
        </p:nvSpPr>
        <p:spPr bwMode="auto">
          <a:xfrm>
            <a:off x="6324600" y="2057400"/>
            <a:ext cx="3124200" cy="3276600"/>
          </a:xfrm>
          <a:prstGeom prst="rect">
            <a:avLst/>
          </a:prstGeom>
          <a:noFill/>
          <a:ln w="9525">
            <a:solidFill>
              <a:schemeClr val="tx1"/>
            </a:solidFill>
            <a:prstDash val="lg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t-EE"/>
          </a:p>
        </p:txBody>
      </p:sp>
      <p:sp>
        <p:nvSpPr>
          <p:cNvPr id="91146" name="Text Box 10"/>
          <p:cNvSpPr txBox="1">
            <a:spLocks noChangeArrowheads="1"/>
          </p:cNvSpPr>
          <p:nvPr/>
        </p:nvSpPr>
        <p:spPr bwMode="auto">
          <a:xfrm>
            <a:off x="7527925" y="1636713"/>
            <a:ext cx="806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/>
              <a:t>b.com</a:t>
            </a:r>
          </a:p>
        </p:txBody>
      </p:sp>
      <p:sp>
        <p:nvSpPr>
          <p:cNvPr id="91147" name="Text Box 11"/>
          <p:cNvSpPr txBox="1">
            <a:spLocks noChangeArrowheads="1"/>
          </p:cNvSpPr>
          <p:nvPr/>
        </p:nvSpPr>
        <p:spPr bwMode="auto">
          <a:xfrm>
            <a:off x="5394325" y="2474913"/>
            <a:ext cx="552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b="1"/>
              <a:t>SIP</a:t>
            </a:r>
          </a:p>
        </p:txBody>
      </p:sp>
      <p:sp>
        <p:nvSpPr>
          <p:cNvPr id="91148" name="Text Box 12"/>
          <p:cNvSpPr txBox="1">
            <a:spLocks noChangeArrowheads="1"/>
          </p:cNvSpPr>
          <p:nvPr/>
        </p:nvSpPr>
        <p:spPr bwMode="auto">
          <a:xfrm>
            <a:off x="5486400" y="4038601"/>
            <a:ext cx="641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b="1"/>
              <a:t>RTP</a:t>
            </a:r>
          </a:p>
        </p:txBody>
      </p:sp>
      <p:pic>
        <p:nvPicPr>
          <p:cNvPr id="91149" name="Picture 13" descr="IP Pho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114801"/>
            <a:ext cx="838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150" name="Picture 14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3962401"/>
            <a:ext cx="914400" cy="74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151" name="Picture 1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667001"/>
            <a:ext cx="7620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152" name="Picture 1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667001"/>
            <a:ext cx="7620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1220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SIP Methods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28801" y="1295400"/>
            <a:ext cx="4195763" cy="4114800"/>
          </a:xfrm>
        </p:spPr>
        <p:txBody>
          <a:bodyPr/>
          <a:lstStyle/>
          <a:p>
            <a:pPr eaLnBrk="1" hangingPunct="1"/>
            <a:r>
              <a:rPr lang="en-US" sz="2600"/>
              <a:t>INVITE</a:t>
            </a:r>
          </a:p>
          <a:p>
            <a:pPr lvl="1" eaLnBrk="1" hangingPunct="1"/>
            <a:r>
              <a:rPr lang="en-US" sz="2200"/>
              <a:t>Invites a participant to a session</a:t>
            </a:r>
          </a:p>
          <a:p>
            <a:pPr lvl="1" eaLnBrk="1" hangingPunct="1"/>
            <a:r>
              <a:rPr lang="en-US" sz="2200"/>
              <a:t>idempotent - reINVITEs for session modification</a:t>
            </a:r>
          </a:p>
          <a:p>
            <a:pPr eaLnBrk="1" hangingPunct="1"/>
            <a:r>
              <a:rPr lang="en-US" sz="2600"/>
              <a:t>BYE</a:t>
            </a:r>
          </a:p>
          <a:p>
            <a:pPr lvl="1" eaLnBrk="1" hangingPunct="1"/>
            <a:r>
              <a:rPr lang="en-US" sz="2200"/>
              <a:t>Ends a client’s participation in a session</a:t>
            </a:r>
          </a:p>
          <a:p>
            <a:pPr eaLnBrk="1" hangingPunct="1"/>
            <a:r>
              <a:rPr lang="en-US" sz="2600"/>
              <a:t>CANCEL</a:t>
            </a:r>
          </a:p>
          <a:p>
            <a:pPr lvl="1" eaLnBrk="1" hangingPunct="1"/>
            <a:r>
              <a:rPr lang="en-US" sz="2200"/>
              <a:t>Terminates a search</a:t>
            </a:r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990601"/>
            <a:ext cx="4191000" cy="4525963"/>
          </a:xfrm>
        </p:spPr>
        <p:txBody>
          <a:bodyPr/>
          <a:lstStyle/>
          <a:p>
            <a:pPr eaLnBrk="1" hangingPunct="1"/>
            <a:r>
              <a:rPr lang="en-US" sz="2600"/>
              <a:t>OPTIONS</a:t>
            </a:r>
          </a:p>
          <a:p>
            <a:pPr lvl="1" eaLnBrk="1" hangingPunct="1"/>
            <a:r>
              <a:rPr lang="en-US" sz="2200"/>
              <a:t>Queries a participant about their media capabilities, and finds them, but doesn’t invite</a:t>
            </a:r>
          </a:p>
          <a:p>
            <a:pPr eaLnBrk="1" hangingPunct="1"/>
            <a:r>
              <a:rPr lang="en-US" sz="2600"/>
              <a:t>ACK</a:t>
            </a:r>
          </a:p>
          <a:p>
            <a:pPr lvl="1" eaLnBrk="1" hangingPunct="1"/>
            <a:r>
              <a:rPr lang="en-US" sz="2200"/>
              <a:t>For reliability and call acceptance</a:t>
            </a:r>
          </a:p>
          <a:p>
            <a:pPr eaLnBrk="1" hangingPunct="1"/>
            <a:r>
              <a:rPr lang="en-US" sz="2600"/>
              <a:t>REGISTER</a:t>
            </a:r>
          </a:p>
          <a:p>
            <a:pPr lvl="1" eaLnBrk="1" hangingPunct="1"/>
            <a:r>
              <a:rPr lang="en-US" sz="2200"/>
              <a:t>Informs a SIP server about the location of a user</a:t>
            </a:r>
          </a:p>
        </p:txBody>
      </p:sp>
    </p:spTree>
    <p:extLst>
      <p:ext uri="{BB962C8B-B14F-4D97-AF65-F5344CB8AC3E}">
        <p14:creationId xmlns:p14="http://schemas.microsoft.com/office/powerpoint/2010/main" val="34697608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1" y="685800"/>
            <a:ext cx="8226425" cy="7620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/>
            <a:r>
              <a:rPr lang="en-US" smtClean="0"/>
              <a:t>SIP Architecture</a:t>
            </a:r>
          </a:p>
        </p:txBody>
      </p:sp>
      <p:grpSp>
        <p:nvGrpSpPr>
          <p:cNvPr id="93187" name="Group 3"/>
          <p:cNvGrpSpPr>
            <a:grpSpLocks/>
          </p:cNvGrpSpPr>
          <p:nvPr/>
        </p:nvGrpSpPr>
        <p:grpSpPr bwMode="auto">
          <a:xfrm>
            <a:off x="2063750" y="1676401"/>
            <a:ext cx="1593850" cy="1008063"/>
            <a:chOff x="438" y="1152"/>
            <a:chExt cx="1004" cy="635"/>
          </a:xfrm>
        </p:grpSpPr>
        <p:sp>
          <p:nvSpPr>
            <p:cNvPr id="93234" name="Line 4"/>
            <p:cNvSpPr>
              <a:spLocks noChangeShapeType="1"/>
            </p:cNvSpPr>
            <p:nvPr/>
          </p:nvSpPr>
          <p:spPr bwMode="auto">
            <a:xfrm>
              <a:off x="438" y="1249"/>
              <a:ext cx="240" cy="0"/>
            </a:xfrm>
            <a:prstGeom prst="line">
              <a:avLst/>
            </a:prstGeom>
            <a:noFill/>
            <a:ln w="19050">
              <a:solidFill>
                <a:srgbClr val="D00019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35" name="Line 5"/>
            <p:cNvSpPr>
              <a:spLocks noChangeShapeType="1"/>
            </p:cNvSpPr>
            <p:nvPr/>
          </p:nvSpPr>
          <p:spPr bwMode="auto">
            <a:xfrm>
              <a:off x="438" y="1441"/>
              <a:ext cx="240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36" name="Rectangle 6"/>
            <p:cNvSpPr>
              <a:spLocks noChangeArrowheads="1"/>
            </p:cNvSpPr>
            <p:nvPr/>
          </p:nvSpPr>
          <p:spPr bwMode="auto">
            <a:xfrm>
              <a:off x="716" y="1152"/>
              <a:ext cx="62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sz="1600" b="1">
                  <a:solidFill>
                    <a:srgbClr val="000000"/>
                  </a:solidFill>
                </a:rPr>
                <a:t>Request</a:t>
              </a:r>
            </a:p>
          </p:txBody>
        </p:sp>
        <p:sp>
          <p:nvSpPr>
            <p:cNvPr id="93237" name="Rectangle 7"/>
            <p:cNvSpPr>
              <a:spLocks noChangeArrowheads="1"/>
            </p:cNvSpPr>
            <p:nvPr/>
          </p:nvSpPr>
          <p:spPr bwMode="auto">
            <a:xfrm>
              <a:off x="716" y="1344"/>
              <a:ext cx="7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sz="1600" b="1">
                  <a:solidFill>
                    <a:srgbClr val="000000"/>
                  </a:solidFill>
                </a:rPr>
                <a:t>Response</a:t>
              </a:r>
            </a:p>
          </p:txBody>
        </p:sp>
        <p:sp>
          <p:nvSpPr>
            <p:cNvPr id="93238" name="Line 8"/>
            <p:cNvSpPr>
              <a:spLocks noChangeShapeType="1"/>
            </p:cNvSpPr>
            <p:nvPr/>
          </p:nvSpPr>
          <p:spPr bwMode="auto">
            <a:xfrm>
              <a:off x="438" y="1681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39" name="Text Box 9"/>
            <p:cNvSpPr txBox="1">
              <a:spLocks noChangeArrowheads="1"/>
            </p:cNvSpPr>
            <p:nvPr/>
          </p:nvSpPr>
          <p:spPr bwMode="auto">
            <a:xfrm>
              <a:off x="716" y="1575"/>
              <a:ext cx="47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sz="1600" b="1">
                  <a:solidFill>
                    <a:srgbClr val="000000"/>
                  </a:solidFill>
                </a:rPr>
                <a:t>Media</a:t>
              </a:r>
            </a:p>
          </p:txBody>
        </p:sp>
      </p:grpSp>
      <p:pic>
        <p:nvPicPr>
          <p:cNvPr id="93188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513" y="4022726"/>
            <a:ext cx="151765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89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075" y="2846388"/>
            <a:ext cx="2459038" cy="180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90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663" y="3717926"/>
            <a:ext cx="151765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91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513" y="1965326"/>
            <a:ext cx="151765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192" name="Line 14"/>
          <p:cNvSpPr>
            <a:spLocks noChangeShapeType="1"/>
          </p:cNvSpPr>
          <p:nvPr/>
        </p:nvSpPr>
        <p:spPr bwMode="auto">
          <a:xfrm>
            <a:off x="8164513" y="4876800"/>
            <a:ext cx="533400" cy="0"/>
          </a:xfrm>
          <a:prstGeom prst="line">
            <a:avLst/>
          </a:prstGeom>
          <a:noFill/>
          <a:ln w="12700">
            <a:solidFill>
              <a:srgbClr val="D0001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3" name="Line 15"/>
          <p:cNvSpPr>
            <a:spLocks noChangeShapeType="1"/>
          </p:cNvSpPr>
          <p:nvPr/>
        </p:nvSpPr>
        <p:spPr bwMode="auto">
          <a:xfrm flipV="1">
            <a:off x="2906713" y="4038600"/>
            <a:ext cx="1143000" cy="381000"/>
          </a:xfrm>
          <a:prstGeom prst="line">
            <a:avLst/>
          </a:prstGeom>
          <a:noFill/>
          <a:ln w="12700">
            <a:solidFill>
              <a:srgbClr val="D00019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4" name="Line 16"/>
          <p:cNvSpPr>
            <a:spLocks noChangeShapeType="1"/>
          </p:cNvSpPr>
          <p:nvPr/>
        </p:nvSpPr>
        <p:spPr bwMode="auto">
          <a:xfrm flipV="1">
            <a:off x="4659313" y="2895600"/>
            <a:ext cx="1600200" cy="838200"/>
          </a:xfrm>
          <a:prstGeom prst="line">
            <a:avLst/>
          </a:prstGeom>
          <a:noFill/>
          <a:ln w="12700">
            <a:solidFill>
              <a:srgbClr val="D00019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5" name="Line 17"/>
          <p:cNvSpPr>
            <a:spLocks noChangeShapeType="1"/>
          </p:cNvSpPr>
          <p:nvPr/>
        </p:nvSpPr>
        <p:spPr bwMode="auto">
          <a:xfrm>
            <a:off x="4659313" y="4038600"/>
            <a:ext cx="2133600" cy="0"/>
          </a:xfrm>
          <a:prstGeom prst="line">
            <a:avLst/>
          </a:prstGeom>
          <a:noFill/>
          <a:ln w="12700">
            <a:solidFill>
              <a:srgbClr val="D00019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6" name="Line 18"/>
          <p:cNvSpPr>
            <a:spLocks noChangeShapeType="1"/>
          </p:cNvSpPr>
          <p:nvPr/>
        </p:nvSpPr>
        <p:spPr bwMode="auto">
          <a:xfrm>
            <a:off x="7478713" y="3810000"/>
            <a:ext cx="685800" cy="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7" name="Line 19"/>
          <p:cNvSpPr>
            <a:spLocks noChangeShapeType="1"/>
          </p:cNvSpPr>
          <p:nvPr/>
        </p:nvSpPr>
        <p:spPr bwMode="auto">
          <a:xfrm flipH="1">
            <a:off x="7554913" y="3962400"/>
            <a:ext cx="609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8" name="Line 20"/>
          <p:cNvSpPr>
            <a:spLocks noChangeShapeType="1"/>
          </p:cNvSpPr>
          <p:nvPr/>
        </p:nvSpPr>
        <p:spPr bwMode="auto">
          <a:xfrm>
            <a:off x="7554913" y="4114800"/>
            <a:ext cx="1066800" cy="304800"/>
          </a:xfrm>
          <a:prstGeom prst="line">
            <a:avLst/>
          </a:prstGeom>
          <a:noFill/>
          <a:ln w="12700">
            <a:solidFill>
              <a:srgbClr val="D00019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9" name="Line 21"/>
          <p:cNvSpPr>
            <a:spLocks noChangeShapeType="1"/>
          </p:cNvSpPr>
          <p:nvPr/>
        </p:nvSpPr>
        <p:spPr bwMode="auto">
          <a:xfrm flipH="1" flipV="1">
            <a:off x="7554913" y="4191000"/>
            <a:ext cx="1066800" cy="4572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200" name="Line 22"/>
          <p:cNvSpPr>
            <a:spLocks noChangeShapeType="1"/>
          </p:cNvSpPr>
          <p:nvPr/>
        </p:nvSpPr>
        <p:spPr bwMode="auto">
          <a:xfrm flipV="1">
            <a:off x="8088314" y="4953000"/>
            <a:ext cx="598487" cy="762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201" name="Rectangle 23"/>
          <p:cNvSpPr>
            <a:spLocks noChangeArrowheads="1"/>
          </p:cNvSpPr>
          <p:nvPr/>
        </p:nvSpPr>
        <p:spPr bwMode="auto">
          <a:xfrm>
            <a:off x="3348038" y="4030663"/>
            <a:ext cx="264496" cy="262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1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93202" name="Rectangle 24"/>
          <p:cNvSpPr>
            <a:spLocks noChangeArrowheads="1"/>
          </p:cNvSpPr>
          <p:nvPr/>
        </p:nvSpPr>
        <p:spPr bwMode="auto">
          <a:xfrm>
            <a:off x="5253038" y="3116263"/>
            <a:ext cx="264496" cy="262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1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93203" name="Rectangle 25"/>
          <p:cNvSpPr>
            <a:spLocks noChangeArrowheads="1"/>
          </p:cNvSpPr>
          <p:nvPr/>
        </p:nvSpPr>
        <p:spPr bwMode="auto">
          <a:xfrm>
            <a:off x="5557838" y="3344863"/>
            <a:ext cx="264496" cy="262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100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93204" name="Rectangle 26"/>
          <p:cNvSpPr>
            <a:spLocks noChangeArrowheads="1"/>
          </p:cNvSpPr>
          <p:nvPr/>
        </p:nvSpPr>
        <p:spPr bwMode="auto">
          <a:xfrm>
            <a:off x="5497513" y="3802063"/>
            <a:ext cx="264496" cy="262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100" b="1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93205" name="Rectangle 27"/>
          <p:cNvSpPr>
            <a:spLocks noChangeArrowheads="1"/>
          </p:cNvSpPr>
          <p:nvPr/>
        </p:nvSpPr>
        <p:spPr bwMode="auto">
          <a:xfrm>
            <a:off x="7462838" y="3641725"/>
            <a:ext cx="264496" cy="262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1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93206" name="Rectangle 28"/>
          <p:cNvSpPr>
            <a:spLocks noChangeArrowheads="1"/>
          </p:cNvSpPr>
          <p:nvPr/>
        </p:nvSpPr>
        <p:spPr bwMode="auto">
          <a:xfrm>
            <a:off x="7691438" y="3946525"/>
            <a:ext cx="264496" cy="262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100" b="1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93207" name="Rectangle 29"/>
          <p:cNvSpPr>
            <a:spLocks noChangeArrowheads="1"/>
          </p:cNvSpPr>
          <p:nvPr/>
        </p:nvSpPr>
        <p:spPr bwMode="auto">
          <a:xfrm>
            <a:off x="8072438" y="4106863"/>
            <a:ext cx="264496" cy="262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100" b="1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93208" name="Rectangle 30"/>
          <p:cNvSpPr>
            <a:spLocks noChangeArrowheads="1"/>
          </p:cNvSpPr>
          <p:nvPr/>
        </p:nvSpPr>
        <p:spPr bwMode="auto">
          <a:xfrm>
            <a:off x="8301038" y="4708525"/>
            <a:ext cx="264496" cy="262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100" b="1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93209" name="Rectangle 31"/>
          <p:cNvSpPr>
            <a:spLocks noChangeArrowheads="1"/>
          </p:cNvSpPr>
          <p:nvPr/>
        </p:nvSpPr>
        <p:spPr bwMode="auto">
          <a:xfrm>
            <a:off x="8377238" y="5013325"/>
            <a:ext cx="264496" cy="262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100" b="1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93210" name="Rectangle 32"/>
          <p:cNvSpPr>
            <a:spLocks noChangeArrowheads="1"/>
          </p:cNvSpPr>
          <p:nvPr/>
        </p:nvSpPr>
        <p:spPr bwMode="auto">
          <a:xfrm>
            <a:off x="7691439" y="4335463"/>
            <a:ext cx="33972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1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93211" name="Rectangle 33"/>
          <p:cNvSpPr>
            <a:spLocks noChangeArrowheads="1"/>
          </p:cNvSpPr>
          <p:nvPr/>
        </p:nvSpPr>
        <p:spPr bwMode="auto">
          <a:xfrm>
            <a:off x="5786439" y="4183063"/>
            <a:ext cx="33972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100" b="1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93212" name="Rectangle 34"/>
          <p:cNvSpPr>
            <a:spLocks noChangeArrowheads="1"/>
          </p:cNvSpPr>
          <p:nvPr/>
        </p:nvSpPr>
        <p:spPr bwMode="auto">
          <a:xfrm>
            <a:off x="3424239" y="4335463"/>
            <a:ext cx="33972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100" b="1">
                <a:solidFill>
                  <a:srgbClr val="000000"/>
                </a:solidFill>
              </a:rPr>
              <a:t>12</a:t>
            </a:r>
          </a:p>
        </p:txBody>
      </p:sp>
      <p:sp>
        <p:nvSpPr>
          <p:cNvPr id="93213" name="Rectangle 35"/>
          <p:cNvSpPr>
            <a:spLocks noChangeArrowheads="1"/>
          </p:cNvSpPr>
          <p:nvPr/>
        </p:nvSpPr>
        <p:spPr bwMode="auto">
          <a:xfrm>
            <a:off x="8077201" y="3276600"/>
            <a:ext cx="1006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600" b="1">
                <a:solidFill>
                  <a:srgbClr val="000000"/>
                </a:solidFill>
              </a:rPr>
              <a:t>Corp DB</a:t>
            </a:r>
          </a:p>
        </p:txBody>
      </p:sp>
      <p:sp>
        <p:nvSpPr>
          <p:cNvPr id="93214" name="Line 36"/>
          <p:cNvSpPr>
            <a:spLocks noChangeShapeType="1"/>
          </p:cNvSpPr>
          <p:nvPr/>
        </p:nvSpPr>
        <p:spPr bwMode="auto">
          <a:xfrm>
            <a:off x="2906713" y="4724400"/>
            <a:ext cx="4572000" cy="3810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215" name="Rectangle 37"/>
          <p:cNvSpPr>
            <a:spLocks noChangeArrowheads="1"/>
          </p:cNvSpPr>
          <p:nvPr/>
        </p:nvSpPr>
        <p:spPr bwMode="auto">
          <a:xfrm>
            <a:off x="5040314" y="4495800"/>
            <a:ext cx="33972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100" b="1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93216" name="Rectangle 38"/>
          <p:cNvSpPr>
            <a:spLocks noChangeArrowheads="1"/>
          </p:cNvSpPr>
          <p:nvPr/>
        </p:nvSpPr>
        <p:spPr bwMode="auto">
          <a:xfrm>
            <a:off x="4659314" y="4953000"/>
            <a:ext cx="33972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100" b="1">
                <a:solidFill>
                  <a:srgbClr val="000000"/>
                </a:solidFill>
              </a:rPr>
              <a:t>14</a:t>
            </a:r>
          </a:p>
        </p:txBody>
      </p:sp>
      <p:sp>
        <p:nvSpPr>
          <p:cNvPr id="93217" name="Line 39"/>
          <p:cNvSpPr>
            <a:spLocks noChangeShapeType="1"/>
          </p:cNvSpPr>
          <p:nvPr/>
        </p:nvSpPr>
        <p:spPr bwMode="auto">
          <a:xfrm flipH="1">
            <a:off x="2982913" y="4191000"/>
            <a:ext cx="1066800" cy="381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218" name="Line 40"/>
          <p:cNvSpPr>
            <a:spLocks noChangeShapeType="1"/>
          </p:cNvSpPr>
          <p:nvPr/>
        </p:nvSpPr>
        <p:spPr bwMode="auto">
          <a:xfrm flipH="1">
            <a:off x="4735513" y="4191000"/>
            <a:ext cx="20574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219" name="Line 41"/>
          <p:cNvSpPr>
            <a:spLocks noChangeShapeType="1"/>
          </p:cNvSpPr>
          <p:nvPr/>
        </p:nvSpPr>
        <p:spPr bwMode="auto">
          <a:xfrm flipH="1">
            <a:off x="4735513" y="3048000"/>
            <a:ext cx="1524000" cy="8382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220" name="Line 42"/>
          <p:cNvSpPr>
            <a:spLocks noChangeShapeType="1"/>
          </p:cNvSpPr>
          <p:nvPr/>
        </p:nvSpPr>
        <p:spPr bwMode="auto">
          <a:xfrm rot="384330" flipV="1">
            <a:off x="2974976" y="4752976"/>
            <a:ext cx="4498975" cy="125413"/>
          </a:xfrm>
          <a:prstGeom prst="line">
            <a:avLst/>
          </a:prstGeom>
          <a:noFill/>
          <a:ln w="12700">
            <a:solidFill>
              <a:srgbClr val="D00019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3221" name="Picture 43" descr="IP Phon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343401"/>
            <a:ext cx="838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222" name="Picture 44" descr="IP Phon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800601"/>
            <a:ext cx="838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223" name="Picture 4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733801"/>
            <a:ext cx="7620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224" name="Picture 4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590801"/>
            <a:ext cx="7620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225" name="Picture 4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4419601"/>
            <a:ext cx="7620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226" name="Picture 48"/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1" y="3657600"/>
            <a:ext cx="442913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227" name="Text Box 49"/>
          <p:cNvSpPr txBox="1">
            <a:spLocks noChangeArrowheads="1"/>
          </p:cNvSpPr>
          <p:nvPr/>
        </p:nvSpPr>
        <p:spPr bwMode="auto">
          <a:xfrm rot="-1039703">
            <a:off x="2438400" y="3886200"/>
            <a:ext cx="1930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400"/>
              <a:t>14089023077@a.com</a:t>
            </a:r>
          </a:p>
        </p:txBody>
      </p:sp>
      <p:sp>
        <p:nvSpPr>
          <p:cNvPr id="93228" name="Text Box 50"/>
          <p:cNvSpPr txBox="1">
            <a:spLocks noChangeArrowheads="1"/>
          </p:cNvSpPr>
          <p:nvPr/>
        </p:nvSpPr>
        <p:spPr bwMode="auto">
          <a:xfrm>
            <a:off x="3124200" y="3505200"/>
            <a:ext cx="7381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600"/>
              <a:t>a.com</a:t>
            </a:r>
          </a:p>
        </p:txBody>
      </p:sp>
      <p:sp>
        <p:nvSpPr>
          <p:cNvPr id="93229" name="Text Box 51"/>
          <p:cNvSpPr txBox="1">
            <a:spLocks noChangeArrowheads="1"/>
          </p:cNvSpPr>
          <p:nvPr/>
        </p:nvSpPr>
        <p:spPr bwMode="auto">
          <a:xfrm>
            <a:off x="5638800" y="1600200"/>
            <a:ext cx="8397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600"/>
              <a:t>sp.com</a:t>
            </a:r>
          </a:p>
        </p:txBody>
      </p:sp>
      <p:sp>
        <p:nvSpPr>
          <p:cNvPr id="93230" name="Text Box 52"/>
          <p:cNvSpPr txBox="1">
            <a:spLocks noChangeArrowheads="1"/>
          </p:cNvSpPr>
          <p:nvPr/>
        </p:nvSpPr>
        <p:spPr bwMode="auto">
          <a:xfrm>
            <a:off x="8915400" y="3886200"/>
            <a:ext cx="7381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600"/>
              <a:t>b.com</a:t>
            </a:r>
          </a:p>
        </p:txBody>
      </p:sp>
      <p:pic>
        <p:nvPicPr>
          <p:cNvPr id="93231" name="Picture 53" descr="Router_Voic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1" y="3886201"/>
            <a:ext cx="5683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232" name="Text Box 54"/>
          <p:cNvSpPr txBox="1">
            <a:spLocks noChangeArrowheads="1"/>
          </p:cNvSpPr>
          <p:nvPr/>
        </p:nvSpPr>
        <p:spPr bwMode="auto">
          <a:xfrm rot="-1648435">
            <a:off x="4187825" y="2881313"/>
            <a:ext cx="20193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400"/>
              <a:t>14089023077@sp.com</a:t>
            </a:r>
          </a:p>
        </p:txBody>
      </p:sp>
      <p:sp>
        <p:nvSpPr>
          <p:cNvPr id="93233" name="Text Box 55"/>
          <p:cNvSpPr txBox="1">
            <a:spLocks noChangeArrowheads="1"/>
          </p:cNvSpPr>
          <p:nvPr/>
        </p:nvSpPr>
        <p:spPr bwMode="auto">
          <a:xfrm>
            <a:off x="4953000" y="3657600"/>
            <a:ext cx="1930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400"/>
              <a:t>14089023077@b.com</a:t>
            </a:r>
          </a:p>
        </p:txBody>
      </p:sp>
    </p:spTree>
    <p:extLst>
      <p:ext uri="{BB962C8B-B14F-4D97-AF65-F5344CB8AC3E}">
        <p14:creationId xmlns:p14="http://schemas.microsoft.com/office/powerpoint/2010/main" val="41301279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/>
            <a:r>
              <a:rPr lang="en-US" smtClean="0"/>
              <a:t>SIP Message Syntax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1" y="1600201"/>
            <a:ext cx="3127375" cy="4530725"/>
          </a:xfrm>
          <a:noFill/>
        </p:spPr>
        <p:txBody>
          <a:bodyPr vert="horz" lIns="92075" tIns="46038" rIns="92075" bIns="46038" rtlCol="0">
            <a:normAutofit/>
          </a:bodyPr>
          <a:lstStyle/>
          <a:p>
            <a:pPr eaLnBrk="1" hangingPunct="1"/>
            <a:r>
              <a:rPr lang="en-US" sz="2200"/>
              <a:t>Many header fields from http</a:t>
            </a:r>
          </a:p>
          <a:p>
            <a:pPr eaLnBrk="1" hangingPunct="1"/>
            <a:r>
              <a:rPr lang="en-US" sz="2200"/>
              <a:t>Payload contains a media description</a:t>
            </a:r>
          </a:p>
          <a:p>
            <a:pPr lvl="1" eaLnBrk="1" hangingPunct="1"/>
            <a:r>
              <a:rPr lang="en-US" sz="2000"/>
              <a:t>SDP - Session</a:t>
            </a:r>
            <a:br>
              <a:rPr lang="en-US" sz="2000"/>
            </a:br>
            <a:r>
              <a:rPr lang="en-US" sz="2000"/>
              <a:t>Description Protocol</a:t>
            </a: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5181601" y="1828800"/>
            <a:ext cx="5448607" cy="3755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INVITE sip:+17327654321@example.com SIP/2.0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From: J. Rosenberg &lt;sip:+14082321122@example.com&gt;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 ;tag=76ah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Subject: Conference Call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To: John Smith &lt;sip:+17327654321@example.com&gt;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Via: SIP/2.0/UDP 1.2.3.4;branch=</a:t>
            </a:r>
            <a:r>
              <a:rPr lang="en-US" sz="1400" b="1">
                <a:solidFill>
                  <a:srgbClr val="000000"/>
                </a:solidFill>
                <a:latin typeface="Arial Unicode MS" panose="020B0604020202020204" pitchFamily="34" charset="-128"/>
              </a:rPr>
              <a:t>z9hG4bK74bf9</a:t>
            </a:r>
            <a:endParaRPr lang="en-US" sz="1400" b="1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Call-ID: 1997234505.56.78@1.2.3.4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Content-type: application/sdp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CSeq: 4711 INVITE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Content-Length: 187</a:t>
            </a:r>
          </a:p>
          <a:p>
            <a:endParaRPr lang="en-US" sz="1400" b="1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v=0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o=user1 53655765 2353687637 IN IP4 1.2.3.4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s=Sales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c=IN IP4 1.2.3.4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t=0 0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m=audio 3456 RTP/AVP 0</a:t>
            </a:r>
          </a:p>
        </p:txBody>
      </p:sp>
    </p:spTree>
    <p:extLst>
      <p:ext uri="{BB962C8B-B14F-4D97-AF65-F5344CB8AC3E}">
        <p14:creationId xmlns:p14="http://schemas.microsoft.com/office/powerpoint/2010/main" val="439183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SIP Address Fields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66913" y="1528763"/>
            <a:ext cx="335915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200"/>
              <a:t>Request-URI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/>
              <a:t>Contains address of next hop server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/>
              <a:t>Rewritten by proxies based on result of Location Service</a:t>
            </a:r>
          </a:p>
          <a:p>
            <a:pPr eaLnBrk="1" hangingPunct="1">
              <a:lnSpc>
                <a:spcPct val="80000"/>
              </a:lnSpc>
            </a:pPr>
            <a:r>
              <a:rPr lang="en-US" sz="2200"/>
              <a:t>To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/>
              <a:t>Address of original called party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/>
              <a:t>Contains optional display name</a:t>
            </a:r>
          </a:p>
          <a:p>
            <a:pPr eaLnBrk="1" hangingPunct="1">
              <a:lnSpc>
                <a:spcPct val="80000"/>
              </a:lnSpc>
            </a:pPr>
            <a:r>
              <a:rPr lang="en-US" sz="2200"/>
              <a:t>From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/>
              <a:t>Address of calling party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/>
              <a:t>Optional display name</a:t>
            </a:r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5181601" y="1828800"/>
            <a:ext cx="5448607" cy="3755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INVITE </a:t>
            </a:r>
            <a:r>
              <a:rPr lang="en-US" sz="1400" b="1">
                <a:solidFill>
                  <a:schemeClr val="folHlink"/>
                </a:solidFill>
                <a:latin typeface="Courier New" panose="02070309020205020404" pitchFamily="49" charset="0"/>
              </a:rPr>
              <a:t>sip:+17327654321@example.com</a:t>
            </a:r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 SIP/2.0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From: J. Rosenberg &lt;</a:t>
            </a:r>
            <a:r>
              <a:rPr lang="en-US" sz="1400" b="1">
                <a:solidFill>
                  <a:schemeClr val="folHlink"/>
                </a:solidFill>
                <a:latin typeface="Courier New" panose="02070309020205020404" pitchFamily="49" charset="0"/>
              </a:rPr>
              <a:t>sip:+14082321122@example.com</a:t>
            </a:r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&gt;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 ;tag=76ah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Subject: Conference Call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To: John Smith &lt;</a:t>
            </a:r>
            <a:r>
              <a:rPr lang="en-US" sz="1400" b="1">
                <a:solidFill>
                  <a:schemeClr val="folHlink"/>
                </a:solidFill>
                <a:latin typeface="Courier New" panose="02070309020205020404" pitchFamily="49" charset="0"/>
              </a:rPr>
              <a:t>sip:+17327654321@example.com</a:t>
            </a:r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&gt;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Via: SIP/2.0/UDP 1.2.3.4;branch=</a:t>
            </a:r>
            <a:r>
              <a:rPr lang="en-US" sz="1400" b="1">
                <a:solidFill>
                  <a:srgbClr val="000000"/>
                </a:solidFill>
                <a:latin typeface="Arial Unicode MS" panose="020B0604020202020204" pitchFamily="34" charset="-128"/>
              </a:rPr>
              <a:t>z9hG4bK74bf9</a:t>
            </a:r>
            <a:endParaRPr lang="en-US" sz="1400" b="1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Call-ID: 1997234505.56.78@1.2.3.4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Content-type: application/sdp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CSeq: 4711 INVITE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Content-Length: 187</a:t>
            </a:r>
          </a:p>
          <a:p>
            <a:endParaRPr lang="en-US" sz="1400" b="1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v=0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o=user1 53655765 2353687637 IN IP4 1.2.3.4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s=Sales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c=IN IP4 1.2.3.4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t=0 0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m=audio 3456 RTP/AVP 0</a:t>
            </a:r>
          </a:p>
        </p:txBody>
      </p:sp>
    </p:spTree>
    <p:extLst>
      <p:ext uri="{BB962C8B-B14F-4D97-AF65-F5344CB8AC3E}">
        <p14:creationId xmlns:p14="http://schemas.microsoft.com/office/powerpoint/2010/main" val="1350882256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SIP Responses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76401" y="1447800"/>
            <a:ext cx="4348163" cy="4114800"/>
          </a:xfrm>
        </p:spPr>
        <p:txBody>
          <a:bodyPr/>
          <a:lstStyle/>
          <a:p>
            <a:pPr eaLnBrk="1" hangingPunct="1"/>
            <a:r>
              <a:rPr lang="en-US" sz="2200"/>
              <a:t>Look much like requests</a:t>
            </a:r>
          </a:p>
          <a:p>
            <a:pPr lvl="1" eaLnBrk="1" hangingPunct="1"/>
            <a:r>
              <a:rPr lang="en-US" sz="2000"/>
              <a:t>Headers, bodies</a:t>
            </a:r>
          </a:p>
          <a:p>
            <a:pPr eaLnBrk="1" hangingPunct="1"/>
            <a:r>
              <a:rPr lang="en-US" sz="2200"/>
              <a:t>Differ in top line</a:t>
            </a:r>
          </a:p>
          <a:p>
            <a:pPr lvl="1" eaLnBrk="1" hangingPunct="1"/>
            <a:r>
              <a:rPr lang="en-US" sz="2000"/>
              <a:t>Status Code</a:t>
            </a:r>
          </a:p>
          <a:p>
            <a:pPr lvl="2" eaLnBrk="1" hangingPunct="1"/>
            <a:r>
              <a:rPr lang="en-US" sz="1800"/>
              <a:t>Numeric, 100 - 699</a:t>
            </a:r>
          </a:p>
          <a:p>
            <a:pPr lvl="2" eaLnBrk="1" hangingPunct="1"/>
            <a:r>
              <a:rPr lang="en-US" sz="1800"/>
              <a:t>Meant for computer processing</a:t>
            </a:r>
          </a:p>
          <a:p>
            <a:pPr lvl="2" eaLnBrk="1" hangingPunct="1"/>
            <a:r>
              <a:rPr lang="en-US" sz="1800"/>
              <a:t>Protocol behavior based on 100s digit</a:t>
            </a:r>
          </a:p>
          <a:p>
            <a:pPr lvl="2" eaLnBrk="1" hangingPunct="1"/>
            <a:r>
              <a:rPr lang="en-US" sz="1800"/>
              <a:t>Other digits give extra info</a:t>
            </a:r>
          </a:p>
          <a:p>
            <a:pPr lvl="1" eaLnBrk="1" hangingPunct="1"/>
            <a:r>
              <a:rPr lang="en-US" sz="2000"/>
              <a:t>Reason Phrase</a:t>
            </a:r>
          </a:p>
          <a:p>
            <a:pPr lvl="2" eaLnBrk="1" hangingPunct="1"/>
            <a:r>
              <a:rPr lang="en-US" sz="1800"/>
              <a:t>Text phrase for humans</a:t>
            </a:r>
          </a:p>
          <a:p>
            <a:pPr lvl="2" eaLnBrk="1" hangingPunct="1"/>
            <a:r>
              <a:rPr lang="en-US" sz="1800"/>
              <a:t>Can be anything</a:t>
            </a: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72201" y="1447800"/>
            <a:ext cx="4348163" cy="4114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000"/>
              <a:t>Status Code Classes</a:t>
            </a:r>
          </a:p>
          <a:p>
            <a:pPr lvl="1" eaLnBrk="1" hangingPunct="1"/>
            <a:r>
              <a:rPr lang="en-US" sz="1800"/>
              <a:t>100 - 199 (1XX): Informational</a:t>
            </a:r>
          </a:p>
          <a:p>
            <a:pPr lvl="1" eaLnBrk="1" hangingPunct="1"/>
            <a:r>
              <a:rPr lang="en-US" sz="1800"/>
              <a:t>200 - 299 (2XX): Success</a:t>
            </a:r>
          </a:p>
          <a:p>
            <a:pPr lvl="1" eaLnBrk="1" hangingPunct="1"/>
            <a:r>
              <a:rPr lang="en-US" sz="1800"/>
              <a:t>300 - 399 (3XX): Redirection</a:t>
            </a:r>
          </a:p>
          <a:p>
            <a:pPr lvl="1" eaLnBrk="1" hangingPunct="1"/>
            <a:r>
              <a:rPr lang="en-US" sz="1800"/>
              <a:t>400 - 499 (4XX): Client Error</a:t>
            </a:r>
          </a:p>
          <a:p>
            <a:pPr lvl="1" eaLnBrk="1" hangingPunct="1"/>
            <a:r>
              <a:rPr lang="en-US" sz="1800"/>
              <a:t>500 - 599 (5XX): Server Error</a:t>
            </a:r>
          </a:p>
          <a:p>
            <a:pPr lvl="1" eaLnBrk="1" hangingPunct="1"/>
            <a:r>
              <a:rPr lang="en-US" sz="1800"/>
              <a:t>600 - 699 (6XX): Global Failure</a:t>
            </a:r>
          </a:p>
          <a:p>
            <a:pPr eaLnBrk="1" hangingPunct="1"/>
            <a:r>
              <a:rPr lang="en-US" sz="2000"/>
              <a:t>Two groups</a:t>
            </a:r>
          </a:p>
          <a:p>
            <a:pPr lvl="1" eaLnBrk="1" hangingPunct="1"/>
            <a:r>
              <a:rPr lang="en-US" sz="1800"/>
              <a:t>100 - 199: Provisional</a:t>
            </a:r>
          </a:p>
          <a:p>
            <a:pPr lvl="2" eaLnBrk="1" hangingPunct="1"/>
            <a:r>
              <a:rPr lang="en-US" sz="1600"/>
              <a:t>Not reliable</a:t>
            </a:r>
          </a:p>
          <a:p>
            <a:pPr lvl="1" eaLnBrk="1" hangingPunct="1"/>
            <a:r>
              <a:rPr lang="en-US" sz="1800"/>
              <a:t>200 - 699: Final, Definitive</a:t>
            </a:r>
          </a:p>
          <a:p>
            <a:pPr eaLnBrk="1" hangingPunct="1"/>
            <a:r>
              <a:rPr lang="en-US" sz="2000"/>
              <a:t>Example</a:t>
            </a:r>
          </a:p>
          <a:p>
            <a:pPr lvl="1" eaLnBrk="1" hangingPunct="1"/>
            <a:r>
              <a:rPr lang="en-US" sz="1800"/>
              <a:t>200 OK</a:t>
            </a:r>
          </a:p>
          <a:p>
            <a:pPr lvl="1" eaLnBrk="1" hangingPunct="1"/>
            <a:r>
              <a:rPr lang="en-US" sz="1800"/>
              <a:t>180 Ringing</a:t>
            </a:r>
          </a:p>
        </p:txBody>
      </p:sp>
    </p:spTree>
    <p:extLst>
      <p:ext uri="{BB962C8B-B14F-4D97-AF65-F5344CB8AC3E}">
        <p14:creationId xmlns:p14="http://schemas.microsoft.com/office/powerpoint/2010/main" val="3859317569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SIP Response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76400" y="1981200"/>
            <a:ext cx="3289300" cy="4114800"/>
          </a:xfrm>
        </p:spPr>
        <p:txBody>
          <a:bodyPr/>
          <a:lstStyle/>
          <a:p>
            <a:pPr eaLnBrk="1" hangingPunct="1"/>
            <a:r>
              <a:rPr lang="en-US" sz="2000"/>
              <a:t>Note how only difference is top line</a:t>
            </a:r>
          </a:p>
          <a:p>
            <a:pPr eaLnBrk="1" hangingPunct="1"/>
            <a:r>
              <a:rPr lang="en-US" sz="2000"/>
              <a:t>Rules for generating responses</a:t>
            </a:r>
          </a:p>
          <a:p>
            <a:pPr lvl="1" eaLnBrk="1" hangingPunct="1"/>
            <a:r>
              <a:rPr lang="en-US" sz="1800"/>
              <a:t>Call-ID, To, From, Cseq are mirrored in response</a:t>
            </a:r>
          </a:p>
          <a:p>
            <a:pPr lvl="1" eaLnBrk="1" hangingPunct="1"/>
            <a:r>
              <a:rPr lang="en-US" sz="1800"/>
              <a:t>Branch parameter  used  as  transaction  ID</a:t>
            </a:r>
          </a:p>
          <a:p>
            <a:pPr lvl="1" eaLnBrk="1" hangingPunct="1"/>
            <a:r>
              <a:rPr lang="en-US" sz="1800"/>
              <a:t>Tag added to To field to identify dialog</a:t>
            </a:r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5029201" y="2133600"/>
            <a:ext cx="5448607" cy="2031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SIP/2.0 200 OK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From: J. Rosenberg &lt;</a:t>
            </a:r>
            <a:r>
              <a:rPr lang="en-US" sz="1400" b="1">
                <a:solidFill>
                  <a:schemeClr val="folHlink"/>
                </a:solidFill>
                <a:latin typeface="Courier New" panose="02070309020205020404" pitchFamily="49" charset="0"/>
              </a:rPr>
              <a:t>sip:+14082321122@example.com</a:t>
            </a:r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&gt;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  ;tag=76ah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To: John Smith &lt;</a:t>
            </a:r>
            <a:r>
              <a:rPr lang="en-US" sz="1400" b="1">
                <a:solidFill>
                  <a:schemeClr val="folHlink"/>
                </a:solidFill>
                <a:latin typeface="Courier New" panose="02070309020205020404" pitchFamily="49" charset="0"/>
              </a:rPr>
              <a:t>sip:+17327654321@example.com</a:t>
            </a:r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&gt;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  ;tag=112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Via: SIP/2.0/UDP 1.2.3.4;branch=</a:t>
            </a:r>
            <a:r>
              <a:rPr lang="en-US" sz="1400" b="1">
                <a:solidFill>
                  <a:srgbClr val="000000"/>
                </a:solidFill>
                <a:latin typeface="Arial Unicode MS" panose="020B0604020202020204" pitchFamily="34" charset="-128"/>
              </a:rPr>
              <a:t>z9hG4bK74bf9</a:t>
            </a:r>
            <a:endParaRPr lang="en-US" sz="1400" b="1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Call-ID: 1997234505.56.78@1.2.3.4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Content-type: application/sdp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CSeq: 4711 INVITE</a:t>
            </a:r>
          </a:p>
        </p:txBody>
      </p:sp>
    </p:spTree>
    <p:extLst>
      <p:ext uri="{BB962C8B-B14F-4D97-AF65-F5344CB8AC3E}">
        <p14:creationId xmlns:p14="http://schemas.microsoft.com/office/powerpoint/2010/main" val="94100961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Signaling: SIP</a:t>
            </a:r>
          </a:p>
        </p:txBody>
      </p:sp>
    </p:spTree>
    <p:extLst>
      <p:ext uri="{BB962C8B-B14F-4D97-AF65-F5344CB8AC3E}">
        <p14:creationId xmlns:p14="http://schemas.microsoft.com/office/powerpoint/2010/main" val="18205882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SIP Transport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76401" y="1981200"/>
            <a:ext cx="4348163" cy="4114800"/>
          </a:xfrm>
        </p:spPr>
        <p:txBody>
          <a:bodyPr/>
          <a:lstStyle/>
          <a:p>
            <a:pPr eaLnBrk="1" hangingPunct="1"/>
            <a:r>
              <a:rPr lang="en-US" sz="2200"/>
              <a:t>SIP Messages over UDP or TCP/TLS or  SCTP</a:t>
            </a:r>
          </a:p>
          <a:p>
            <a:pPr eaLnBrk="1" hangingPunct="1"/>
            <a:r>
              <a:rPr lang="en-US" sz="2200"/>
              <a:t>Reliability mechanisms defined for UDP</a:t>
            </a:r>
          </a:p>
          <a:p>
            <a:pPr eaLnBrk="1" hangingPunct="1"/>
            <a:r>
              <a:rPr lang="en-US" sz="2200"/>
              <a:t>UDP More Widely Used</a:t>
            </a:r>
          </a:p>
          <a:p>
            <a:pPr lvl="1" eaLnBrk="1" hangingPunct="1"/>
            <a:r>
              <a:rPr lang="en-US" sz="2000"/>
              <a:t>Faster</a:t>
            </a:r>
          </a:p>
          <a:p>
            <a:pPr lvl="1" eaLnBrk="1" hangingPunct="1"/>
            <a:r>
              <a:rPr lang="en-US" sz="2000"/>
              <a:t>No  connection state</a:t>
            </a:r>
          </a:p>
          <a:p>
            <a:pPr eaLnBrk="1" hangingPunct="1"/>
            <a:r>
              <a:rPr lang="en-US" sz="2200"/>
              <a:t>TCP preferred these days</a:t>
            </a:r>
          </a:p>
          <a:p>
            <a:pPr lvl="1" eaLnBrk="1" hangingPunct="1"/>
            <a:r>
              <a:rPr lang="en-US" sz="2000"/>
              <a:t>NAT</a:t>
            </a:r>
          </a:p>
          <a:p>
            <a:pPr lvl="1" eaLnBrk="1" hangingPunct="1"/>
            <a:r>
              <a:rPr lang="en-US" sz="2000"/>
              <a:t>Larger SIP messages</a:t>
            </a:r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600"/>
              <a:t>Reliability mechanisms depend on SIP request method</a:t>
            </a:r>
          </a:p>
          <a:p>
            <a:pPr lvl="1" eaLnBrk="1" hangingPunct="1"/>
            <a:r>
              <a:rPr lang="en-US" sz="2200"/>
              <a:t>INVITE </a:t>
            </a:r>
          </a:p>
          <a:p>
            <a:pPr lvl="1" eaLnBrk="1" hangingPunct="1"/>
            <a:r>
              <a:rPr lang="en-US" sz="2200"/>
              <a:t>anything except INVITE</a:t>
            </a:r>
          </a:p>
          <a:p>
            <a:pPr eaLnBrk="1" hangingPunct="1"/>
            <a:r>
              <a:rPr lang="en-US" sz="2600"/>
              <a:t>Reason: optimized for phone calls</a:t>
            </a:r>
          </a:p>
        </p:txBody>
      </p:sp>
    </p:spTree>
    <p:extLst>
      <p:ext uri="{BB962C8B-B14F-4D97-AF65-F5344CB8AC3E}">
        <p14:creationId xmlns:p14="http://schemas.microsoft.com/office/powerpoint/2010/main" val="2413854591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Registrations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1524000"/>
            <a:ext cx="41910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/>
              <a:t>REGISTER creates mapping in server from one URI to another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REGISTER properties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UA location in Contact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Registrar identified in Request URI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Identifies registered user in To and From field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Expires header indicates desired lifetime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/>
              <a:t>Can be different for each Contact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Registrations are </a:t>
            </a:r>
            <a:r>
              <a:rPr lang="en-US" sz="2000" i="1"/>
              <a:t>soft-state</a:t>
            </a:r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5638800" y="2667000"/>
            <a:ext cx="4589398" cy="1601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REGISTER sip:example.com SIP/2.0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To: sip:89023077@example.com;user=phone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From: sip:89023077@example.com;user=phone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Call-ID: 1997234505.56.78@1.2.3.4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CSeq: 123 REGISTER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Contact: sip:89023077@1.2.3.4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Expires: 3600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5791201" y="4953001"/>
            <a:ext cx="3470275" cy="925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b="1">
                <a:solidFill>
                  <a:srgbClr val="000000"/>
                </a:solidFill>
                <a:latin typeface="Courier New" panose="02070309020205020404" pitchFamily="49" charset="0"/>
              </a:rPr>
              <a:t>sip:89023077@example.com</a:t>
            </a:r>
          </a:p>
          <a:p>
            <a:pPr algn="ctr"/>
            <a:r>
              <a:rPr lang="en-US" b="1">
                <a:solidFill>
                  <a:srgbClr val="000000"/>
                </a:solidFill>
                <a:latin typeface="Courier New" panose="02070309020205020404" pitchFamily="49" charset="0"/>
              </a:rPr>
              <a:t>to</a:t>
            </a:r>
          </a:p>
          <a:p>
            <a:pPr algn="ctr"/>
            <a:r>
              <a:rPr lang="en-US" b="1">
                <a:solidFill>
                  <a:srgbClr val="000000"/>
                </a:solidFill>
                <a:latin typeface="Courier New" panose="02070309020205020404" pitchFamily="49" charset="0"/>
              </a:rPr>
              <a:t>sip:89023077@1.2.3.4</a:t>
            </a:r>
          </a:p>
        </p:txBody>
      </p:sp>
    </p:spTree>
    <p:extLst>
      <p:ext uri="{BB962C8B-B14F-4D97-AF65-F5344CB8AC3E}">
        <p14:creationId xmlns:p14="http://schemas.microsoft.com/office/powerpoint/2010/main" val="2428451743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Registration Handling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371600"/>
            <a:ext cx="3659188" cy="5029200"/>
          </a:xfrm>
        </p:spPr>
        <p:txBody>
          <a:bodyPr/>
          <a:lstStyle/>
          <a:p>
            <a:pPr eaLnBrk="1" hangingPunct="1"/>
            <a:r>
              <a:rPr lang="en-US" sz="2600"/>
              <a:t>Registrar is logical function handling REGISTER</a:t>
            </a:r>
          </a:p>
          <a:p>
            <a:pPr eaLnBrk="1" hangingPunct="1"/>
            <a:r>
              <a:rPr lang="en-US" sz="2600"/>
              <a:t>Registrar steps:</a:t>
            </a:r>
          </a:p>
          <a:p>
            <a:pPr lvl="1" eaLnBrk="1" hangingPunct="1"/>
            <a:r>
              <a:rPr lang="en-US" sz="2200"/>
              <a:t>Authenticate</a:t>
            </a:r>
          </a:p>
          <a:p>
            <a:pPr lvl="1" eaLnBrk="1" hangingPunct="1"/>
            <a:r>
              <a:rPr lang="en-US" sz="2200"/>
              <a:t>Authorize</a:t>
            </a:r>
          </a:p>
          <a:p>
            <a:pPr lvl="1" eaLnBrk="1" hangingPunct="1"/>
            <a:r>
              <a:rPr lang="en-US" sz="2200"/>
              <a:t>Add Binding</a:t>
            </a:r>
          </a:p>
          <a:p>
            <a:pPr lvl="1" eaLnBrk="1" hangingPunct="1"/>
            <a:r>
              <a:rPr lang="en-US" sz="2200"/>
              <a:t>Lower expiration</a:t>
            </a:r>
          </a:p>
          <a:p>
            <a:pPr lvl="1" eaLnBrk="1" hangingPunct="1"/>
            <a:r>
              <a:rPr lang="en-US" sz="2200"/>
              <a:t>Return all currently registered UA (can be more than one)</a:t>
            </a:r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5486401" y="2895600"/>
            <a:ext cx="4696799" cy="1601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SIP/2.0 200 OK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To: sip:89023077@example.com;user=phone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From: sip:89023077@example.com;user=phone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Call-ID: 1997234505.56.78@1.2.3.4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CSeq: 123 REGISTER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Contact: sip:89023077@1.2.3.4;expires=3600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Contact: sip:89023077@5.6.7.8;expires=524</a:t>
            </a:r>
          </a:p>
        </p:txBody>
      </p:sp>
    </p:spTree>
    <p:extLst>
      <p:ext uri="{BB962C8B-B14F-4D97-AF65-F5344CB8AC3E}">
        <p14:creationId xmlns:p14="http://schemas.microsoft.com/office/powerpoint/2010/main" val="1875384889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Forking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1" y="1524000"/>
            <a:ext cx="4500563" cy="4114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000"/>
              <a:t>A proxy may have more than one address for a user</a:t>
            </a:r>
          </a:p>
          <a:p>
            <a:pPr lvl="1" eaLnBrk="1" hangingPunct="1"/>
            <a:r>
              <a:rPr lang="en-US" sz="1800"/>
              <a:t>Happens when more than one SIP URL is registered for a user</a:t>
            </a:r>
          </a:p>
          <a:p>
            <a:pPr lvl="1" eaLnBrk="1" hangingPunct="1"/>
            <a:r>
              <a:rPr lang="en-US" sz="1800"/>
              <a:t>Can happen based on static routing configuration</a:t>
            </a:r>
          </a:p>
          <a:p>
            <a:pPr eaLnBrk="1" hangingPunct="1"/>
            <a:r>
              <a:rPr lang="en-US" sz="2000"/>
              <a:t>In this case, proxy may fork</a:t>
            </a:r>
          </a:p>
          <a:p>
            <a:pPr eaLnBrk="1" hangingPunct="1"/>
            <a:r>
              <a:rPr lang="en-US" sz="2000"/>
              <a:t>Forking is when proxy sends request to more than one proxy at once</a:t>
            </a:r>
          </a:p>
          <a:p>
            <a:pPr eaLnBrk="1" hangingPunct="1"/>
            <a:r>
              <a:rPr lang="en-US" sz="2000"/>
              <a:t>First 200 OK that is received is forwarded upstream</a:t>
            </a:r>
          </a:p>
          <a:p>
            <a:pPr eaLnBrk="1" hangingPunct="1"/>
            <a:r>
              <a:rPr lang="en-US" sz="2000"/>
              <a:t>All other unanswered requests cancelled</a:t>
            </a:r>
          </a:p>
        </p:txBody>
      </p:sp>
      <p:sp>
        <p:nvSpPr>
          <p:cNvPr id="101380" name="Line 4"/>
          <p:cNvSpPr>
            <a:spLocks noChangeShapeType="1"/>
          </p:cNvSpPr>
          <p:nvPr/>
        </p:nvSpPr>
        <p:spPr bwMode="auto">
          <a:xfrm>
            <a:off x="6553200" y="34290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5718175" y="3443289"/>
            <a:ext cx="16764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>
                <a:latin typeface="Times New Roman" panose="02020603050405020304" pitchFamily="18" charset="0"/>
              </a:rPr>
              <a:t>INVITE</a:t>
            </a:r>
          </a:p>
          <a:p>
            <a:pPr algn="ctr"/>
            <a:r>
              <a:rPr lang="en-US" sz="1600">
                <a:latin typeface="Times New Roman" panose="02020603050405020304" pitchFamily="18" charset="0"/>
              </a:rPr>
              <a:t>89023077@a.com</a:t>
            </a:r>
          </a:p>
        </p:txBody>
      </p:sp>
      <p:sp>
        <p:nvSpPr>
          <p:cNvPr id="101382" name="Line 6"/>
          <p:cNvSpPr>
            <a:spLocks noChangeShapeType="1"/>
          </p:cNvSpPr>
          <p:nvPr/>
        </p:nvSpPr>
        <p:spPr bwMode="auto">
          <a:xfrm flipV="1">
            <a:off x="8229600" y="1981200"/>
            <a:ext cx="8382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83" name="Line 7"/>
          <p:cNvSpPr>
            <a:spLocks noChangeShapeType="1"/>
          </p:cNvSpPr>
          <p:nvPr/>
        </p:nvSpPr>
        <p:spPr bwMode="auto">
          <a:xfrm>
            <a:off x="8153400" y="4114800"/>
            <a:ext cx="838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84" name="Text Box 8"/>
          <p:cNvSpPr txBox="1">
            <a:spLocks noChangeArrowheads="1"/>
          </p:cNvSpPr>
          <p:nvPr/>
        </p:nvSpPr>
        <p:spPr bwMode="auto">
          <a:xfrm rot="-2631709">
            <a:off x="7620000" y="1752600"/>
            <a:ext cx="2470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>
                <a:latin typeface="Times New Roman" panose="02020603050405020304" pitchFamily="18" charset="0"/>
              </a:rPr>
              <a:t>INVITE 89023077@1.2.3.4</a:t>
            </a:r>
          </a:p>
        </p:txBody>
      </p:sp>
      <p:sp>
        <p:nvSpPr>
          <p:cNvPr id="101385" name="Text Box 9"/>
          <p:cNvSpPr txBox="1">
            <a:spLocks noChangeArrowheads="1"/>
          </p:cNvSpPr>
          <p:nvPr/>
        </p:nvSpPr>
        <p:spPr bwMode="auto">
          <a:xfrm rot="2309463">
            <a:off x="7086600" y="4495800"/>
            <a:ext cx="2470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>
                <a:latin typeface="Times New Roman" panose="02020603050405020304" pitchFamily="18" charset="0"/>
              </a:rPr>
              <a:t>INVITE 89023077@5.6.7.8</a:t>
            </a:r>
          </a:p>
        </p:txBody>
      </p:sp>
      <p:pic>
        <p:nvPicPr>
          <p:cNvPr id="101386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048001"/>
            <a:ext cx="91440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87" name="Picture 11" descr="IP Pho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0" y="1676401"/>
            <a:ext cx="838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88" name="Picture 12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0" y="4419601"/>
            <a:ext cx="914400" cy="74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2721275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Routing of Subsequent Requests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76401" y="1676400"/>
            <a:ext cx="4348163" cy="4114800"/>
          </a:xfrm>
        </p:spPr>
        <p:txBody>
          <a:bodyPr/>
          <a:lstStyle/>
          <a:p>
            <a:pPr eaLnBrk="1" hangingPunct="1"/>
            <a:r>
              <a:rPr lang="en-US" sz="2000"/>
              <a:t>Initial SIP request sent through many proxies</a:t>
            </a:r>
          </a:p>
          <a:p>
            <a:pPr eaLnBrk="1" hangingPunct="1"/>
            <a:r>
              <a:rPr lang="en-US" sz="2000"/>
              <a:t>No need per se for subsequent requests to go through proxies</a:t>
            </a:r>
          </a:p>
          <a:p>
            <a:pPr eaLnBrk="1" hangingPunct="1"/>
            <a:r>
              <a:rPr lang="en-US" sz="2000"/>
              <a:t>Each proxy can decide whether it wants to receive subsequent requests</a:t>
            </a:r>
          </a:p>
          <a:p>
            <a:pPr lvl="1" eaLnBrk="1" hangingPunct="1"/>
            <a:r>
              <a:rPr lang="en-US" sz="1800"/>
              <a:t>Inserts Record-Route header containing its address</a:t>
            </a:r>
          </a:p>
          <a:p>
            <a:pPr eaLnBrk="1" hangingPunct="1"/>
            <a:r>
              <a:rPr lang="en-US" sz="2000"/>
              <a:t>For subsequent requests, users insert Route header</a:t>
            </a:r>
          </a:p>
          <a:p>
            <a:pPr lvl="1" eaLnBrk="1" hangingPunct="1"/>
            <a:r>
              <a:rPr lang="en-US" sz="1800"/>
              <a:t>Contains sequence of proxies (and final user) that should receive request</a:t>
            </a:r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6934200" y="3200400"/>
            <a:ext cx="533400" cy="4572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500"/>
              <a:t>Proxy</a:t>
            </a: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8229600" y="2209800"/>
            <a:ext cx="533400" cy="4572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500"/>
              <a:t>Proxy</a:t>
            </a:r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9067800" y="4038600"/>
            <a:ext cx="533400" cy="4572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500"/>
              <a:t>Proxy</a:t>
            </a:r>
          </a:p>
        </p:txBody>
      </p:sp>
      <p:sp>
        <p:nvSpPr>
          <p:cNvPr id="102407" name="AutoShape 7"/>
          <p:cNvSpPr>
            <a:spLocks noChangeArrowheads="1"/>
          </p:cNvSpPr>
          <p:nvPr/>
        </p:nvSpPr>
        <p:spPr bwMode="auto">
          <a:xfrm>
            <a:off x="6324600" y="4343401"/>
            <a:ext cx="501650" cy="423863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100"/>
              <a:t>UA1</a:t>
            </a:r>
          </a:p>
        </p:txBody>
      </p:sp>
      <p:sp>
        <p:nvSpPr>
          <p:cNvPr id="102408" name="AutoShape 8"/>
          <p:cNvSpPr>
            <a:spLocks noChangeArrowheads="1"/>
          </p:cNvSpPr>
          <p:nvPr/>
        </p:nvSpPr>
        <p:spPr bwMode="auto">
          <a:xfrm>
            <a:off x="9601200" y="4953001"/>
            <a:ext cx="501650" cy="423863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100"/>
              <a:t>UA2</a:t>
            </a:r>
          </a:p>
        </p:txBody>
      </p:sp>
      <p:sp>
        <p:nvSpPr>
          <p:cNvPr id="102409" name="Line 9"/>
          <p:cNvSpPr>
            <a:spLocks noChangeShapeType="1"/>
          </p:cNvSpPr>
          <p:nvPr/>
        </p:nvSpPr>
        <p:spPr bwMode="auto">
          <a:xfrm flipV="1">
            <a:off x="6553200" y="3733800"/>
            <a:ext cx="304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0" name="Line 10"/>
          <p:cNvSpPr>
            <a:spLocks noChangeShapeType="1"/>
          </p:cNvSpPr>
          <p:nvPr/>
        </p:nvSpPr>
        <p:spPr bwMode="auto">
          <a:xfrm flipV="1">
            <a:off x="7543800" y="26670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1" name="Line 11"/>
          <p:cNvSpPr>
            <a:spLocks noChangeShapeType="1"/>
          </p:cNvSpPr>
          <p:nvPr/>
        </p:nvSpPr>
        <p:spPr bwMode="auto">
          <a:xfrm>
            <a:off x="8763000" y="2743200"/>
            <a:ext cx="5334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2" name="Line 12"/>
          <p:cNvSpPr>
            <a:spLocks noChangeShapeType="1"/>
          </p:cNvSpPr>
          <p:nvPr/>
        </p:nvSpPr>
        <p:spPr bwMode="auto">
          <a:xfrm>
            <a:off x="9448800" y="4572000"/>
            <a:ext cx="304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3" name="Line 13"/>
          <p:cNvSpPr>
            <a:spLocks noChangeShapeType="1"/>
          </p:cNvSpPr>
          <p:nvPr/>
        </p:nvSpPr>
        <p:spPr bwMode="auto">
          <a:xfrm flipH="1" flipV="1">
            <a:off x="9296400" y="4648200"/>
            <a:ext cx="304800" cy="457200"/>
          </a:xfrm>
          <a:prstGeom prst="line">
            <a:avLst/>
          </a:prstGeom>
          <a:noFill/>
          <a:ln w="12700">
            <a:solidFill>
              <a:srgbClr val="00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4" name="Line 14"/>
          <p:cNvSpPr>
            <a:spLocks noChangeShapeType="1"/>
          </p:cNvSpPr>
          <p:nvPr/>
        </p:nvSpPr>
        <p:spPr bwMode="auto">
          <a:xfrm flipH="1" flipV="1">
            <a:off x="7543800" y="3657600"/>
            <a:ext cx="1447800" cy="685800"/>
          </a:xfrm>
          <a:prstGeom prst="line">
            <a:avLst/>
          </a:prstGeom>
          <a:noFill/>
          <a:ln w="12700">
            <a:solidFill>
              <a:srgbClr val="00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5" name="Line 15"/>
          <p:cNvSpPr>
            <a:spLocks noChangeShapeType="1"/>
          </p:cNvSpPr>
          <p:nvPr/>
        </p:nvSpPr>
        <p:spPr bwMode="auto">
          <a:xfrm flipH="1">
            <a:off x="6858000" y="3810000"/>
            <a:ext cx="381000" cy="609600"/>
          </a:xfrm>
          <a:prstGeom prst="line">
            <a:avLst/>
          </a:prstGeom>
          <a:noFill/>
          <a:ln w="12700">
            <a:solidFill>
              <a:srgbClr val="00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6" name="Text Box 16"/>
          <p:cNvSpPr txBox="1">
            <a:spLocks noChangeArrowheads="1"/>
          </p:cNvSpPr>
          <p:nvPr/>
        </p:nvSpPr>
        <p:spPr bwMode="auto">
          <a:xfrm>
            <a:off x="7148514" y="2659064"/>
            <a:ext cx="79692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500"/>
              <a:t>INVITE</a:t>
            </a:r>
          </a:p>
        </p:txBody>
      </p:sp>
      <p:sp>
        <p:nvSpPr>
          <p:cNvPr id="102417" name="Text Box 17"/>
          <p:cNvSpPr txBox="1">
            <a:spLocks noChangeArrowheads="1"/>
          </p:cNvSpPr>
          <p:nvPr/>
        </p:nvSpPr>
        <p:spPr bwMode="auto">
          <a:xfrm>
            <a:off x="7696200" y="4038601"/>
            <a:ext cx="565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500">
                <a:solidFill>
                  <a:srgbClr val="00CC00"/>
                </a:solidFill>
              </a:rPr>
              <a:t>BYE</a:t>
            </a:r>
            <a:endParaRPr lang="en-US" sz="1500"/>
          </a:p>
        </p:txBody>
      </p:sp>
    </p:spTree>
    <p:extLst>
      <p:ext uri="{BB962C8B-B14F-4D97-AF65-F5344CB8AC3E}">
        <p14:creationId xmlns:p14="http://schemas.microsoft.com/office/powerpoint/2010/main" val="1159880246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Setting up the Session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9801" y="1524000"/>
            <a:ext cx="3814763" cy="4114800"/>
          </a:xfrm>
        </p:spPr>
        <p:txBody>
          <a:bodyPr/>
          <a:lstStyle/>
          <a:p>
            <a:pPr eaLnBrk="1" hangingPunct="1"/>
            <a:r>
              <a:rPr lang="en-US" sz="2000"/>
              <a:t>INVITE contains the Session Description Protocol (SDP) in the body</a:t>
            </a:r>
          </a:p>
          <a:p>
            <a:pPr eaLnBrk="1" hangingPunct="1"/>
            <a:r>
              <a:rPr lang="en-US" sz="2000"/>
              <a:t>SDP conveys the desired session from the callers perspective</a:t>
            </a:r>
          </a:p>
          <a:p>
            <a:pPr lvl="1" eaLnBrk="1" hangingPunct="1"/>
            <a:r>
              <a:rPr lang="en-US" sz="1800"/>
              <a:t>Session consists of a number of media streams</a:t>
            </a:r>
          </a:p>
          <a:p>
            <a:pPr lvl="1" eaLnBrk="1" hangingPunct="1"/>
            <a:r>
              <a:rPr lang="en-US" sz="1800"/>
              <a:t>Each stream can be audio, video, text, application, etc.</a:t>
            </a:r>
          </a:p>
          <a:p>
            <a:pPr eaLnBrk="1" hangingPunct="1"/>
            <a:r>
              <a:rPr lang="en-US" sz="2000"/>
              <a:t>Also contains information needed about the session</a:t>
            </a:r>
          </a:p>
          <a:p>
            <a:pPr lvl="1" eaLnBrk="1" hangingPunct="1"/>
            <a:r>
              <a:rPr lang="en-US" sz="1800"/>
              <a:t>codecs</a:t>
            </a:r>
          </a:p>
          <a:p>
            <a:pPr lvl="1" eaLnBrk="1" hangingPunct="1"/>
            <a:r>
              <a:rPr lang="en-US" sz="1800"/>
              <a:t>addresses and ports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72201" y="1447800"/>
            <a:ext cx="3814763" cy="4114800"/>
          </a:xfrm>
        </p:spPr>
        <p:txBody>
          <a:bodyPr/>
          <a:lstStyle/>
          <a:p>
            <a:pPr eaLnBrk="1" hangingPunct="1"/>
            <a:r>
              <a:rPr lang="en-US" sz="2200"/>
              <a:t>SDP also conveys other information about session</a:t>
            </a:r>
          </a:p>
          <a:p>
            <a:pPr lvl="1" eaLnBrk="1" hangingPunct="1"/>
            <a:r>
              <a:rPr lang="en-US" sz="2000"/>
              <a:t>Time it will take place</a:t>
            </a:r>
          </a:p>
          <a:p>
            <a:pPr lvl="1" eaLnBrk="1" hangingPunct="1"/>
            <a:r>
              <a:rPr lang="en-US" sz="2000"/>
              <a:t>Who originated the session</a:t>
            </a:r>
          </a:p>
          <a:p>
            <a:pPr lvl="1" eaLnBrk="1" hangingPunct="1"/>
            <a:r>
              <a:rPr lang="en-US" sz="2000"/>
              <a:t>subject of the session</a:t>
            </a:r>
          </a:p>
          <a:p>
            <a:pPr lvl="1" eaLnBrk="1" hangingPunct="1"/>
            <a:r>
              <a:rPr lang="en-US" sz="2000"/>
              <a:t>URL for more information</a:t>
            </a:r>
          </a:p>
          <a:p>
            <a:pPr eaLnBrk="1" hangingPunct="1"/>
            <a:r>
              <a:rPr lang="en-US" sz="2200"/>
              <a:t>SDP origins are multicast sessions on the mbone</a:t>
            </a:r>
          </a:p>
          <a:p>
            <a:pPr lvl="1" eaLnBrk="1" hangingPunct="1"/>
            <a:r>
              <a:rPr lang="en-US" sz="2000"/>
              <a:t>Originator of INVITE is not originator of session</a:t>
            </a:r>
          </a:p>
        </p:txBody>
      </p:sp>
    </p:spTree>
    <p:extLst>
      <p:ext uri="{BB962C8B-B14F-4D97-AF65-F5344CB8AC3E}">
        <p14:creationId xmlns:p14="http://schemas.microsoft.com/office/powerpoint/2010/main" val="2046418264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 descr="Dark downward diagonal"/>
          <p:cNvSpPr>
            <a:spLocks noChangeArrowheads="1"/>
          </p:cNvSpPr>
          <p:nvPr/>
        </p:nvSpPr>
        <p:spPr bwMode="auto">
          <a:xfrm>
            <a:off x="5638800" y="3886200"/>
            <a:ext cx="4800600" cy="685800"/>
          </a:xfrm>
          <a:prstGeom prst="rect">
            <a:avLst/>
          </a:prstGeom>
          <a:pattFill prst="dkDnDiag">
            <a:fgClr>
              <a:srgbClr val="66FF66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t-EE"/>
          </a:p>
        </p:txBody>
      </p:sp>
      <p:sp>
        <p:nvSpPr>
          <p:cNvPr id="104451" name="Rectangle 3" descr="Dotted diamond"/>
          <p:cNvSpPr>
            <a:spLocks noChangeArrowheads="1"/>
          </p:cNvSpPr>
          <p:nvPr/>
        </p:nvSpPr>
        <p:spPr bwMode="auto">
          <a:xfrm>
            <a:off x="5638800" y="3200400"/>
            <a:ext cx="4800600" cy="685800"/>
          </a:xfrm>
          <a:prstGeom prst="rect">
            <a:avLst/>
          </a:prstGeom>
          <a:pattFill prst="dotDmnd">
            <a:fgClr>
              <a:srgbClr val="66FF66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t-EE"/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5638800" y="3048000"/>
            <a:ext cx="4800600" cy="1524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t-EE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Anatomy of SDP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1295400"/>
            <a:ext cx="4114800" cy="4419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000"/>
              <a:t>SDP contains informational headers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version (v)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origin(o) - unique ID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information (I)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Time of the session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Followed by a sequence of media streams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Each media stream contains an m line defining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port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transport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codecs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Media Stream also contains c line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Address information</a:t>
            </a:r>
          </a:p>
        </p:txBody>
      </p:sp>
      <p:sp>
        <p:nvSpPr>
          <p:cNvPr id="104455" name="Rectangle 7"/>
          <p:cNvSpPr>
            <a:spLocks noChangeArrowheads="1"/>
          </p:cNvSpPr>
          <p:nvPr/>
        </p:nvSpPr>
        <p:spPr bwMode="auto">
          <a:xfrm>
            <a:off x="5638801" y="1887200"/>
            <a:ext cx="4910319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v=0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o=user1 53655765 2353687637 IN IP4 128.3.4.5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s=Mbone Audio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i=Discussion of Mbone Engineering Issues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e=mbone@somewhere.com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t=0 0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m=audio 3456 RTP/AVP 0 78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c=IN IP4 1.2.3.4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a=rtpmap:78 G723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m=video 4444 RTP/AVP 86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c=IN IP4 1.2.3.4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a=rtpmap:86 H263</a:t>
            </a:r>
          </a:p>
          <a:p>
            <a:endParaRPr lang="en-US" sz="1400" b="1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104456" name="Line 8"/>
          <p:cNvSpPr>
            <a:spLocks noChangeShapeType="1"/>
          </p:cNvSpPr>
          <p:nvPr/>
        </p:nvSpPr>
        <p:spPr bwMode="auto">
          <a:xfrm>
            <a:off x="4800600" y="1828800"/>
            <a:ext cx="685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7" name="Line 9"/>
          <p:cNvSpPr>
            <a:spLocks noChangeShapeType="1"/>
          </p:cNvSpPr>
          <p:nvPr/>
        </p:nvSpPr>
        <p:spPr bwMode="auto">
          <a:xfrm>
            <a:off x="4724400" y="3048000"/>
            <a:ext cx="8382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8" name="Line 10"/>
          <p:cNvSpPr>
            <a:spLocks noChangeShapeType="1"/>
          </p:cNvSpPr>
          <p:nvPr/>
        </p:nvSpPr>
        <p:spPr bwMode="auto">
          <a:xfrm>
            <a:off x="4114800" y="3657600"/>
            <a:ext cx="13716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964286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Negotiating the Session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00200" y="1143001"/>
            <a:ext cx="4419600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000"/>
              <a:t>Called party receives SDP offered by caller</a:t>
            </a:r>
          </a:p>
          <a:p>
            <a:pPr eaLnBrk="1" hangingPunct="1"/>
            <a:r>
              <a:rPr lang="en-US" sz="2000"/>
              <a:t>Each stream can be</a:t>
            </a:r>
          </a:p>
          <a:p>
            <a:pPr lvl="1" eaLnBrk="1" hangingPunct="1"/>
            <a:r>
              <a:rPr lang="en-US" sz="1800"/>
              <a:t>accepted</a:t>
            </a:r>
          </a:p>
          <a:p>
            <a:pPr lvl="1" eaLnBrk="1" hangingPunct="1"/>
            <a:r>
              <a:rPr lang="en-US" sz="1800"/>
              <a:t>rejected</a:t>
            </a:r>
          </a:p>
          <a:p>
            <a:pPr eaLnBrk="1" hangingPunct="1"/>
            <a:r>
              <a:rPr lang="en-US" sz="2000"/>
              <a:t>Accepting involves generating an SDP listing same stream</a:t>
            </a:r>
          </a:p>
          <a:p>
            <a:pPr lvl="1" eaLnBrk="1" hangingPunct="1"/>
            <a:r>
              <a:rPr lang="en-US" sz="1800"/>
              <a:t>port number and address of called party</a:t>
            </a:r>
          </a:p>
          <a:p>
            <a:pPr lvl="1" eaLnBrk="1" hangingPunct="1"/>
            <a:r>
              <a:rPr lang="en-US" sz="1800"/>
              <a:t>subset of codecs from SDP in request</a:t>
            </a:r>
          </a:p>
          <a:p>
            <a:pPr eaLnBrk="1" hangingPunct="1"/>
            <a:r>
              <a:rPr lang="en-US" sz="2000"/>
              <a:t>Rejecting indicated by setting port to zero</a:t>
            </a:r>
          </a:p>
          <a:p>
            <a:pPr eaLnBrk="1" hangingPunct="1"/>
            <a:r>
              <a:rPr lang="en-US" sz="2000"/>
              <a:t>Resulting SDP returned in 200 OK</a:t>
            </a:r>
          </a:p>
          <a:p>
            <a:pPr eaLnBrk="1" hangingPunct="1"/>
            <a:r>
              <a:rPr lang="en-US" sz="2000"/>
              <a:t>Media can now be exchanged</a:t>
            </a:r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5940425" y="2503597"/>
            <a:ext cx="4695516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v=0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o=user2 16255765 8267374637 IN IP4 4.3.2.1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t=0 0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m=audio 3456 RTP/AVP 0 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c=IN IP4 4.3.2.1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m=video 0 RTP/AVP 86</a:t>
            </a:r>
          </a:p>
          <a:p>
            <a:r>
              <a:rPr lang="en-US" sz="1400" b="1">
                <a:solidFill>
                  <a:srgbClr val="000000"/>
                </a:solidFill>
                <a:latin typeface="Courier New" panose="02070309020205020404" pitchFamily="49" charset="0"/>
              </a:rPr>
              <a:t>c=IN IP4 4.3.2.1</a:t>
            </a:r>
          </a:p>
          <a:p>
            <a:endParaRPr lang="en-US" sz="1400" b="1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6550026" y="4419601"/>
            <a:ext cx="31908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>
                <a:latin typeface="Times New Roman" panose="02020603050405020304" pitchFamily="18" charset="0"/>
              </a:rPr>
              <a:t>Audio stream accepted, PCMU only.</a:t>
            </a:r>
          </a:p>
          <a:p>
            <a:pPr algn="ctr"/>
            <a:r>
              <a:rPr lang="en-US" sz="1600">
                <a:latin typeface="Times New Roman" panose="02020603050405020304" pitchFamily="18" charset="0"/>
              </a:rPr>
              <a:t>Video stream rejected</a:t>
            </a:r>
          </a:p>
        </p:txBody>
      </p:sp>
    </p:spTree>
    <p:extLst>
      <p:ext uri="{BB962C8B-B14F-4D97-AF65-F5344CB8AC3E}">
        <p14:creationId xmlns:p14="http://schemas.microsoft.com/office/powerpoint/2010/main" val="4026896828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Changing Session Parameters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76400" y="1295401"/>
            <a:ext cx="4572000" cy="4525963"/>
          </a:xfrm>
        </p:spPr>
        <p:txBody>
          <a:bodyPr/>
          <a:lstStyle/>
          <a:p>
            <a:pPr eaLnBrk="1" hangingPunct="1"/>
            <a:r>
              <a:rPr lang="en-US" sz="2000"/>
              <a:t>Once call is started, session can be modified</a:t>
            </a:r>
          </a:p>
          <a:p>
            <a:pPr eaLnBrk="1" hangingPunct="1"/>
            <a:r>
              <a:rPr lang="en-US" sz="2000"/>
              <a:t>Possible changes</a:t>
            </a:r>
          </a:p>
          <a:p>
            <a:pPr lvl="1" eaLnBrk="1" hangingPunct="1"/>
            <a:r>
              <a:rPr lang="en-US" sz="1800"/>
              <a:t>Add a stream</a:t>
            </a:r>
          </a:p>
          <a:p>
            <a:pPr lvl="1" eaLnBrk="1" hangingPunct="1"/>
            <a:r>
              <a:rPr lang="en-US" sz="1800"/>
              <a:t>Remove a stream</a:t>
            </a:r>
          </a:p>
          <a:p>
            <a:pPr lvl="1" eaLnBrk="1" hangingPunct="1"/>
            <a:r>
              <a:rPr lang="en-US" sz="1800"/>
              <a:t>Change codecs</a:t>
            </a:r>
          </a:p>
          <a:p>
            <a:pPr lvl="1" eaLnBrk="1" hangingPunct="1"/>
            <a:r>
              <a:rPr lang="en-US" sz="1800"/>
              <a:t>Change address information</a:t>
            </a:r>
          </a:p>
          <a:p>
            <a:pPr eaLnBrk="1" hangingPunct="1"/>
            <a:r>
              <a:rPr lang="en-US" sz="2000"/>
              <a:t>Call hold is basically a session change</a:t>
            </a:r>
          </a:p>
          <a:p>
            <a:pPr eaLnBrk="1" hangingPunct="1"/>
            <a:r>
              <a:rPr lang="en-US" sz="2000"/>
              <a:t>Accomplished through a re-INVITE</a:t>
            </a:r>
          </a:p>
          <a:p>
            <a:pPr eaLnBrk="1" hangingPunct="1"/>
            <a:r>
              <a:rPr lang="en-US" sz="2000"/>
              <a:t>Same session negotiation as INVITE, except in middle of call</a:t>
            </a:r>
          </a:p>
          <a:p>
            <a:pPr eaLnBrk="1" hangingPunct="1"/>
            <a:r>
              <a:rPr lang="en-US" sz="2000"/>
              <a:t>Rejected re-INVITE - call still active!</a:t>
            </a:r>
          </a:p>
        </p:txBody>
      </p:sp>
      <p:sp>
        <p:nvSpPr>
          <p:cNvPr id="106500" name="Line 4"/>
          <p:cNvSpPr>
            <a:spLocks noChangeShapeType="1"/>
          </p:cNvSpPr>
          <p:nvPr/>
        </p:nvSpPr>
        <p:spPr bwMode="auto">
          <a:xfrm>
            <a:off x="6781800" y="1295400"/>
            <a:ext cx="0" cy="441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01" name="Line 5"/>
          <p:cNvSpPr>
            <a:spLocks noChangeShapeType="1"/>
          </p:cNvSpPr>
          <p:nvPr/>
        </p:nvSpPr>
        <p:spPr bwMode="auto">
          <a:xfrm>
            <a:off x="9144000" y="1295400"/>
            <a:ext cx="0" cy="441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02" name="Rectangle 6"/>
          <p:cNvSpPr>
            <a:spLocks noChangeArrowheads="1"/>
          </p:cNvSpPr>
          <p:nvPr/>
        </p:nvSpPr>
        <p:spPr bwMode="auto">
          <a:xfrm>
            <a:off x="6477000" y="5867400"/>
            <a:ext cx="457200" cy="3810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endParaRPr lang="et-EE" sz="1500"/>
          </a:p>
        </p:txBody>
      </p:sp>
      <p:sp>
        <p:nvSpPr>
          <p:cNvPr id="106503" name="Rectangle 7"/>
          <p:cNvSpPr>
            <a:spLocks noChangeArrowheads="1"/>
          </p:cNvSpPr>
          <p:nvPr/>
        </p:nvSpPr>
        <p:spPr bwMode="auto">
          <a:xfrm>
            <a:off x="8915400" y="5791200"/>
            <a:ext cx="457200" cy="3810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endParaRPr lang="et-EE" sz="1500"/>
          </a:p>
        </p:txBody>
      </p:sp>
      <p:sp>
        <p:nvSpPr>
          <p:cNvPr id="106504" name="Line 8"/>
          <p:cNvSpPr>
            <a:spLocks noChangeShapeType="1"/>
          </p:cNvSpPr>
          <p:nvPr/>
        </p:nvSpPr>
        <p:spPr bwMode="auto">
          <a:xfrm>
            <a:off x="6858000" y="1447800"/>
            <a:ext cx="21336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05" name="Line 9"/>
          <p:cNvSpPr>
            <a:spLocks noChangeShapeType="1"/>
          </p:cNvSpPr>
          <p:nvPr/>
        </p:nvSpPr>
        <p:spPr bwMode="auto">
          <a:xfrm flipH="1">
            <a:off x="6934200" y="1752600"/>
            <a:ext cx="2057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06" name="Line 10"/>
          <p:cNvSpPr>
            <a:spLocks noChangeShapeType="1"/>
          </p:cNvSpPr>
          <p:nvPr/>
        </p:nvSpPr>
        <p:spPr bwMode="auto">
          <a:xfrm>
            <a:off x="6934200" y="2133600"/>
            <a:ext cx="19812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07" name="Line 11"/>
          <p:cNvSpPr>
            <a:spLocks noChangeShapeType="1"/>
          </p:cNvSpPr>
          <p:nvPr/>
        </p:nvSpPr>
        <p:spPr bwMode="auto">
          <a:xfrm>
            <a:off x="6934200" y="3276600"/>
            <a:ext cx="21336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08" name="Line 12"/>
          <p:cNvSpPr>
            <a:spLocks noChangeShapeType="1"/>
          </p:cNvSpPr>
          <p:nvPr/>
        </p:nvSpPr>
        <p:spPr bwMode="auto">
          <a:xfrm flipH="1">
            <a:off x="7010400" y="3581400"/>
            <a:ext cx="2057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09" name="Line 13"/>
          <p:cNvSpPr>
            <a:spLocks noChangeShapeType="1"/>
          </p:cNvSpPr>
          <p:nvPr/>
        </p:nvSpPr>
        <p:spPr bwMode="auto">
          <a:xfrm>
            <a:off x="7010400" y="3962400"/>
            <a:ext cx="19812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10" name="Text Box 14"/>
          <p:cNvSpPr txBox="1">
            <a:spLocks noChangeArrowheads="1"/>
          </p:cNvSpPr>
          <p:nvPr/>
        </p:nvSpPr>
        <p:spPr bwMode="auto">
          <a:xfrm>
            <a:off x="7620001" y="1219200"/>
            <a:ext cx="860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>
                <a:latin typeface="Times New Roman" panose="02020603050405020304" pitchFamily="18" charset="0"/>
              </a:rPr>
              <a:t>INVITE</a:t>
            </a:r>
          </a:p>
        </p:txBody>
      </p:sp>
      <p:sp>
        <p:nvSpPr>
          <p:cNvPr id="106511" name="Text Box 15"/>
          <p:cNvSpPr txBox="1">
            <a:spLocks noChangeArrowheads="1"/>
          </p:cNvSpPr>
          <p:nvPr/>
        </p:nvSpPr>
        <p:spPr bwMode="auto">
          <a:xfrm>
            <a:off x="6918325" y="1660525"/>
            <a:ext cx="488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>
                <a:latin typeface="Times New Roman" panose="02020603050405020304" pitchFamily="18" charset="0"/>
              </a:rPr>
              <a:t>200</a:t>
            </a:r>
          </a:p>
        </p:txBody>
      </p:sp>
      <p:sp>
        <p:nvSpPr>
          <p:cNvPr id="106512" name="Text Box 16"/>
          <p:cNvSpPr txBox="1">
            <a:spLocks noChangeArrowheads="1"/>
          </p:cNvSpPr>
          <p:nvPr/>
        </p:nvSpPr>
        <p:spPr bwMode="auto">
          <a:xfrm>
            <a:off x="8001000" y="1905000"/>
            <a:ext cx="6111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>
                <a:latin typeface="Times New Roman" panose="02020603050405020304" pitchFamily="18" charset="0"/>
              </a:rPr>
              <a:t>ACK</a:t>
            </a:r>
          </a:p>
        </p:txBody>
      </p:sp>
      <p:sp>
        <p:nvSpPr>
          <p:cNvPr id="106513" name="Text Box 17"/>
          <p:cNvSpPr txBox="1">
            <a:spLocks noChangeArrowheads="1"/>
          </p:cNvSpPr>
          <p:nvPr/>
        </p:nvSpPr>
        <p:spPr bwMode="auto">
          <a:xfrm>
            <a:off x="7696201" y="3048000"/>
            <a:ext cx="860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>
                <a:latin typeface="Times New Roman" panose="02020603050405020304" pitchFamily="18" charset="0"/>
              </a:rPr>
              <a:t>INVITE</a:t>
            </a:r>
          </a:p>
        </p:txBody>
      </p:sp>
      <p:sp>
        <p:nvSpPr>
          <p:cNvPr id="106514" name="Text Box 18"/>
          <p:cNvSpPr txBox="1">
            <a:spLocks noChangeArrowheads="1"/>
          </p:cNvSpPr>
          <p:nvPr/>
        </p:nvSpPr>
        <p:spPr bwMode="auto">
          <a:xfrm>
            <a:off x="6934200" y="3505200"/>
            <a:ext cx="488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>
                <a:latin typeface="Times New Roman" panose="02020603050405020304" pitchFamily="18" charset="0"/>
              </a:rPr>
              <a:t>200</a:t>
            </a:r>
          </a:p>
        </p:txBody>
      </p:sp>
      <p:sp>
        <p:nvSpPr>
          <p:cNvPr id="106515" name="Text Box 19"/>
          <p:cNvSpPr txBox="1">
            <a:spLocks noChangeArrowheads="1"/>
          </p:cNvSpPr>
          <p:nvPr/>
        </p:nvSpPr>
        <p:spPr bwMode="auto">
          <a:xfrm>
            <a:off x="7924800" y="3717925"/>
            <a:ext cx="6111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>
                <a:latin typeface="Times New Roman" panose="02020603050405020304" pitchFamily="18" charset="0"/>
              </a:rPr>
              <a:t>ACK</a:t>
            </a:r>
          </a:p>
        </p:txBody>
      </p:sp>
      <p:sp>
        <p:nvSpPr>
          <p:cNvPr id="106516" name="AutoShape 20"/>
          <p:cNvSpPr>
            <a:spLocks/>
          </p:cNvSpPr>
          <p:nvPr/>
        </p:nvSpPr>
        <p:spPr bwMode="auto">
          <a:xfrm>
            <a:off x="9296400" y="3200400"/>
            <a:ext cx="152400" cy="1066800"/>
          </a:xfrm>
          <a:prstGeom prst="rightBrace">
            <a:avLst>
              <a:gd name="adj1" fmla="val 58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t-EE"/>
          </a:p>
        </p:txBody>
      </p:sp>
      <p:sp>
        <p:nvSpPr>
          <p:cNvPr id="106517" name="Text Box 21"/>
          <p:cNvSpPr txBox="1">
            <a:spLocks noChangeArrowheads="1"/>
          </p:cNvSpPr>
          <p:nvPr/>
        </p:nvSpPr>
        <p:spPr bwMode="auto">
          <a:xfrm>
            <a:off x="9448801" y="3505200"/>
            <a:ext cx="1019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>
                <a:latin typeface="Times New Roman" panose="02020603050405020304" pitchFamily="18" charset="0"/>
              </a:rPr>
              <a:t>reINVITE</a:t>
            </a:r>
          </a:p>
        </p:txBody>
      </p:sp>
    </p:spTree>
    <p:extLst>
      <p:ext uri="{BB962C8B-B14F-4D97-AF65-F5344CB8AC3E}">
        <p14:creationId xmlns:p14="http://schemas.microsoft.com/office/powerpoint/2010/main" val="1524935406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Hanging Up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28800" y="1524000"/>
            <a:ext cx="4267200" cy="4114800"/>
          </a:xfrm>
        </p:spPr>
        <p:txBody>
          <a:bodyPr/>
          <a:lstStyle/>
          <a:p>
            <a:pPr eaLnBrk="1" hangingPunct="1"/>
            <a:r>
              <a:rPr lang="en-US" sz="2000"/>
              <a:t>How to hang up depends on when and who</a:t>
            </a:r>
          </a:p>
          <a:p>
            <a:pPr eaLnBrk="1" hangingPunct="1"/>
            <a:r>
              <a:rPr lang="en-US" sz="2000"/>
              <a:t>After call is set up</a:t>
            </a:r>
          </a:p>
          <a:p>
            <a:pPr lvl="1" eaLnBrk="1" hangingPunct="1"/>
            <a:r>
              <a:rPr lang="en-US" sz="1800"/>
              <a:t>either party sends BYE request</a:t>
            </a:r>
          </a:p>
          <a:p>
            <a:pPr eaLnBrk="1" hangingPunct="1"/>
            <a:r>
              <a:rPr lang="en-US" sz="2000"/>
              <a:t>From caller, before call is accepted</a:t>
            </a:r>
          </a:p>
          <a:p>
            <a:pPr lvl="1" eaLnBrk="1" hangingPunct="1"/>
            <a:r>
              <a:rPr lang="en-US" sz="1800"/>
              <a:t>send CANCEL</a:t>
            </a:r>
          </a:p>
          <a:p>
            <a:pPr lvl="1" eaLnBrk="1" hangingPunct="1"/>
            <a:r>
              <a:rPr lang="en-US" sz="1800"/>
              <a:t>BYE is bad since it may not reach the same set of users that got INVITE</a:t>
            </a:r>
          </a:p>
          <a:p>
            <a:pPr lvl="1" eaLnBrk="1" hangingPunct="1"/>
            <a:r>
              <a:rPr lang="en-US" sz="1800"/>
              <a:t>If call is accepted after CANCEL, then send BYE</a:t>
            </a:r>
          </a:p>
          <a:p>
            <a:pPr eaLnBrk="1" hangingPunct="1"/>
            <a:r>
              <a:rPr lang="en-US" sz="2000"/>
              <a:t>From callee, before accepted</a:t>
            </a:r>
          </a:p>
          <a:p>
            <a:pPr lvl="1" eaLnBrk="1" hangingPunct="1"/>
            <a:r>
              <a:rPr lang="en-US" sz="1800"/>
              <a:t>Reject with 486 Busy Here</a:t>
            </a:r>
          </a:p>
        </p:txBody>
      </p:sp>
      <p:sp>
        <p:nvSpPr>
          <p:cNvPr id="107524" name="Line 4"/>
          <p:cNvSpPr>
            <a:spLocks noChangeShapeType="1"/>
          </p:cNvSpPr>
          <p:nvPr/>
        </p:nvSpPr>
        <p:spPr bwMode="auto">
          <a:xfrm>
            <a:off x="6781800" y="1295400"/>
            <a:ext cx="0" cy="441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25" name="Line 5"/>
          <p:cNvSpPr>
            <a:spLocks noChangeShapeType="1"/>
          </p:cNvSpPr>
          <p:nvPr/>
        </p:nvSpPr>
        <p:spPr bwMode="auto">
          <a:xfrm>
            <a:off x="9144000" y="1295400"/>
            <a:ext cx="0" cy="441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26" name="Rectangle 6"/>
          <p:cNvSpPr>
            <a:spLocks noChangeArrowheads="1"/>
          </p:cNvSpPr>
          <p:nvPr/>
        </p:nvSpPr>
        <p:spPr bwMode="auto">
          <a:xfrm>
            <a:off x="6477000" y="5867400"/>
            <a:ext cx="457200" cy="3810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500"/>
              <a:t>C</a:t>
            </a:r>
          </a:p>
        </p:txBody>
      </p:sp>
      <p:sp>
        <p:nvSpPr>
          <p:cNvPr id="107527" name="Rectangle 7"/>
          <p:cNvSpPr>
            <a:spLocks noChangeArrowheads="1"/>
          </p:cNvSpPr>
          <p:nvPr/>
        </p:nvSpPr>
        <p:spPr bwMode="auto">
          <a:xfrm>
            <a:off x="8915400" y="5791200"/>
            <a:ext cx="457200" cy="3810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500"/>
              <a:t>S</a:t>
            </a:r>
          </a:p>
        </p:txBody>
      </p:sp>
      <p:sp>
        <p:nvSpPr>
          <p:cNvPr id="107528" name="Line 8"/>
          <p:cNvSpPr>
            <a:spLocks noChangeShapeType="1"/>
          </p:cNvSpPr>
          <p:nvPr/>
        </p:nvSpPr>
        <p:spPr bwMode="auto">
          <a:xfrm>
            <a:off x="6858000" y="1447800"/>
            <a:ext cx="21336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29" name="Text Box 9"/>
          <p:cNvSpPr txBox="1">
            <a:spLocks noChangeArrowheads="1"/>
          </p:cNvSpPr>
          <p:nvPr/>
        </p:nvSpPr>
        <p:spPr bwMode="auto">
          <a:xfrm>
            <a:off x="7620001" y="1219200"/>
            <a:ext cx="860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>
                <a:latin typeface="Times New Roman" panose="02020603050405020304" pitchFamily="18" charset="0"/>
              </a:rPr>
              <a:t>INVITE</a:t>
            </a:r>
          </a:p>
        </p:txBody>
      </p:sp>
      <p:sp>
        <p:nvSpPr>
          <p:cNvPr id="107530" name="Line 10"/>
          <p:cNvSpPr>
            <a:spLocks noChangeShapeType="1"/>
          </p:cNvSpPr>
          <p:nvPr/>
        </p:nvSpPr>
        <p:spPr bwMode="auto">
          <a:xfrm flipH="1">
            <a:off x="6934200" y="1828800"/>
            <a:ext cx="1981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31" name="Text Box 11"/>
          <p:cNvSpPr txBox="1">
            <a:spLocks noChangeArrowheads="1"/>
          </p:cNvSpPr>
          <p:nvPr/>
        </p:nvSpPr>
        <p:spPr bwMode="auto">
          <a:xfrm>
            <a:off x="6934200" y="1676400"/>
            <a:ext cx="488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>
                <a:latin typeface="Times New Roman" panose="02020603050405020304" pitchFamily="18" charset="0"/>
              </a:rPr>
              <a:t>100</a:t>
            </a:r>
          </a:p>
        </p:txBody>
      </p:sp>
      <p:sp>
        <p:nvSpPr>
          <p:cNvPr id="107532" name="Line 12"/>
          <p:cNvSpPr>
            <a:spLocks noChangeShapeType="1"/>
          </p:cNvSpPr>
          <p:nvPr/>
        </p:nvSpPr>
        <p:spPr bwMode="auto">
          <a:xfrm>
            <a:off x="6934200" y="2819400"/>
            <a:ext cx="2057400" cy="2286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33" name="Line 13"/>
          <p:cNvSpPr>
            <a:spLocks noChangeShapeType="1"/>
          </p:cNvSpPr>
          <p:nvPr/>
        </p:nvSpPr>
        <p:spPr bwMode="auto">
          <a:xfrm flipH="1">
            <a:off x="6934200" y="2819400"/>
            <a:ext cx="2057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34" name="Text Box 14"/>
          <p:cNvSpPr txBox="1">
            <a:spLocks noChangeArrowheads="1"/>
          </p:cNvSpPr>
          <p:nvPr/>
        </p:nvSpPr>
        <p:spPr bwMode="auto">
          <a:xfrm>
            <a:off x="6019800" y="2590800"/>
            <a:ext cx="827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>
                <a:latin typeface="Times New Roman" panose="02020603050405020304" pitchFamily="18" charset="0"/>
              </a:rPr>
              <a:t>Hangup</a:t>
            </a:r>
          </a:p>
        </p:txBody>
      </p:sp>
      <p:sp>
        <p:nvSpPr>
          <p:cNvPr id="107535" name="Text Box 15"/>
          <p:cNvSpPr txBox="1">
            <a:spLocks noChangeArrowheads="1"/>
          </p:cNvSpPr>
          <p:nvPr/>
        </p:nvSpPr>
        <p:spPr bwMode="auto">
          <a:xfrm>
            <a:off x="9220201" y="2590800"/>
            <a:ext cx="76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>
                <a:latin typeface="Times New Roman" panose="02020603050405020304" pitchFamily="18" charset="0"/>
              </a:rPr>
              <a:t>Accept</a:t>
            </a:r>
          </a:p>
        </p:txBody>
      </p:sp>
      <p:sp>
        <p:nvSpPr>
          <p:cNvPr id="107536" name="Line 16"/>
          <p:cNvSpPr>
            <a:spLocks noChangeShapeType="1"/>
          </p:cNvSpPr>
          <p:nvPr/>
        </p:nvSpPr>
        <p:spPr bwMode="auto">
          <a:xfrm flipH="1">
            <a:off x="6934200" y="3200400"/>
            <a:ext cx="1981200" cy="2286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37" name="Text Box 17"/>
          <p:cNvSpPr txBox="1">
            <a:spLocks noChangeArrowheads="1"/>
          </p:cNvSpPr>
          <p:nvPr/>
        </p:nvSpPr>
        <p:spPr bwMode="auto">
          <a:xfrm>
            <a:off x="6851651" y="2508250"/>
            <a:ext cx="1006475" cy="34925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>
                <a:latin typeface="Times New Roman" panose="02020603050405020304" pitchFamily="18" charset="0"/>
              </a:rPr>
              <a:t>CANCEL</a:t>
            </a:r>
          </a:p>
        </p:txBody>
      </p:sp>
      <p:sp>
        <p:nvSpPr>
          <p:cNvPr id="107538" name="Text Box 18"/>
          <p:cNvSpPr txBox="1">
            <a:spLocks noChangeArrowheads="1"/>
          </p:cNvSpPr>
          <p:nvPr/>
        </p:nvSpPr>
        <p:spPr bwMode="auto">
          <a:xfrm>
            <a:off x="7883525" y="3254375"/>
            <a:ext cx="844550" cy="34925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>
                <a:latin typeface="Times New Roman" panose="02020603050405020304" pitchFamily="18" charset="0"/>
              </a:rPr>
              <a:t>200 OK</a:t>
            </a:r>
          </a:p>
        </p:txBody>
      </p:sp>
      <p:sp>
        <p:nvSpPr>
          <p:cNvPr id="107539" name="Text Box 19"/>
          <p:cNvSpPr txBox="1">
            <a:spLocks noChangeArrowheads="1"/>
          </p:cNvSpPr>
          <p:nvPr/>
        </p:nvSpPr>
        <p:spPr bwMode="auto">
          <a:xfrm>
            <a:off x="8077200" y="2514600"/>
            <a:ext cx="831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>
                <a:latin typeface="Times New Roman" panose="02020603050405020304" pitchFamily="18" charset="0"/>
              </a:rPr>
              <a:t>200 OK</a:t>
            </a:r>
          </a:p>
        </p:txBody>
      </p:sp>
      <p:sp>
        <p:nvSpPr>
          <p:cNvPr id="107540" name="Line 20"/>
          <p:cNvSpPr>
            <a:spLocks noChangeShapeType="1"/>
          </p:cNvSpPr>
          <p:nvPr/>
        </p:nvSpPr>
        <p:spPr bwMode="auto">
          <a:xfrm>
            <a:off x="7010400" y="3657600"/>
            <a:ext cx="1905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41" name="Text Box 21"/>
          <p:cNvSpPr txBox="1">
            <a:spLocks noChangeArrowheads="1"/>
          </p:cNvSpPr>
          <p:nvPr/>
        </p:nvSpPr>
        <p:spPr bwMode="auto">
          <a:xfrm>
            <a:off x="8001000" y="3717925"/>
            <a:ext cx="6111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>
                <a:latin typeface="Times New Roman" panose="02020603050405020304" pitchFamily="18" charset="0"/>
              </a:rPr>
              <a:t>ACK</a:t>
            </a:r>
          </a:p>
        </p:txBody>
      </p:sp>
      <p:sp>
        <p:nvSpPr>
          <p:cNvPr id="107542" name="Line 22"/>
          <p:cNvSpPr>
            <a:spLocks noChangeShapeType="1"/>
          </p:cNvSpPr>
          <p:nvPr/>
        </p:nvSpPr>
        <p:spPr bwMode="auto">
          <a:xfrm>
            <a:off x="6934200" y="4343400"/>
            <a:ext cx="2057400" cy="76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43" name="Text Box 23"/>
          <p:cNvSpPr txBox="1">
            <a:spLocks noChangeArrowheads="1"/>
          </p:cNvSpPr>
          <p:nvPr/>
        </p:nvSpPr>
        <p:spPr bwMode="auto">
          <a:xfrm>
            <a:off x="6851651" y="4032250"/>
            <a:ext cx="601663" cy="34925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>
                <a:latin typeface="Times New Roman" panose="02020603050405020304" pitchFamily="18" charset="0"/>
              </a:rPr>
              <a:t>BYE</a:t>
            </a:r>
          </a:p>
        </p:txBody>
      </p:sp>
      <p:sp>
        <p:nvSpPr>
          <p:cNvPr id="107544" name="Line 24"/>
          <p:cNvSpPr>
            <a:spLocks noChangeShapeType="1"/>
          </p:cNvSpPr>
          <p:nvPr/>
        </p:nvSpPr>
        <p:spPr bwMode="auto">
          <a:xfrm flipH="1">
            <a:off x="6934200" y="4572000"/>
            <a:ext cx="1981200" cy="228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45" name="Text Box 25"/>
          <p:cNvSpPr txBox="1">
            <a:spLocks noChangeArrowheads="1"/>
          </p:cNvSpPr>
          <p:nvPr/>
        </p:nvSpPr>
        <p:spPr bwMode="auto">
          <a:xfrm>
            <a:off x="8147050" y="4641850"/>
            <a:ext cx="844550" cy="34925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>
                <a:latin typeface="Times New Roman" panose="02020603050405020304" pitchFamily="18" charset="0"/>
              </a:rPr>
              <a:t>200 OK</a:t>
            </a:r>
          </a:p>
        </p:txBody>
      </p:sp>
    </p:spTree>
    <p:extLst>
      <p:ext uri="{BB962C8B-B14F-4D97-AF65-F5344CB8AC3E}">
        <p14:creationId xmlns:p14="http://schemas.microsoft.com/office/powerpoint/2010/main" val="328889185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SIP is one of Many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ITU H.323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Originally for video conferencing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first standard protocol for VoIP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Still in wide usage, but negative growth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MGCP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Dumb phones controlled by smart server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“Softswitch” – PSTN emulation view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Megaco/H.248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Standard version of MGCP</a:t>
            </a:r>
          </a:p>
        </p:txBody>
      </p:sp>
    </p:spTree>
    <p:extLst>
      <p:ext uri="{BB962C8B-B14F-4D97-AF65-F5344CB8AC3E}">
        <p14:creationId xmlns:p14="http://schemas.microsoft.com/office/powerpoint/2010/main" val="1231446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sz="3400"/>
              <a:t>Call Flow for basic call: UA to proxy to UA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447801"/>
            <a:ext cx="4267200" cy="4525963"/>
          </a:xfrm>
        </p:spPr>
        <p:txBody>
          <a:bodyPr/>
          <a:lstStyle/>
          <a:p>
            <a:pPr eaLnBrk="1" hangingPunct="1"/>
            <a:r>
              <a:rPr lang="en-US" sz="2200"/>
              <a:t>Call setup </a:t>
            </a:r>
          </a:p>
          <a:p>
            <a:pPr lvl="1" eaLnBrk="1" hangingPunct="1"/>
            <a:r>
              <a:rPr lang="en-US" sz="2000"/>
              <a:t>100 trying hop by hop</a:t>
            </a:r>
          </a:p>
          <a:p>
            <a:pPr lvl="1" eaLnBrk="1" hangingPunct="1"/>
            <a:r>
              <a:rPr lang="en-US" sz="2000"/>
              <a:t>180 ringing</a:t>
            </a:r>
          </a:p>
          <a:p>
            <a:pPr lvl="1" eaLnBrk="1" hangingPunct="1"/>
            <a:r>
              <a:rPr lang="en-US" sz="2000"/>
              <a:t>200 OK acceptance</a:t>
            </a:r>
          </a:p>
          <a:p>
            <a:pPr eaLnBrk="1" hangingPunct="1"/>
            <a:r>
              <a:rPr lang="en-US" sz="2200"/>
              <a:t>Call parameter modification</a:t>
            </a:r>
          </a:p>
          <a:p>
            <a:pPr lvl="1" eaLnBrk="1" hangingPunct="1"/>
            <a:r>
              <a:rPr lang="en-US" sz="2000"/>
              <a:t>re-INVITE</a:t>
            </a:r>
          </a:p>
          <a:p>
            <a:pPr lvl="1" eaLnBrk="1" hangingPunct="1"/>
            <a:r>
              <a:rPr lang="en-US" sz="2000"/>
              <a:t>Same as initial INVITE, updated session description</a:t>
            </a:r>
          </a:p>
          <a:p>
            <a:pPr eaLnBrk="1" hangingPunct="1"/>
            <a:r>
              <a:rPr lang="en-US" sz="2200"/>
              <a:t>Termination</a:t>
            </a:r>
          </a:p>
          <a:p>
            <a:pPr lvl="1" eaLnBrk="1" hangingPunct="1"/>
            <a:r>
              <a:rPr lang="en-US" sz="2000"/>
              <a:t>BYE method</a:t>
            </a:r>
          </a:p>
        </p:txBody>
      </p:sp>
      <p:sp>
        <p:nvSpPr>
          <p:cNvPr id="108548" name="Line 4"/>
          <p:cNvSpPr>
            <a:spLocks noChangeShapeType="1"/>
          </p:cNvSpPr>
          <p:nvPr/>
        </p:nvSpPr>
        <p:spPr bwMode="auto">
          <a:xfrm>
            <a:off x="6858000" y="1828800"/>
            <a:ext cx="0" cy="3733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49" name="Line 5"/>
          <p:cNvSpPr>
            <a:spLocks noChangeShapeType="1"/>
          </p:cNvSpPr>
          <p:nvPr/>
        </p:nvSpPr>
        <p:spPr bwMode="auto">
          <a:xfrm>
            <a:off x="8458200" y="1828800"/>
            <a:ext cx="0" cy="3733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0" name="Line 6"/>
          <p:cNvSpPr>
            <a:spLocks noChangeShapeType="1"/>
          </p:cNvSpPr>
          <p:nvPr/>
        </p:nvSpPr>
        <p:spPr bwMode="auto">
          <a:xfrm>
            <a:off x="6934200" y="1905000"/>
            <a:ext cx="1447800" cy="76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7315201" y="1600201"/>
            <a:ext cx="79692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500"/>
              <a:t>INVITE</a:t>
            </a:r>
          </a:p>
        </p:txBody>
      </p:sp>
      <p:sp>
        <p:nvSpPr>
          <p:cNvPr id="108552" name="Line 8"/>
          <p:cNvSpPr>
            <a:spLocks noChangeShapeType="1"/>
          </p:cNvSpPr>
          <p:nvPr/>
        </p:nvSpPr>
        <p:spPr bwMode="auto">
          <a:xfrm flipH="1">
            <a:off x="6934200" y="2286000"/>
            <a:ext cx="2286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3" name="Line 9"/>
          <p:cNvSpPr>
            <a:spLocks noChangeShapeType="1"/>
          </p:cNvSpPr>
          <p:nvPr/>
        </p:nvSpPr>
        <p:spPr bwMode="auto">
          <a:xfrm>
            <a:off x="10058400" y="1828800"/>
            <a:ext cx="0" cy="3733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4" name="Line 10"/>
          <p:cNvSpPr>
            <a:spLocks noChangeShapeType="1"/>
          </p:cNvSpPr>
          <p:nvPr/>
        </p:nvSpPr>
        <p:spPr bwMode="auto">
          <a:xfrm>
            <a:off x="8534400" y="2057400"/>
            <a:ext cx="1447800" cy="76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5" name="Line 11"/>
          <p:cNvSpPr>
            <a:spLocks noChangeShapeType="1"/>
          </p:cNvSpPr>
          <p:nvPr/>
        </p:nvSpPr>
        <p:spPr bwMode="auto">
          <a:xfrm flipH="1">
            <a:off x="6934200" y="2133600"/>
            <a:ext cx="1447800" cy="76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6" name="Text Box 12"/>
          <p:cNvSpPr txBox="1">
            <a:spLocks noChangeArrowheads="1"/>
          </p:cNvSpPr>
          <p:nvPr/>
        </p:nvSpPr>
        <p:spPr bwMode="auto">
          <a:xfrm>
            <a:off x="7010400" y="2209801"/>
            <a:ext cx="10858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500"/>
              <a:t>100 Trying</a:t>
            </a:r>
          </a:p>
        </p:txBody>
      </p:sp>
      <p:sp>
        <p:nvSpPr>
          <p:cNvPr id="108557" name="Text Box 13"/>
          <p:cNvSpPr txBox="1">
            <a:spLocks noChangeArrowheads="1"/>
          </p:cNvSpPr>
          <p:nvPr/>
        </p:nvSpPr>
        <p:spPr bwMode="auto">
          <a:xfrm>
            <a:off x="8763001" y="1752601"/>
            <a:ext cx="79692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500"/>
              <a:t>INVITE</a:t>
            </a:r>
          </a:p>
        </p:txBody>
      </p:sp>
      <p:sp>
        <p:nvSpPr>
          <p:cNvPr id="108558" name="Line 14"/>
          <p:cNvSpPr>
            <a:spLocks noChangeShapeType="1"/>
          </p:cNvSpPr>
          <p:nvPr/>
        </p:nvSpPr>
        <p:spPr bwMode="auto">
          <a:xfrm flipH="1">
            <a:off x="8534400" y="2286000"/>
            <a:ext cx="1447800" cy="76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9" name="Text Box 15"/>
          <p:cNvSpPr txBox="1">
            <a:spLocks noChangeArrowheads="1"/>
          </p:cNvSpPr>
          <p:nvPr/>
        </p:nvSpPr>
        <p:spPr bwMode="auto">
          <a:xfrm>
            <a:off x="8686800" y="2362201"/>
            <a:ext cx="10858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500"/>
              <a:t>100 Trying</a:t>
            </a:r>
          </a:p>
        </p:txBody>
      </p:sp>
      <p:sp>
        <p:nvSpPr>
          <p:cNvPr id="108560" name="Line 16"/>
          <p:cNvSpPr>
            <a:spLocks noChangeShapeType="1"/>
          </p:cNvSpPr>
          <p:nvPr/>
        </p:nvSpPr>
        <p:spPr bwMode="auto">
          <a:xfrm flipH="1">
            <a:off x="8610600" y="2667000"/>
            <a:ext cx="13716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61" name="Text Box 17"/>
          <p:cNvSpPr txBox="1">
            <a:spLocks noChangeArrowheads="1"/>
          </p:cNvSpPr>
          <p:nvPr/>
        </p:nvSpPr>
        <p:spPr bwMode="auto">
          <a:xfrm>
            <a:off x="8610601" y="2743201"/>
            <a:ext cx="12049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500"/>
              <a:t>180 Ringing</a:t>
            </a:r>
          </a:p>
        </p:txBody>
      </p:sp>
      <p:sp>
        <p:nvSpPr>
          <p:cNvPr id="108562" name="Line 18"/>
          <p:cNvSpPr>
            <a:spLocks noChangeShapeType="1"/>
          </p:cNvSpPr>
          <p:nvPr/>
        </p:nvSpPr>
        <p:spPr bwMode="auto">
          <a:xfrm flipH="1">
            <a:off x="7010400" y="2819400"/>
            <a:ext cx="13716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63" name="Text Box 19"/>
          <p:cNvSpPr txBox="1">
            <a:spLocks noChangeArrowheads="1"/>
          </p:cNvSpPr>
          <p:nvPr/>
        </p:nvSpPr>
        <p:spPr bwMode="auto">
          <a:xfrm>
            <a:off x="7086601" y="2895601"/>
            <a:ext cx="12049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500"/>
              <a:t>180 Ringing</a:t>
            </a:r>
          </a:p>
        </p:txBody>
      </p:sp>
      <p:sp>
        <p:nvSpPr>
          <p:cNvPr id="108564" name="Line 20"/>
          <p:cNvSpPr>
            <a:spLocks noChangeShapeType="1"/>
          </p:cNvSpPr>
          <p:nvPr/>
        </p:nvSpPr>
        <p:spPr bwMode="auto">
          <a:xfrm flipH="1">
            <a:off x="8610600" y="3276600"/>
            <a:ext cx="13716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65" name="Line 21"/>
          <p:cNvSpPr>
            <a:spLocks noChangeShapeType="1"/>
          </p:cNvSpPr>
          <p:nvPr/>
        </p:nvSpPr>
        <p:spPr bwMode="auto">
          <a:xfrm flipH="1">
            <a:off x="6934200" y="3429000"/>
            <a:ext cx="13716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66" name="Text Box 22"/>
          <p:cNvSpPr txBox="1">
            <a:spLocks noChangeArrowheads="1"/>
          </p:cNvSpPr>
          <p:nvPr/>
        </p:nvSpPr>
        <p:spPr bwMode="auto">
          <a:xfrm>
            <a:off x="8915400" y="3276600"/>
            <a:ext cx="831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>
                <a:latin typeface="Times New Roman" panose="02020603050405020304" pitchFamily="18" charset="0"/>
              </a:rPr>
              <a:t>200 OK</a:t>
            </a:r>
          </a:p>
        </p:txBody>
      </p:sp>
      <p:sp>
        <p:nvSpPr>
          <p:cNvPr id="108567" name="Text Box 23"/>
          <p:cNvSpPr txBox="1">
            <a:spLocks noChangeArrowheads="1"/>
          </p:cNvSpPr>
          <p:nvPr/>
        </p:nvSpPr>
        <p:spPr bwMode="auto">
          <a:xfrm>
            <a:off x="7162800" y="3429000"/>
            <a:ext cx="831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>
                <a:latin typeface="Times New Roman" panose="02020603050405020304" pitchFamily="18" charset="0"/>
              </a:rPr>
              <a:t>200 OK</a:t>
            </a:r>
          </a:p>
        </p:txBody>
      </p:sp>
      <p:sp>
        <p:nvSpPr>
          <p:cNvPr id="108568" name="Line 24"/>
          <p:cNvSpPr>
            <a:spLocks noChangeShapeType="1"/>
          </p:cNvSpPr>
          <p:nvPr/>
        </p:nvSpPr>
        <p:spPr bwMode="auto">
          <a:xfrm>
            <a:off x="7010400" y="3886200"/>
            <a:ext cx="2895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69" name="Text Box 25"/>
          <p:cNvSpPr txBox="1">
            <a:spLocks noChangeArrowheads="1"/>
          </p:cNvSpPr>
          <p:nvPr/>
        </p:nvSpPr>
        <p:spPr bwMode="auto">
          <a:xfrm>
            <a:off x="8915400" y="3870325"/>
            <a:ext cx="6111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>
                <a:latin typeface="Times New Roman" panose="02020603050405020304" pitchFamily="18" charset="0"/>
              </a:rPr>
              <a:t>ACK</a:t>
            </a:r>
          </a:p>
        </p:txBody>
      </p:sp>
      <p:sp>
        <p:nvSpPr>
          <p:cNvPr id="108570" name="Line 26"/>
          <p:cNvSpPr>
            <a:spLocks noChangeShapeType="1"/>
          </p:cNvSpPr>
          <p:nvPr/>
        </p:nvSpPr>
        <p:spPr bwMode="auto">
          <a:xfrm flipH="1">
            <a:off x="7010400" y="4800600"/>
            <a:ext cx="2895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71" name="Line 27"/>
          <p:cNvSpPr>
            <a:spLocks noChangeShapeType="1"/>
          </p:cNvSpPr>
          <p:nvPr/>
        </p:nvSpPr>
        <p:spPr bwMode="auto">
          <a:xfrm>
            <a:off x="7086600" y="5181600"/>
            <a:ext cx="2819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72" name="Text Box 28"/>
          <p:cNvSpPr txBox="1">
            <a:spLocks noChangeArrowheads="1"/>
          </p:cNvSpPr>
          <p:nvPr/>
        </p:nvSpPr>
        <p:spPr bwMode="auto">
          <a:xfrm>
            <a:off x="8534401" y="4648200"/>
            <a:ext cx="5889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>
                <a:latin typeface="Times New Roman" panose="02020603050405020304" pitchFamily="18" charset="0"/>
              </a:rPr>
              <a:t>BYE</a:t>
            </a:r>
          </a:p>
        </p:txBody>
      </p:sp>
      <p:sp>
        <p:nvSpPr>
          <p:cNvPr id="108573" name="Text Box 29"/>
          <p:cNvSpPr txBox="1">
            <a:spLocks noChangeArrowheads="1"/>
          </p:cNvSpPr>
          <p:nvPr/>
        </p:nvSpPr>
        <p:spPr bwMode="auto">
          <a:xfrm>
            <a:off x="7356475" y="5241925"/>
            <a:ext cx="831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>
                <a:latin typeface="Times New Roman" panose="02020603050405020304" pitchFamily="18" charset="0"/>
              </a:rPr>
              <a:t>200 OK</a:t>
            </a:r>
          </a:p>
        </p:txBody>
      </p:sp>
      <p:sp>
        <p:nvSpPr>
          <p:cNvPr id="108574" name="Line 30"/>
          <p:cNvSpPr>
            <a:spLocks noChangeShapeType="1"/>
          </p:cNvSpPr>
          <p:nvPr/>
        </p:nvSpPr>
        <p:spPr bwMode="auto">
          <a:xfrm>
            <a:off x="7010400" y="4419600"/>
            <a:ext cx="2895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75" name="Text Box 31"/>
          <p:cNvSpPr txBox="1">
            <a:spLocks noChangeArrowheads="1"/>
          </p:cNvSpPr>
          <p:nvPr/>
        </p:nvSpPr>
        <p:spPr bwMode="auto">
          <a:xfrm>
            <a:off x="7315201" y="4114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>
                <a:latin typeface="Times New Roman" panose="02020603050405020304" pitchFamily="18" charset="0"/>
              </a:rPr>
              <a:t>RTP</a:t>
            </a:r>
          </a:p>
        </p:txBody>
      </p:sp>
    </p:spTree>
    <p:extLst>
      <p:ext uri="{BB962C8B-B14F-4D97-AF65-F5344CB8AC3E}">
        <p14:creationId xmlns:p14="http://schemas.microsoft.com/office/powerpoint/2010/main" val="648384529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Privacy and Identity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47801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/>
              <a:t>RFC 3325: A Private Extension for Asserted Identity in Trusted Networks </a:t>
            </a:r>
          </a:p>
          <a:p>
            <a:pPr eaLnBrk="1" hangingPunct="1"/>
            <a:r>
              <a:rPr lang="en-US" smtClean="0"/>
              <a:t>RFC 3323: A Privacy Mechanism for SIP</a:t>
            </a:r>
          </a:p>
          <a:p>
            <a:pPr eaLnBrk="1" hangingPunct="1"/>
            <a:r>
              <a:rPr lang="en-US" smtClean="0"/>
              <a:t>RFC 4474: SIP Identity</a:t>
            </a:r>
          </a:p>
        </p:txBody>
      </p:sp>
    </p:spTree>
    <p:extLst>
      <p:ext uri="{BB962C8B-B14F-4D97-AF65-F5344CB8AC3E}">
        <p14:creationId xmlns:p14="http://schemas.microsoft.com/office/powerpoint/2010/main" val="2450598444"/>
      </p:ext>
    </p:extLst>
  </p:cSld>
  <p:clrMapOvr>
    <a:masterClrMapping/>
  </p:clrMapOvr>
  <p:transition advClick="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RFC3325 Asserted Identity</a:t>
            </a:r>
          </a:p>
        </p:txBody>
      </p:sp>
      <p:pic>
        <p:nvPicPr>
          <p:cNvPr id="11059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895600"/>
            <a:ext cx="990600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596" name="Picture 4" descr="IP Pho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724401"/>
            <a:ext cx="838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59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819400"/>
            <a:ext cx="990600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598" name="Picture 6" descr="IP Pho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4495801"/>
            <a:ext cx="838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599" name="Oval 7"/>
          <p:cNvSpPr>
            <a:spLocks noChangeArrowheads="1"/>
          </p:cNvSpPr>
          <p:nvPr/>
        </p:nvSpPr>
        <p:spPr bwMode="auto">
          <a:xfrm>
            <a:off x="2590800" y="1981200"/>
            <a:ext cx="7162800" cy="2133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t-EE"/>
          </a:p>
        </p:txBody>
      </p:sp>
      <p:sp>
        <p:nvSpPr>
          <p:cNvPr id="110600" name="Text Box 8"/>
          <p:cNvSpPr txBox="1">
            <a:spLocks noChangeArrowheads="1"/>
          </p:cNvSpPr>
          <p:nvPr/>
        </p:nvSpPr>
        <p:spPr bwMode="auto">
          <a:xfrm>
            <a:off x="5257800" y="1981201"/>
            <a:ext cx="1555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/>
              <a:t>Trust Domain</a:t>
            </a:r>
          </a:p>
        </p:txBody>
      </p:sp>
      <p:sp>
        <p:nvSpPr>
          <p:cNvPr id="110601" name="Line 9"/>
          <p:cNvSpPr>
            <a:spLocks noChangeShapeType="1"/>
          </p:cNvSpPr>
          <p:nvPr/>
        </p:nvSpPr>
        <p:spPr bwMode="auto">
          <a:xfrm>
            <a:off x="4495800" y="30480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2" name="Line 10"/>
          <p:cNvSpPr>
            <a:spLocks noChangeShapeType="1"/>
          </p:cNvSpPr>
          <p:nvPr/>
        </p:nvSpPr>
        <p:spPr bwMode="auto">
          <a:xfrm flipH="1">
            <a:off x="3200400" y="365760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3" name="Line 11"/>
          <p:cNvSpPr>
            <a:spLocks noChangeShapeType="1"/>
          </p:cNvSpPr>
          <p:nvPr/>
        </p:nvSpPr>
        <p:spPr bwMode="auto">
          <a:xfrm>
            <a:off x="8153400" y="3581400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4" name="Line 12"/>
          <p:cNvSpPr>
            <a:spLocks noChangeShapeType="1"/>
          </p:cNvSpPr>
          <p:nvPr/>
        </p:nvSpPr>
        <p:spPr bwMode="auto">
          <a:xfrm flipH="1" flipV="1">
            <a:off x="4191000" y="3657600"/>
            <a:ext cx="381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5" name="Text Box 13"/>
          <p:cNvSpPr txBox="1">
            <a:spLocks noChangeArrowheads="1"/>
          </p:cNvSpPr>
          <p:nvPr/>
        </p:nvSpPr>
        <p:spPr bwMode="auto">
          <a:xfrm>
            <a:off x="3962401" y="4800600"/>
            <a:ext cx="19907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600"/>
              <a:t>Authenticates</a:t>
            </a:r>
          </a:p>
          <a:p>
            <a:r>
              <a:rPr lang="en-US" sz="1600"/>
              <a:t>Caller and verifies</a:t>
            </a:r>
          </a:p>
          <a:p>
            <a:r>
              <a:rPr lang="en-US" sz="1600"/>
              <a:t>identity. Adds PAID.</a:t>
            </a:r>
          </a:p>
        </p:txBody>
      </p:sp>
      <p:sp>
        <p:nvSpPr>
          <p:cNvPr id="110606" name="Text Box 14"/>
          <p:cNvSpPr txBox="1">
            <a:spLocks noChangeArrowheads="1"/>
          </p:cNvSpPr>
          <p:nvPr/>
        </p:nvSpPr>
        <p:spPr bwMode="auto">
          <a:xfrm>
            <a:off x="4648201" y="3048000"/>
            <a:ext cx="27336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600"/>
              <a:t>INVITE</a:t>
            </a:r>
          </a:p>
          <a:p>
            <a:r>
              <a:rPr lang="en-US" sz="1600"/>
              <a:t>P-Asserted-Identity:</a:t>
            </a:r>
          </a:p>
          <a:p>
            <a:r>
              <a:rPr lang="en-US" sz="1600"/>
              <a:t>  sip:+14089023077@a.com</a:t>
            </a:r>
          </a:p>
        </p:txBody>
      </p:sp>
    </p:spTree>
    <p:extLst>
      <p:ext uri="{BB962C8B-B14F-4D97-AF65-F5344CB8AC3E}">
        <p14:creationId xmlns:p14="http://schemas.microsoft.com/office/powerpoint/2010/main" val="7796805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RFC3323 – SIP Privacy</a:t>
            </a:r>
          </a:p>
        </p:txBody>
      </p:sp>
      <p:pic>
        <p:nvPicPr>
          <p:cNvPr id="11161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895600"/>
            <a:ext cx="990600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620" name="Picture 4" descr="IP Pho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724401"/>
            <a:ext cx="838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621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819400"/>
            <a:ext cx="990600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622" name="Picture 6" descr="IP Pho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4495801"/>
            <a:ext cx="838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23" name="Oval 7"/>
          <p:cNvSpPr>
            <a:spLocks noChangeArrowheads="1"/>
          </p:cNvSpPr>
          <p:nvPr/>
        </p:nvSpPr>
        <p:spPr bwMode="auto">
          <a:xfrm>
            <a:off x="2590800" y="1981200"/>
            <a:ext cx="7162800" cy="2133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t-EE"/>
          </a:p>
        </p:txBody>
      </p:sp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5257800" y="1981201"/>
            <a:ext cx="1555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/>
              <a:t>Trust Domain</a:t>
            </a:r>
          </a:p>
        </p:txBody>
      </p:sp>
      <p:sp>
        <p:nvSpPr>
          <p:cNvPr id="111625" name="Line 9"/>
          <p:cNvSpPr>
            <a:spLocks noChangeShapeType="1"/>
          </p:cNvSpPr>
          <p:nvPr/>
        </p:nvSpPr>
        <p:spPr bwMode="auto">
          <a:xfrm>
            <a:off x="4495800" y="30480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26" name="Line 10"/>
          <p:cNvSpPr>
            <a:spLocks noChangeShapeType="1"/>
          </p:cNvSpPr>
          <p:nvPr/>
        </p:nvSpPr>
        <p:spPr bwMode="auto">
          <a:xfrm flipH="1">
            <a:off x="3200400" y="365760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27" name="Line 11"/>
          <p:cNvSpPr>
            <a:spLocks noChangeShapeType="1"/>
          </p:cNvSpPr>
          <p:nvPr/>
        </p:nvSpPr>
        <p:spPr bwMode="auto">
          <a:xfrm>
            <a:off x="8153400" y="3581400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28" name="Text Box 12"/>
          <p:cNvSpPr txBox="1">
            <a:spLocks noChangeArrowheads="1"/>
          </p:cNvSpPr>
          <p:nvPr/>
        </p:nvSpPr>
        <p:spPr bwMode="auto">
          <a:xfrm>
            <a:off x="4648201" y="3048001"/>
            <a:ext cx="2733675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600"/>
              <a:t>INVITE</a:t>
            </a:r>
          </a:p>
          <a:p>
            <a:r>
              <a:rPr lang="en-US" sz="1600"/>
              <a:t>P-Asserted-Identity:</a:t>
            </a:r>
          </a:p>
          <a:p>
            <a:r>
              <a:rPr lang="en-US" sz="1600"/>
              <a:t>  sip:+14089023077@a.com</a:t>
            </a:r>
          </a:p>
          <a:p>
            <a:r>
              <a:rPr lang="en-US" sz="1600"/>
              <a:t>From: anonymous</a:t>
            </a:r>
          </a:p>
        </p:txBody>
      </p:sp>
      <p:sp>
        <p:nvSpPr>
          <p:cNvPr id="111629" name="Text Box 13"/>
          <p:cNvSpPr txBox="1">
            <a:spLocks noChangeArrowheads="1"/>
          </p:cNvSpPr>
          <p:nvPr/>
        </p:nvSpPr>
        <p:spPr bwMode="auto">
          <a:xfrm>
            <a:off x="3505200" y="4191000"/>
            <a:ext cx="182245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600"/>
              <a:t>INVITE</a:t>
            </a:r>
          </a:p>
          <a:p>
            <a:r>
              <a:rPr lang="en-US" sz="1600"/>
              <a:t>Privacy: id</a:t>
            </a:r>
          </a:p>
          <a:p>
            <a:r>
              <a:rPr lang="en-US" sz="1600"/>
              <a:t>From: anonymous</a:t>
            </a:r>
          </a:p>
        </p:txBody>
      </p:sp>
      <p:sp>
        <p:nvSpPr>
          <p:cNvPr id="111630" name="Text Box 14"/>
          <p:cNvSpPr txBox="1">
            <a:spLocks noChangeArrowheads="1"/>
          </p:cNvSpPr>
          <p:nvPr/>
        </p:nvSpPr>
        <p:spPr bwMode="auto">
          <a:xfrm>
            <a:off x="2185800" y="5221289"/>
            <a:ext cx="181171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2400"/>
              <a:t>Anonymous</a:t>
            </a:r>
            <a:br>
              <a:rPr lang="en-US" sz="2400"/>
            </a:br>
            <a:r>
              <a:rPr lang="en-US" sz="2400"/>
              <a:t>Caller</a:t>
            </a:r>
          </a:p>
        </p:txBody>
      </p:sp>
      <p:sp>
        <p:nvSpPr>
          <p:cNvPr id="111631" name="Text Box 15"/>
          <p:cNvSpPr txBox="1">
            <a:spLocks noChangeArrowheads="1"/>
          </p:cNvSpPr>
          <p:nvPr/>
        </p:nvSpPr>
        <p:spPr bwMode="auto">
          <a:xfrm>
            <a:off x="8610600" y="3810001"/>
            <a:ext cx="18224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600"/>
              <a:t>INVITE</a:t>
            </a:r>
          </a:p>
          <a:p>
            <a:r>
              <a:rPr lang="en-US" sz="1600"/>
              <a:t>From: anonymous</a:t>
            </a:r>
          </a:p>
        </p:txBody>
      </p:sp>
    </p:spTree>
    <p:extLst>
      <p:ext uri="{BB962C8B-B14F-4D97-AF65-F5344CB8AC3E}">
        <p14:creationId xmlns:p14="http://schemas.microsoft.com/office/powerpoint/2010/main" val="24012258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4474: SIP Identity</a:t>
            </a:r>
          </a:p>
        </p:txBody>
      </p:sp>
      <p:pic>
        <p:nvPicPr>
          <p:cNvPr id="11264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133600"/>
            <a:ext cx="990600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44" name="Picture 4" descr="IP Pho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962401"/>
            <a:ext cx="838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4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057400"/>
            <a:ext cx="990600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46" name="Picture 6" descr="IP Pho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3733801"/>
            <a:ext cx="838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47" name="Line 7"/>
          <p:cNvSpPr>
            <a:spLocks noChangeShapeType="1"/>
          </p:cNvSpPr>
          <p:nvPr/>
        </p:nvSpPr>
        <p:spPr bwMode="auto">
          <a:xfrm>
            <a:off x="4495800" y="22860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48" name="Line 8"/>
          <p:cNvSpPr>
            <a:spLocks noChangeShapeType="1"/>
          </p:cNvSpPr>
          <p:nvPr/>
        </p:nvSpPr>
        <p:spPr bwMode="auto">
          <a:xfrm flipH="1">
            <a:off x="3200400" y="289560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49" name="Line 9"/>
          <p:cNvSpPr>
            <a:spLocks noChangeShapeType="1"/>
          </p:cNvSpPr>
          <p:nvPr/>
        </p:nvSpPr>
        <p:spPr bwMode="auto">
          <a:xfrm>
            <a:off x="8153400" y="2819400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0" name="Line 10"/>
          <p:cNvSpPr>
            <a:spLocks noChangeShapeType="1"/>
          </p:cNvSpPr>
          <p:nvPr/>
        </p:nvSpPr>
        <p:spPr bwMode="auto">
          <a:xfrm flipH="1" flipV="1">
            <a:off x="4191000" y="2895600"/>
            <a:ext cx="381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1" name="Text Box 11"/>
          <p:cNvSpPr txBox="1">
            <a:spLocks noChangeArrowheads="1"/>
          </p:cNvSpPr>
          <p:nvPr/>
        </p:nvSpPr>
        <p:spPr bwMode="auto">
          <a:xfrm>
            <a:off x="3962400" y="4038600"/>
            <a:ext cx="231775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600"/>
              <a:t>Authenticates</a:t>
            </a:r>
          </a:p>
          <a:p>
            <a:r>
              <a:rPr lang="en-US" sz="1600"/>
              <a:t>Caller and verifies</a:t>
            </a:r>
          </a:p>
          <a:p>
            <a:r>
              <a:rPr lang="en-US" sz="1600"/>
              <a:t>identity. Signs Request.</a:t>
            </a:r>
          </a:p>
        </p:txBody>
      </p:sp>
      <p:sp>
        <p:nvSpPr>
          <p:cNvPr id="112652" name="Text Box 12"/>
          <p:cNvSpPr txBox="1">
            <a:spLocks noChangeArrowheads="1"/>
          </p:cNvSpPr>
          <p:nvPr/>
        </p:nvSpPr>
        <p:spPr bwMode="auto">
          <a:xfrm>
            <a:off x="4724401" y="2286001"/>
            <a:ext cx="2657475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600"/>
              <a:t>INVITE</a:t>
            </a:r>
          </a:p>
          <a:p>
            <a:r>
              <a:rPr lang="en-US" sz="1600"/>
              <a:t>From: </a:t>
            </a:r>
          </a:p>
          <a:p>
            <a:r>
              <a:rPr lang="en-US" sz="1600"/>
              <a:t>  sip:joe@example.com</a:t>
            </a:r>
          </a:p>
          <a:p>
            <a:r>
              <a:rPr lang="en-US" sz="1600"/>
              <a:t>Identity: asd87f7as66sda8z</a:t>
            </a:r>
          </a:p>
        </p:txBody>
      </p:sp>
      <p:sp>
        <p:nvSpPr>
          <p:cNvPr id="112653" name="Text Box 13"/>
          <p:cNvSpPr txBox="1">
            <a:spLocks noChangeArrowheads="1"/>
          </p:cNvSpPr>
          <p:nvPr/>
        </p:nvSpPr>
        <p:spPr bwMode="auto">
          <a:xfrm>
            <a:off x="1676400" y="2819400"/>
            <a:ext cx="22987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600"/>
              <a:t>INVITE</a:t>
            </a:r>
          </a:p>
          <a:p>
            <a:r>
              <a:rPr lang="en-US" sz="1600"/>
              <a:t>From: </a:t>
            </a:r>
          </a:p>
          <a:p>
            <a:r>
              <a:rPr lang="en-US" sz="1600"/>
              <a:t>  sip:joe@example.com</a:t>
            </a:r>
          </a:p>
        </p:txBody>
      </p:sp>
      <p:sp>
        <p:nvSpPr>
          <p:cNvPr id="112654" name="Text Box 14"/>
          <p:cNvSpPr txBox="1">
            <a:spLocks noChangeArrowheads="1"/>
          </p:cNvSpPr>
          <p:nvPr/>
        </p:nvSpPr>
        <p:spPr bwMode="auto">
          <a:xfrm>
            <a:off x="8442325" y="4227513"/>
            <a:ext cx="1162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/>
              <a:t>Verifies</a:t>
            </a:r>
          </a:p>
          <a:p>
            <a:pPr algn="ctr"/>
            <a:r>
              <a:rPr lang="en-US"/>
              <a:t>Signature</a:t>
            </a:r>
          </a:p>
        </p:txBody>
      </p:sp>
      <p:sp>
        <p:nvSpPr>
          <p:cNvPr id="112655" name="Text Box 15"/>
          <p:cNvSpPr txBox="1">
            <a:spLocks noChangeArrowheads="1"/>
          </p:cNvSpPr>
          <p:nvPr/>
        </p:nvSpPr>
        <p:spPr bwMode="auto">
          <a:xfrm>
            <a:off x="3657601" y="5105401"/>
            <a:ext cx="57245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2400"/>
              <a:t>Only useful for user@domain addresses!</a:t>
            </a:r>
          </a:p>
        </p:txBody>
      </p:sp>
    </p:spTree>
    <p:extLst>
      <p:ext uri="{BB962C8B-B14F-4D97-AF65-F5344CB8AC3E}">
        <p14:creationId xmlns:p14="http://schemas.microsoft.com/office/powerpoint/2010/main" val="21537283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/>
              <a:t>Transfers and Dialog Movement: REFER (RFC 3515)</a:t>
            </a:r>
          </a:p>
        </p:txBody>
      </p:sp>
      <p:pic>
        <p:nvPicPr>
          <p:cNvPr id="113667" name="Picture 3" descr="IP Pho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876801"/>
            <a:ext cx="838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668" name="Picture 4" descr="IP Pho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590801"/>
            <a:ext cx="838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669" name="Picture 5" descr="IP Pho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181601"/>
            <a:ext cx="838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3184526" y="5373688"/>
            <a:ext cx="676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2400"/>
              <a:t>Joe</a:t>
            </a:r>
          </a:p>
        </p:txBody>
      </p:sp>
      <p:sp>
        <p:nvSpPr>
          <p:cNvPr id="113671" name="Text Box 7"/>
          <p:cNvSpPr txBox="1">
            <a:spLocks noChangeArrowheads="1"/>
          </p:cNvSpPr>
          <p:nvPr/>
        </p:nvSpPr>
        <p:spPr bwMode="auto">
          <a:xfrm>
            <a:off x="6080125" y="2020888"/>
            <a:ext cx="846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2400"/>
              <a:t>Alice</a:t>
            </a:r>
          </a:p>
        </p:txBody>
      </p:sp>
      <p:sp>
        <p:nvSpPr>
          <p:cNvPr id="113672" name="Text Box 8"/>
          <p:cNvSpPr txBox="1">
            <a:spLocks noChangeArrowheads="1"/>
          </p:cNvSpPr>
          <p:nvPr/>
        </p:nvSpPr>
        <p:spPr bwMode="auto">
          <a:xfrm>
            <a:off x="6689726" y="5678488"/>
            <a:ext cx="727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2400"/>
              <a:t>Bob</a:t>
            </a:r>
          </a:p>
        </p:txBody>
      </p:sp>
      <p:sp>
        <p:nvSpPr>
          <p:cNvPr id="113673" name="Line 9"/>
          <p:cNvSpPr>
            <a:spLocks noChangeShapeType="1"/>
          </p:cNvSpPr>
          <p:nvPr/>
        </p:nvSpPr>
        <p:spPr bwMode="auto">
          <a:xfrm flipV="1">
            <a:off x="3810000" y="3200400"/>
            <a:ext cx="1981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674" name="Line 10"/>
          <p:cNvSpPr>
            <a:spLocks noChangeShapeType="1"/>
          </p:cNvSpPr>
          <p:nvPr/>
        </p:nvSpPr>
        <p:spPr bwMode="auto">
          <a:xfrm>
            <a:off x="4114800" y="5181600"/>
            <a:ext cx="2286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675" name="Line 11"/>
          <p:cNvSpPr>
            <a:spLocks noChangeShapeType="1"/>
          </p:cNvSpPr>
          <p:nvPr/>
        </p:nvSpPr>
        <p:spPr bwMode="auto">
          <a:xfrm flipV="1">
            <a:off x="4191000" y="3429000"/>
            <a:ext cx="1752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676" name="Text Box 12"/>
          <p:cNvSpPr txBox="1">
            <a:spLocks noChangeArrowheads="1"/>
          </p:cNvSpPr>
          <p:nvPr/>
        </p:nvSpPr>
        <p:spPr bwMode="auto">
          <a:xfrm>
            <a:off x="4876800" y="4191000"/>
            <a:ext cx="1619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/>
              <a:t>REFER</a:t>
            </a:r>
          </a:p>
          <a:p>
            <a:r>
              <a:rPr lang="en-US"/>
              <a:t>Refer-To: Bob</a:t>
            </a:r>
          </a:p>
        </p:txBody>
      </p:sp>
      <p:sp>
        <p:nvSpPr>
          <p:cNvPr id="113677" name="Text Box 13"/>
          <p:cNvSpPr txBox="1">
            <a:spLocks noChangeArrowheads="1"/>
          </p:cNvSpPr>
          <p:nvPr/>
        </p:nvSpPr>
        <p:spPr bwMode="auto">
          <a:xfrm rot="-2244321">
            <a:off x="4191000" y="3810000"/>
            <a:ext cx="838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600"/>
              <a:t>INVITE</a:t>
            </a:r>
          </a:p>
        </p:txBody>
      </p:sp>
      <p:sp>
        <p:nvSpPr>
          <p:cNvPr id="113678" name="Text Box 14"/>
          <p:cNvSpPr txBox="1">
            <a:spLocks noChangeArrowheads="1"/>
          </p:cNvSpPr>
          <p:nvPr/>
        </p:nvSpPr>
        <p:spPr bwMode="auto">
          <a:xfrm rot="487806">
            <a:off x="4876800" y="5257800"/>
            <a:ext cx="838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600"/>
              <a:t>INVITE</a:t>
            </a:r>
          </a:p>
        </p:txBody>
      </p:sp>
      <p:sp>
        <p:nvSpPr>
          <p:cNvPr id="113679" name="Line 15"/>
          <p:cNvSpPr>
            <a:spLocks noChangeShapeType="1"/>
          </p:cNvSpPr>
          <p:nvPr/>
        </p:nvSpPr>
        <p:spPr bwMode="auto">
          <a:xfrm>
            <a:off x="6400800" y="3352800"/>
            <a:ext cx="457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680" name="Text Box 16"/>
          <p:cNvSpPr txBox="1">
            <a:spLocks noChangeArrowheads="1"/>
          </p:cNvSpPr>
          <p:nvPr/>
        </p:nvSpPr>
        <p:spPr bwMode="auto">
          <a:xfrm>
            <a:off x="6629400" y="3730625"/>
            <a:ext cx="191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/>
              <a:t>INVITE Bob</a:t>
            </a:r>
          </a:p>
          <a:p>
            <a:r>
              <a:rPr lang="en-US"/>
              <a:t>Referred-By: Joe</a:t>
            </a:r>
          </a:p>
        </p:txBody>
      </p:sp>
      <p:grpSp>
        <p:nvGrpSpPr>
          <p:cNvPr id="113681" name="Group 17"/>
          <p:cNvGrpSpPr>
            <a:grpSpLocks/>
          </p:cNvGrpSpPr>
          <p:nvPr/>
        </p:nvGrpSpPr>
        <p:grpSpPr bwMode="auto">
          <a:xfrm>
            <a:off x="4038600" y="4114800"/>
            <a:ext cx="304800" cy="336550"/>
            <a:chOff x="480" y="2208"/>
            <a:chExt cx="192" cy="212"/>
          </a:xfrm>
        </p:grpSpPr>
        <p:sp>
          <p:nvSpPr>
            <p:cNvPr id="113691" name="Oval 18"/>
            <p:cNvSpPr>
              <a:spLocks noChangeArrowheads="1"/>
            </p:cNvSpPr>
            <p:nvPr/>
          </p:nvSpPr>
          <p:spPr bwMode="auto">
            <a:xfrm>
              <a:off x="480" y="2208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t-EE"/>
            </a:p>
          </p:txBody>
        </p:sp>
        <p:sp>
          <p:nvSpPr>
            <p:cNvPr id="113692" name="Text Box 19"/>
            <p:cNvSpPr txBox="1">
              <a:spLocks noChangeArrowheads="1"/>
            </p:cNvSpPr>
            <p:nvPr/>
          </p:nvSpPr>
          <p:spPr bwMode="auto">
            <a:xfrm>
              <a:off x="480" y="220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sz="1600"/>
                <a:t>1</a:t>
              </a:r>
            </a:p>
          </p:txBody>
        </p:sp>
      </p:grpSp>
      <p:grpSp>
        <p:nvGrpSpPr>
          <p:cNvPr id="113682" name="Group 20"/>
          <p:cNvGrpSpPr>
            <a:grpSpLocks/>
          </p:cNvGrpSpPr>
          <p:nvPr/>
        </p:nvGrpSpPr>
        <p:grpSpPr bwMode="auto">
          <a:xfrm>
            <a:off x="4343400" y="5181600"/>
            <a:ext cx="304800" cy="336550"/>
            <a:chOff x="480" y="2208"/>
            <a:chExt cx="192" cy="212"/>
          </a:xfrm>
        </p:grpSpPr>
        <p:sp>
          <p:nvSpPr>
            <p:cNvPr id="113689" name="Oval 21"/>
            <p:cNvSpPr>
              <a:spLocks noChangeArrowheads="1"/>
            </p:cNvSpPr>
            <p:nvPr/>
          </p:nvSpPr>
          <p:spPr bwMode="auto">
            <a:xfrm>
              <a:off x="480" y="2208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t-EE"/>
            </a:p>
          </p:txBody>
        </p:sp>
        <p:sp>
          <p:nvSpPr>
            <p:cNvPr id="113690" name="Text Box 22"/>
            <p:cNvSpPr txBox="1">
              <a:spLocks noChangeArrowheads="1"/>
            </p:cNvSpPr>
            <p:nvPr/>
          </p:nvSpPr>
          <p:spPr bwMode="auto">
            <a:xfrm>
              <a:off x="480" y="220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sz="1600"/>
                <a:t>2</a:t>
              </a:r>
            </a:p>
          </p:txBody>
        </p:sp>
      </p:grpSp>
      <p:grpSp>
        <p:nvGrpSpPr>
          <p:cNvPr id="113683" name="Group 23"/>
          <p:cNvGrpSpPr>
            <a:grpSpLocks/>
          </p:cNvGrpSpPr>
          <p:nvPr/>
        </p:nvGrpSpPr>
        <p:grpSpPr bwMode="auto">
          <a:xfrm>
            <a:off x="5562600" y="3657600"/>
            <a:ext cx="304800" cy="336550"/>
            <a:chOff x="480" y="2208"/>
            <a:chExt cx="192" cy="212"/>
          </a:xfrm>
        </p:grpSpPr>
        <p:sp>
          <p:nvSpPr>
            <p:cNvPr id="113687" name="Oval 24"/>
            <p:cNvSpPr>
              <a:spLocks noChangeArrowheads="1"/>
            </p:cNvSpPr>
            <p:nvPr/>
          </p:nvSpPr>
          <p:spPr bwMode="auto">
            <a:xfrm>
              <a:off x="480" y="2208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t-EE"/>
            </a:p>
          </p:txBody>
        </p:sp>
        <p:sp>
          <p:nvSpPr>
            <p:cNvPr id="113688" name="Text Box 25"/>
            <p:cNvSpPr txBox="1">
              <a:spLocks noChangeArrowheads="1"/>
            </p:cNvSpPr>
            <p:nvPr/>
          </p:nvSpPr>
          <p:spPr bwMode="auto">
            <a:xfrm>
              <a:off x="480" y="220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sz="1600"/>
                <a:t>3</a:t>
              </a:r>
            </a:p>
          </p:txBody>
        </p:sp>
      </p:grpSp>
      <p:grpSp>
        <p:nvGrpSpPr>
          <p:cNvPr id="113684" name="Group 26"/>
          <p:cNvGrpSpPr>
            <a:grpSpLocks/>
          </p:cNvGrpSpPr>
          <p:nvPr/>
        </p:nvGrpSpPr>
        <p:grpSpPr bwMode="auto">
          <a:xfrm>
            <a:off x="6705600" y="4343400"/>
            <a:ext cx="304800" cy="336550"/>
            <a:chOff x="480" y="2208"/>
            <a:chExt cx="192" cy="212"/>
          </a:xfrm>
        </p:grpSpPr>
        <p:sp>
          <p:nvSpPr>
            <p:cNvPr id="113685" name="Oval 27"/>
            <p:cNvSpPr>
              <a:spLocks noChangeArrowheads="1"/>
            </p:cNvSpPr>
            <p:nvPr/>
          </p:nvSpPr>
          <p:spPr bwMode="auto">
            <a:xfrm>
              <a:off x="480" y="2208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t-EE"/>
            </a:p>
          </p:txBody>
        </p:sp>
        <p:sp>
          <p:nvSpPr>
            <p:cNvPr id="113686" name="Text Box 28"/>
            <p:cNvSpPr txBox="1">
              <a:spLocks noChangeArrowheads="1"/>
            </p:cNvSpPr>
            <p:nvPr/>
          </p:nvSpPr>
          <p:spPr bwMode="auto">
            <a:xfrm>
              <a:off x="480" y="220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sz="1600"/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1900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/>
              <a:t>Third Party Call Control (3pcc): RFC 3725</a:t>
            </a:r>
          </a:p>
        </p:txBody>
      </p:sp>
      <p:pic>
        <p:nvPicPr>
          <p:cNvPr id="114691" name="Picture 3" descr="IP Pho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029201"/>
            <a:ext cx="838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692" name="Picture 4" descr="IP Pho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953001"/>
            <a:ext cx="838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693" name="Picture 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1" y="2667001"/>
            <a:ext cx="487363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694" name="Line 6"/>
          <p:cNvSpPr>
            <a:spLocks noChangeShapeType="1"/>
          </p:cNvSpPr>
          <p:nvPr/>
        </p:nvSpPr>
        <p:spPr bwMode="auto">
          <a:xfrm flipH="1">
            <a:off x="3429000" y="3048000"/>
            <a:ext cx="1371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5" name="Line 7"/>
          <p:cNvSpPr>
            <a:spLocks noChangeShapeType="1"/>
          </p:cNvSpPr>
          <p:nvPr/>
        </p:nvSpPr>
        <p:spPr bwMode="auto">
          <a:xfrm flipV="1">
            <a:off x="3886200" y="3581400"/>
            <a:ext cx="1143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6" name="Line 8"/>
          <p:cNvSpPr>
            <a:spLocks noChangeShapeType="1"/>
          </p:cNvSpPr>
          <p:nvPr/>
        </p:nvSpPr>
        <p:spPr bwMode="auto">
          <a:xfrm>
            <a:off x="5943600" y="2971800"/>
            <a:ext cx="1828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7" name="Line 9"/>
          <p:cNvSpPr>
            <a:spLocks noChangeShapeType="1"/>
          </p:cNvSpPr>
          <p:nvPr/>
        </p:nvSpPr>
        <p:spPr bwMode="auto">
          <a:xfrm flipH="1" flipV="1">
            <a:off x="5943600" y="3505200"/>
            <a:ext cx="1447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8" name="Line 10"/>
          <p:cNvSpPr>
            <a:spLocks noChangeShapeType="1"/>
          </p:cNvSpPr>
          <p:nvPr/>
        </p:nvSpPr>
        <p:spPr bwMode="auto">
          <a:xfrm>
            <a:off x="4038600" y="52578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9" name="Text Box 11"/>
          <p:cNvSpPr txBox="1">
            <a:spLocks noChangeArrowheads="1"/>
          </p:cNvSpPr>
          <p:nvPr/>
        </p:nvSpPr>
        <p:spPr bwMode="auto">
          <a:xfrm>
            <a:off x="5410200" y="5257801"/>
            <a:ext cx="641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/>
              <a:t>RTP</a:t>
            </a:r>
          </a:p>
        </p:txBody>
      </p:sp>
      <p:sp>
        <p:nvSpPr>
          <p:cNvPr id="114700" name="Text Box 12"/>
          <p:cNvSpPr txBox="1">
            <a:spLocks noChangeArrowheads="1"/>
          </p:cNvSpPr>
          <p:nvPr/>
        </p:nvSpPr>
        <p:spPr bwMode="auto">
          <a:xfrm>
            <a:off x="3886200" y="2819401"/>
            <a:ext cx="8826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600"/>
              <a:t>INVITE</a:t>
            </a:r>
          </a:p>
          <a:p>
            <a:r>
              <a:rPr lang="en-US" sz="1600"/>
              <a:t>no SDP</a:t>
            </a:r>
          </a:p>
        </p:txBody>
      </p:sp>
      <p:sp>
        <p:nvSpPr>
          <p:cNvPr id="114701" name="Text Box 13"/>
          <p:cNvSpPr txBox="1">
            <a:spLocks noChangeArrowheads="1"/>
          </p:cNvSpPr>
          <p:nvPr/>
        </p:nvSpPr>
        <p:spPr bwMode="auto">
          <a:xfrm>
            <a:off x="3505201" y="4267201"/>
            <a:ext cx="7921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600"/>
              <a:t>200</a:t>
            </a:r>
          </a:p>
          <a:p>
            <a:r>
              <a:rPr lang="en-US" sz="1600"/>
              <a:t>SDP A</a:t>
            </a:r>
          </a:p>
        </p:txBody>
      </p:sp>
      <p:sp>
        <p:nvSpPr>
          <p:cNvPr id="114702" name="Text Box 14"/>
          <p:cNvSpPr txBox="1">
            <a:spLocks noChangeArrowheads="1"/>
          </p:cNvSpPr>
          <p:nvPr/>
        </p:nvSpPr>
        <p:spPr bwMode="auto">
          <a:xfrm>
            <a:off x="6934200" y="3276601"/>
            <a:ext cx="838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600"/>
              <a:t>INVITE</a:t>
            </a:r>
          </a:p>
          <a:p>
            <a:r>
              <a:rPr lang="en-US" sz="1600"/>
              <a:t>SDP A</a:t>
            </a:r>
          </a:p>
        </p:txBody>
      </p:sp>
      <p:sp>
        <p:nvSpPr>
          <p:cNvPr id="114703" name="Text Box 15"/>
          <p:cNvSpPr txBox="1">
            <a:spLocks noChangeArrowheads="1"/>
          </p:cNvSpPr>
          <p:nvPr/>
        </p:nvSpPr>
        <p:spPr bwMode="auto">
          <a:xfrm>
            <a:off x="6324601" y="4495801"/>
            <a:ext cx="7921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600"/>
              <a:t>200</a:t>
            </a:r>
          </a:p>
          <a:p>
            <a:r>
              <a:rPr lang="en-US" sz="1600"/>
              <a:t>SDP B</a:t>
            </a:r>
          </a:p>
        </p:txBody>
      </p:sp>
      <p:sp>
        <p:nvSpPr>
          <p:cNvPr id="114704" name="Line 16"/>
          <p:cNvSpPr>
            <a:spLocks noChangeShapeType="1"/>
          </p:cNvSpPr>
          <p:nvPr/>
        </p:nvSpPr>
        <p:spPr bwMode="auto">
          <a:xfrm flipH="1">
            <a:off x="3962400" y="3733800"/>
            <a:ext cx="1371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05" name="Text Box 17"/>
          <p:cNvSpPr txBox="1">
            <a:spLocks noChangeArrowheads="1"/>
          </p:cNvSpPr>
          <p:nvPr/>
        </p:nvSpPr>
        <p:spPr bwMode="auto">
          <a:xfrm>
            <a:off x="4876801" y="3986214"/>
            <a:ext cx="7921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600"/>
              <a:t>ACK</a:t>
            </a:r>
          </a:p>
          <a:p>
            <a:r>
              <a:rPr lang="en-US" sz="1600"/>
              <a:t>SDP B</a:t>
            </a:r>
          </a:p>
        </p:txBody>
      </p:sp>
      <p:grpSp>
        <p:nvGrpSpPr>
          <p:cNvPr id="114706" name="Group 18"/>
          <p:cNvGrpSpPr>
            <a:grpSpLocks/>
          </p:cNvGrpSpPr>
          <p:nvPr/>
        </p:nvGrpSpPr>
        <p:grpSpPr bwMode="auto">
          <a:xfrm>
            <a:off x="3657600" y="3657600"/>
            <a:ext cx="304800" cy="336550"/>
            <a:chOff x="480" y="2208"/>
            <a:chExt cx="192" cy="212"/>
          </a:xfrm>
        </p:grpSpPr>
        <p:sp>
          <p:nvSpPr>
            <p:cNvPr id="114722" name="Oval 19"/>
            <p:cNvSpPr>
              <a:spLocks noChangeArrowheads="1"/>
            </p:cNvSpPr>
            <p:nvPr/>
          </p:nvSpPr>
          <p:spPr bwMode="auto">
            <a:xfrm>
              <a:off x="480" y="2208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t-EE"/>
            </a:p>
          </p:txBody>
        </p:sp>
        <p:sp>
          <p:nvSpPr>
            <p:cNvPr id="114723" name="Text Box 20"/>
            <p:cNvSpPr txBox="1">
              <a:spLocks noChangeArrowheads="1"/>
            </p:cNvSpPr>
            <p:nvPr/>
          </p:nvSpPr>
          <p:spPr bwMode="auto">
            <a:xfrm>
              <a:off x="480" y="220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sz="1600"/>
                <a:t>1</a:t>
              </a:r>
            </a:p>
          </p:txBody>
        </p:sp>
      </p:grpSp>
      <p:grpSp>
        <p:nvGrpSpPr>
          <p:cNvPr id="114707" name="Group 21"/>
          <p:cNvGrpSpPr>
            <a:grpSpLocks/>
          </p:cNvGrpSpPr>
          <p:nvPr/>
        </p:nvGrpSpPr>
        <p:grpSpPr bwMode="auto">
          <a:xfrm>
            <a:off x="4038600" y="4114800"/>
            <a:ext cx="304800" cy="336550"/>
            <a:chOff x="480" y="2208"/>
            <a:chExt cx="192" cy="212"/>
          </a:xfrm>
        </p:grpSpPr>
        <p:sp>
          <p:nvSpPr>
            <p:cNvPr id="114720" name="Oval 22"/>
            <p:cNvSpPr>
              <a:spLocks noChangeArrowheads="1"/>
            </p:cNvSpPr>
            <p:nvPr/>
          </p:nvSpPr>
          <p:spPr bwMode="auto">
            <a:xfrm>
              <a:off x="480" y="2208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t-EE"/>
            </a:p>
          </p:txBody>
        </p:sp>
        <p:sp>
          <p:nvSpPr>
            <p:cNvPr id="114721" name="Text Box 23"/>
            <p:cNvSpPr txBox="1">
              <a:spLocks noChangeArrowheads="1"/>
            </p:cNvSpPr>
            <p:nvPr/>
          </p:nvSpPr>
          <p:spPr bwMode="auto">
            <a:xfrm>
              <a:off x="480" y="220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sz="1600"/>
                <a:t>2</a:t>
              </a:r>
            </a:p>
          </p:txBody>
        </p:sp>
      </p:grpSp>
      <p:grpSp>
        <p:nvGrpSpPr>
          <p:cNvPr id="114708" name="Group 24"/>
          <p:cNvGrpSpPr>
            <a:grpSpLocks/>
          </p:cNvGrpSpPr>
          <p:nvPr/>
        </p:nvGrpSpPr>
        <p:grpSpPr bwMode="auto">
          <a:xfrm>
            <a:off x="6553200" y="3200400"/>
            <a:ext cx="304800" cy="336550"/>
            <a:chOff x="480" y="2208"/>
            <a:chExt cx="192" cy="212"/>
          </a:xfrm>
        </p:grpSpPr>
        <p:sp>
          <p:nvSpPr>
            <p:cNvPr id="114718" name="Oval 25"/>
            <p:cNvSpPr>
              <a:spLocks noChangeArrowheads="1"/>
            </p:cNvSpPr>
            <p:nvPr/>
          </p:nvSpPr>
          <p:spPr bwMode="auto">
            <a:xfrm>
              <a:off x="480" y="2208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t-EE"/>
            </a:p>
          </p:txBody>
        </p:sp>
        <p:sp>
          <p:nvSpPr>
            <p:cNvPr id="114719" name="Text Box 26"/>
            <p:cNvSpPr txBox="1">
              <a:spLocks noChangeArrowheads="1"/>
            </p:cNvSpPr>
            <p:nvPr/>
          </p:nvSpPr>
          <p:spPr bwMode="auto">
            <a:xfrm>
              <a:off x="480" y="220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sz="1600"/>
                <a:t>3</a:t>
              </a:r>
            </a:p>
          </p:txBody>
        </p:sp>
      </p:grpSp>
      <p:grpSp>
        <p:nvGrpSpPr>
          <p:cNvPr id="114709" name="Group 27"/>
          <p:cNvGrpSpPr>
            <a:grpSpLocks/>
          </p:cNvGrpSpPr>
          <p:nvPr/>
        </p:nvGrpSpPr>
        <p:grpSpPr bwMode="auto">
          <a:xfrm>
            <a:off x="6400800" y="4191000"/>
            <a:ext cx="304800" cy="336550"/>
            <a:chOff x="480" y="2208"/>
            <a:chExt cx="192" cy="212"/>
          </a:xfrm>
        </p:grpSpPr>
        <p:sp>
          <p:nvSpPr>
            <p:cNvPr id="114716" name="Oval 28"/>
            <p:cNvSpPr>
              <a:spLocks noChangeArrowheads="1"/>
            </p:cNvSpPr>
            <p:nvPr/>
          </p:nvSpPr>
          <p:spPr bwMode="auto">
            <a:xfrm>
              <a:off x="480" y="2208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t-EE"/>
            </a:p>
          </p:txBody>
        </p:sp>
        <p:sp>
          <p:nvSpPr>
            <p:cNvPr id="114717" name="Text Box 29"/>
            <p:cNvSpPr txBox="1">
              <a:spLocks noChangeArrowheads="1"/>
            </p:cNvSpPr>
            <p:nvPr/>
          </p:nvSpPr>
          <p:spPr bwMode="auto">
            <a:xfrm>
              <a:off x="480" y="220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sz="1600"/>
                <a:t>4</a:t>
              </a:r>
            </a:p>
          </p:txBody>
        </p:sp>
      </p:grpSp>
      <p:grpSp>
        <p:nvGrpSpPr>
          <p:cNvPr id="114710" name="Group 30"/>
          <p:cNvGrpSpPr>
            <a:grpSpLocks/>
          </p:cNvGrpSpPr>
          <p:nvPr/>
        </p:nvGrpSpPr>
        <p:grpSpPr bwMode="auto">
          <a:xfrm>
            <a:off x="4495800" y="4495800"/>
            <a:ext cx="304800" cy="336550"/>
            <a:chOff x="480" y="2208"/>
            <a:chExt cx="192" cy="212"/>
          </a:xfrm>
        </p:grpSpPr>
        <p:sp>
          <p:nvSpPr>
            <p:cNvPr id="114714" name="Oval 31"/>
            <p:cNvSpPr>
              <a:spLocks noChangeArrowheads="1"/>
            </p:cNvSpPr>
            <p:nvPr/>
          </p:nvSpPr>
          <p:spPr bwMode="auto">
            <a:xfrm>
              <a:off x="480" y="2208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t-EE"/>
            </a:p>
          </p:txBody>
        </p:sp>
        <p:sp>
          <p:nvSpPr>
            <p:cNvPr id="114715" name="Text Box 32"/>
            <p:cNvSpPr txBox="1">
              <a:spLocks noChangeArrowheads="1"/>
            </p:cNvSpPr>
            <p:nvPr/>
          </p:nvSpPr>
          <p:spPr bwMode="auto">
            <a:xfrm>
              <a:off x="480" y="220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sz="1600"/>
                <a:t>5</a:t>
              </a:r>
            </a:p>
          </p:txBody>
        </p:sp>
      </p:grpSp>
      <p:grpSp>
        <p:nvGrpSpPr>
          <p:cNvPr id="114711" name="Group 33"/>
          <p:cNvGrpSpPr>
            <a:grpSpLocks/>
          </p:cNvGrpSpPr>
          <p:nvPr/>
        </p:nvGrpSpPr>
        <p:grpSpPr bwMode="auto">
          <a:xfrm>
            <a:off x="4953000" y="5257800"/>
            <a:ext cx="304800" cy="336550"/>
            <a:chOff x="480" y="2208"/>
            <a:chExt cx="192" cy="212"/>
          </a:xfrm>
        </p:grpSpPr>
        <p:sp>
          <p:nvSpPr>
            <p:cNvPr id="114712" name="Oval 34"/>
            <p:cNvSpPr>
              <a:spLocks noChangeArrowheads="1"/>
            </p:cNvSpPr>
            <p:nvPr/>
          </p:nvSpPr>
          <p:spPr bwMode="auto">
            <a:xfrm>
              <a:off x="480" y="2208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t-EE"/>
            </a:p>
          </p:txBody>
        </p:sp>
        <p:sp>
          <p:nvSpPr>
            <p:cNvPr id="114713" name="Text Box 35"/>
            <p:cNvSpPr txBox="1">
              <a:spLocks noChangeArrowheads="1"/>
            </p:cNvSpPr>
            <p:nvPr/>
          </p:nvSpPr>
          <p:spPr bwMode="auto">
            <a:xfrm>
              <a:off x="480" y="220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sz="1600"/>
                <a:t>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90833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SIP and Quality of Service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219201"/>
            <a:ext cx="4495800" cy="4525963"/>
          </a:xfrm>
        </p:spPr>
        <p:txBody>
          <a:bodyPr/>
          <a:lstStyle/>
          <a:p>
            <a:pPr eaLnBrk="1" hangingPunct="1"/>
            <a:r>
              <a:rPr lang="en-US" sz="2000"/>
              <a:t>RFC 3312: Integration of Resource Management with SIP</a:t>
            </a:r>
          </a:p>
          <a:p>
            <a:pPr eaLnBrk="1" hangingPunct="1"/>
            <a:r>
              <a:rPr lang="en-US" sz="2000"/>
              <a:t>Problem</a:t>
            </a:r>
          </a:p>
          <a:p>
            <a:pPr lvl="1" eaLnBrk="1" hangingPunct="1"/>
            <a:r>
              <a:rPr lang="en-US" sz="1800"/>
              <a:t>How to make sure phone doesn’t ring unless resources are reserved</a:t>
            </a:r>
          </a:p>
          <a:p>
            <a:pPr eaLnBrk="1" hangingPunct="1"/>
            <a:r>
              <a:rPr lang="en-US" sz="2000"/>
              <a:t>Solution</a:t>
            </a:r>
          </a:p>
          <a:p>
            <a:pPr lvl="1" eaLnBrk="1" hangingPunct="1"/>
            <a:r>
              <a:rPr lang="en-US" sz="1800"/>
              <a:t>SIP does not do resource reservation!</a:t>
            </a:r>
          </a:p>
          <a:p>
            <a:pPr lvl="1" eaLnBrk="1" hangingPunct="1"/>
            <a:r>
              <a:rPr lang="en-US" sz="1800"/>
              <a:t>SIP INVITE tells far side not to ring</a:t>
            </a:r>
          </a:p>
          <a:p>
            <a:pPr lvl="1" eaLnBrk="1" hangingPunct="1"/>
            <a:r>
              <a:rPr lang="en-US" sz="1800"/>
              <a:t>Both sides do regular QoS reservations</a:t>
            </a:r>
          </a:p>
          <a:p>
            <a:pPr lvl="2" eaLnBrk="1" hangingPunct="1"/>
            <a:r>
              <a:rPr lang="en-US" sz="1600"/>
              <a:t>RSVP</a:t>
            </a:r>
          </a:p>
          <a:p>
            <a:pPr lvl="2" eaLnBrk="1" hangingPunct="1"/>
            <a:r>
              <a:rPr lang="en-US" sz="1600"/>
              <a:t>PDP context activation</a:t>
            </a:r>
          </a:p>
          <a:p>
            <a:pPr lvl="1" eaLnBrk="1" hangingPunct="1"/>
            <a:r>
              <a:rPr lang="en-US" sz="1800"/>
              <a:t>UPDATE to change state</a:t>
            </a:r>
          </a:p>
        </p:txBody>
      </p:sp>
      <p:sp>
        <p:nvSpPr>
          <p:cNvPr id="115716" name="Line 4"/>
          <p:cNvSpPr>
            <a:spLocks noChangeShapeType="1"/>
          </p:cNvSpPr>
          <p:nvPr/>
        </p:nvSpPr>
        <p:spPr bwMode="auto">
          <a:xfrm>
            <a:off x="7096125" y="1528764"/>
            <a:ext cx="0" cy="4657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17" name="Line 5"/>
          <p:cNvSpPr>
            <a:spLocks noChangeShapeType="1"/>
          </p:cNvSpPr>
          <p:nvPr/>
        </p:nvSpPr>
        <p:spPr bwMode="auto">
          <a:xfrm>
            <a:off x="9520238" y="1509714"/>
            <a:ext cx="0" cy="4657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18" name="Line 6"/>
          <p:cNvSpPr>
            <a:spLocks noChangeShapeType="1"/>
          </p:cNvSpPr>
          <p:nvPr/>
        </p:nvSpPr>
        <p:spPr bwMode="auto">
          <a:xfrm>
            <a:off x="7253289" y="1800225"/>
            <a:ext cx="2143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19" name="Text Box 7"/>
          <p:cNvSpPr txBox="1">
            <a:spLocks noChangeArrowheads="1"/>
          </p:cNvSpPr>
          <p:nvPr/>
        </p:nvSpPr>
        <p:spPr bwMode="auto">
          <a:xfrm>
            <a:off x="7188200" y="1439863"/>
            <a:ext cx="22240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400" b="1"/>
              <a:t>INVITE w. Preconditions</a:t>
            </a:r>
          </a:p>
        </p:txBody>
      </p:sp>
      <p:sp>
        <p:nvSpPr>
          <p:cNvPr id="115720" name="Line 8"/>
          <p:cNvSpPr>
            <a:spLocks noChangeShapeType="1"/>
          </p:cNvSpPr>
          <p:nvPr/>
        </p:nvSpPr>
        <p:spPr bwMode="auto">
          <a:xfrm>
            <a:off x="7262814" y="2295525"/>
            <a:ext cx="2143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21" name="Text Box 9"/>
          <p:cNvSpPr txBox="1">
            <a:spLocks noChangeArrowheads="1"/>
          </p:cNvSpPr>
          <p:nvPr/>
        </p:nvSpPr>
        <p:spPr bwMode="auto">
          <a:xfrm>
            <a:off x="7675564" y="1949450"/>
            <a:ext cx="1298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400" b="1"/>
              <a:t>183 Progress</a:t>
            </a:r>
          </a:p>
        </p:txBody>
      </p:sp>
      <p:sp>
        <p:nvSpPr>
          <p:cNvPr id="115722" name="Line 10"/>
          <p:cNvSpPr>
            <a:spLocks noChangeShapeType="1"/>
          </p:cNvSpPr>
          <p:nvPr/>
        </p:nvSpPr>
        <p:spPr bwMode="auto">
          <a:xfrm>
            <a:off x="7339013" y="2957513"/>
            <a:ext cx="19288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23" name="Line 11"/>
          <p:cNvSpPr>
            <a:spLocks noChangeShapeType="1"/>
          </p:cNvSpPr>
          <p:nvPr/>
        </p:nvSpPr>
        <p:spPr bwMode="auto">
          <a:xfrm>
            <a:off x="7348538" y="3109913"/>
            <a:ext cx="19288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24" name="Text Box 12"/>
          <p:cNvSpPr txBox="1">
            <a:spLocks noChangeArrowheads="1"/>
          </p:cNvSpPr>
          <p:nvPr/>
        </p:nvSpPr>
        <p:spPr bwMode="auto">
          <a:xfrm>
            <a:off x="7481889" y="2587625"/>
            <a:ext cx="17113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400" b="1"/>
              <a:t>QoS Reservations</a:t>
            </a:r>
          </a:p>
        </p:txBody>
      </p:sp>
      <p:sp>
        <p:nvSpPr>
          <p:cNvPr id="115725" name="Line 13"/>
          <p:cNvSpPr>
            <a:spLocks noChangeShapeType="1"/>
          </p:cNvSpPr>
          <p:nvPr/>
        </p:nvSpPr>
        <p:spPr bwMode="auto">
          <a:xfrm>
            <a:off x="7262814" y="3681413"/>
            <a:ext cx="2143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26" name="Text Box 14"/>
          <p:cNvSpPr txBox="1">
            <a:spLocks noChangeArrowheads="1"/>
          </p:cNvSpPr>
          <p:nvPr/>
        </p:nvSpPr>
        <p:spPr bwMode="auto">
          <a:xfrm>
            <a:off x="7119939" y="3321050"/>
            <a:ext cx="23828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400" b="1"/>
              <a:t>UPDATE w. Preconditions</a:t>
            </a:r>
          </a:p>
        </p:txBody>
      </p:sp>
      <p:sp>
        <p:nvSpPr>
          <p:cNvPr id="115727" name="Line 15"/>
          <p:cNvSpPr>
            <a:spLocks noChangeShapeType="1"/>
          </p:cNvSpPr>
          <p:nvPr/>
        </p:nvSpPr>
        <p:spPr bwMode="auto">
          <a:xfrm>
            <a:off x="7272339" y="4233863"/>
            <a:ext cx="2143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28" name="Text Box 16"/>
          <p:cNvSpPr txBox="1">
            <a:spLocks noChangeArrowheads="1"/>
          </p:cNvSpPr>
          <p:nvPr/>
        </p:nvSpPr>
        <p:spPr bwMode="auto">
          <a:xfrm>
            <a:off x="7743825" y="3887788"/>
            <a:ext cx="11874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400" b="1"/>
              <a:t>180 Ringing</a:t>
            </a:r>
          </a:p>
        </p:txBody>
      </p:sp>
      <p:sp>
        <p:nvSpPr>
          <p:cNvPr id="115729" name="Line 17"/>
          <p:cNvSpPr>
            <a:spLocks noChangeShapeType="1"/>
          </p:cNvSpPr>
          <p:nvPr/>
        </p:nvSpPr>
        <p:spPr bwMode="auto">
          <a:xfrm>
            <a:off x="7267576" y="4829175"/>
            <a:ext cx="2143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30" name="Text Box 18"/>
          <p:cNvSpPr txBox="1">
            <a:spLocks noChangeArrowheads="1"/>
          </p:cNvSpPr>
          <p:nvPr/>
        </p:nvSpPr>
        <p:spPr bwMode="auto">
          <a:xfrm>
            <a:off x="7937500" y="4483100"/>
            <a:ext cx="7953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400" b="1"/>
              <a:t>200 OK</a:t>
            </a:r>
          </a:p>
        </p:txBody>
      </p:sp>
      <p:pic>
        <p:nvPicPr>
          <p:cNvPr id="115731" name="Picture 19" descr="j028327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6126" y="3476625"/>
            <a:ext cx="557213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5732" name="Picture 20" descr="BS01758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8976" y="4529139"/>
            <a:ext cx="593725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733" name="Line 21"/>
          <p:cNvSpPr>
            <a:spLocks noChangeShapeType="1"/>
          </p:cNvSpPr>
          <p:nvPr/>
        </p:nvSpPr>
        <p:spPr bwMode="auto">
          <a:xfrm>
            <a:off x="7262814" y="5524500"/>
            <a:ext cx="2143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34" name="Text Box 22"/>
          <p:cNvSpPr txBox="1">
            <a:spLocks noChangeArrowheads="1"/>
          </p:cNvSpPr>
          <p:nvPr/>
        </p:nvSpPr>
        <p:spPr bwMode="auto">
          <a:xfrm>
            <a:off x="8026401" y="5164138"/>
            <a:ext cx="5699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400" b="1"/>
              <a:t>ACK</a:t>
            </a:r>
          </a:p>
        </p:txBody>
      </p:sp>
    </p:spTree>
    <p:extLst>
      <p:ext uri="{BB962C8B-B14F-4D97-AF65-F5344CB8AC3E}">
        <p14:creationId xmlns:p14="http://schemas.microsoft.com/office/powerpoint/2010/main" val="1442330019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Core SIP Functions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43001"/>
            <a:ext cx="8229600" cy="4525963"/>
          </a:xfrm>
        </p:spPr>
        <p:txBody>
          <a:bodyPr/>
          <a:lstStyle/>
          <a:p>
            <a:pPr eaLnBrk="1" hangingPunct="1"/>
            <a:r>
              <a:rPr lang="en-US" sz="2100"/>
              <a:t>Establishment of  peer to peer sessions</a:t>
            </a:r>
          </a:p>
          <a:p>
            <a:pPr eaLnBrk="1" hangingPunct="1"/>
            <a:r>
              <a:rPr lang="en-US" sz="2100"/>
              <a:t>Management  of peer to peer sessions</a:t>
            </a:r>
          </a:p>
          <a:p>
            <a:pPr lvl="1" eaLnBrk="1" hangingPunct="1"/>
            <a:r>
              <a:rPr lang="en-US" sz="2000"/>
              <a:t>Keepalives</a:t>
            </a:r>
          </a:p>
          <a:p>
            <a:pPr lvl="1" eaLnBrk="1" hangingPunct="1"/>
            <a:r>
              <a:rPr lang="en-US" sz="2000"/>
              <a:t>Graceful and Non-graceful termination</a:t>
            </a:r>
          </a:p>
          <a:p>
            <a:pPr eaLnBrk="1" hangingPunct="1"/>
            <a:r>
              <a:rPr lang="en-US" sz="2100"/>
              <a:t>Rendezvous</a:t>
            </a:r>
          </a:p>
          <a:p>
            <a:pPr lvl="1" eaLnBrk="1" hangingPunct="1"/>
            <a:r>
              <a:rPr lang="en-US" sz="2000"/>
              <a:t>Forking</a:t>
            </a:r>
          </a:p>
          <a:p>
            <a:pPr lvl="1" eaLnBrk="1" hangingPunct="1"/>
            <a:r>
              <a:rPr lang="en-US" sz="2000"/>
              <a:t>Search</a:t>
            </a:r>
          </a:p>
          <a:p>
            <a:pPr eaLnBrk="1" hangingPunct="1"/>
            <a:r>
              <a:rPr lang="en-US" sz="2100"/>
              <a:t>Policy Based Routing</a:t>
            </a:r>
          </a:p>
          <a:p>
            <a:pPr eaLnBrk="1" hangingPunct="1"/>
            <a:r>
              <a:rPr lang="en-US" sz="2100"/>
              <a:t>Loose Routing</a:t>
            </a:r>
          </a:p>
          <a:p>
            <a:pPr eaLnBrk="1" hangingPunct="1"/>
            <a:r>
              <a:rPr lang="en-US" sz="2100"/>
              <a:t>Mobility</a:t>
            </a:r>
          </a:p>
          <a:p>
            <a:pPr lvl="1" eaLnBrk="1" hangingPunct="1"/>
            <a:r>
              <a:rPr lang="en-US" sz="2000"/>
              <a:t>Limited  terminal  mobility</a:t>
            </a:r>
          </a:p>
          <a:p>
            <a:pPr lvl="1" eaLnBrk="1" hangingPunct="1"/>
            <a:r>
              <a:rPr lang="en-US" sz="2000"/>
              <a:t>Device Mobility</a:t>
            </a:r>
          </a:p>
          <a:p>
            <a:pPr lvl="1" eaLnBrk="1" hangingPunct="1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443600323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Core SIP Functions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Secure User Identification</a:t>
            </a:r>
          </a:p>
          <a:p>
            <a:pPr eaLnBrk="1" hangingPunct="1"/>
            <a:r>
              <a:rPr lang="en-US" smtClean="0"/>
              <a:t>Exchange and  Management of Media Session data</a:t>
            </a:r>
          </a:p>
          <a:p>
            <a:pPr eaLnBrk="1" hangingPunct="1"/>
            <a:r>
              <a:rPr lang="en-US" smtClean="0"/>
              <a:t>User registration</a:t>
            </a:r>
          </a:p>
          <a:p>
            <a:pPr eaLnBrk="1" hangingPunct="1"/>
            <a:r>
              <a:rPr lang="en-US" smtClean="0"/>
              <a:t>Capability declaration</a:t>
            </a:r>
          </a:p>
          <a:p>
            <a:pPr eaLnBrk="1" hangingPunct="1"/>
            <a:r>
              <a:rPr lang="en-US" smtClean="0"/>
              <a:t>Capability query</a:t>
            </a:r>
          </a:p>
          <a:p>
            <a:pPr eaLnBrk="1" hangingPunct="1"/>
            <a:r>
              <a:rPr lang="en-US" smtClean="0"/>
              <a:t>Reliability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85873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Oval 2"/>
          <p:cNvSpPr>
            <a:spLocks noChangeArrowheads="1"/>
          </p:cNvSpPr>
          <p:nvPr/>
        </p:nvSpPr>
        <p:spPr bwMode="auto">
          <a:xfrm>
            <a:off x="3719514" y="1481138"/>
            <a:ext cx="4300537" cy="4214812"/>
          </a:xfrm>
          <a:prstGeom prst="ellipse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t-EE" sz="2000" b="1"/>
          </a:p>
        </p:txBody>
      </p:sp>
      <p:sp>
        <p:nvSpPr>
          <p:cNvPr id="83971" name="Oval 3"/>
          <p:cNvSpPr>
            <a:spLocks noChangeArrowheads="1"/>
          </p:cNvSpPr>
          <p:nvPr/>
        </p:nvSpPr>
        <p:spPr bwMode="auto">
          <a:xfrm>
            <a:off x="4938714" y="2628900"/>
            <a:ext cx="1914525" cy="1828800"/>
          </a:xfrm>
          <a:prstGeom prst="ellipse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t-EE" sz="2000" b="1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SIP Technology Community</a:t>
            </a:r>
          </a:p>
        </p:txBody>
      </p:sp>
      <p:sp>
        <p:nvSpPr>
          <p:cNvPr id="83973" name="Oval 5"/>
          <p:cNvSpPr>
            <a:spLocks noChangeArrowheads="1"/>
          </p:cNvSpPr>
          <p:nvPr/>
        </p:nvSpPr>
        <p:spPr bwMode="auto">
          <a:xfrm>
            <a:off x="5467351" y="3143250"/>
            <a:ext cx="828675" cy="8001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200" b="1"/>
              <a:t>SIP</a:t>
            </a:r>
          </a:p>
          <a:p>
            <a:pPr algn="ctr"/>
            <a:r>
              <a:rPr lang="en-US" sz="1200" b="1"/>
              <a:t>RFC3261</a:t>
            </a:r>
          </a:p>
        </p:txBody>
      </p:sp>
      <p:sp>
        <p:nvSpPr>
          <p:cNvPr id="83974" name="Line 6"/>
          <p:cNvSpPr>
            <a:spLocks noChangeShapeType="1"/>
          </p:cNvSpPr>
          <p:nvPr/>
        </p:nvSpPr>
        <p:spPr bwMode="auto">
          <a:xfrm>
            <a:off x="5881688" y="2643189"/>
            <a:ext cx="0" cy="471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75" name="Line 7"/>
          <p:cNvSpPr>
            <a:spLocks noChangeShapeType="1"/>
          </p:cNvSpPr>
          <p:nvPr/>
        </p:nvSpPr>
        <p:spPr bwMode="auto">
          <a:xfrm>
            <a:off x="5876925" y="3952875"/>
            <a:ext cx="0" cy="471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76" name="Line 8"/>
          <p:cNvSpPr>
            <a:spLocks noChangeShapeType="1"/>
          </p:cNvSpPr>
          <p:nvPr/>
        </p:nvSpPr>
        <p:spPr bwMode="auto">
          <a:xfrm>
            <a:off x="4967289" y="3571875"/>
            <a:ext cx="485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77" name="Line 9"/>
          <p:cNvSpPr>
            <a:spLocks noChangeShapeType="1"/>
          </p:cNvSpPr>
          <p:nvPr/>
        </p:nvSpPr>
        <p:spPr bwMode="auto">
          <a:xfrm>
            <a:off x="6334126" y="3567113"/>
            <a:ext cx="485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78" name="Text Box 10"/>
          <p:cNvSpPr txBox="1">
            <a:spLocks noChangeArrowheads="1"/>
          </p:cNvSpPr>
          <p:nvPr/>
        </p:nvSpPr>
        <p:spPr bwMode="auto">
          <a:xfrm>
            <a:off x="5163546" y="3754438"/>
            <a:ext cx="5822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400" b="1"/>
              <a:t>DNS</a:t>
            </a:r>
          </a:p>
          <a:p>
            <a:pPr algn="ctr"/>
            <a:r>
              <a:rPr lang="en-US" sz="1400" b="1"/>
              <a:t>3263</a:t>
            </a:r>
          </a:p>
        </p:txBody>
      </p:sp>
      <p:sp>
        <p:nvSpPr>
          <p:cNvPr id="83979" name="Text Box 11"/>
          <p:cNvSpPr txBox="1">
            <a:spLocks noChangeArrowheads="1"/>
          </p:cNvSpPr>
          <p:nvPr/>
        </p:nvSpPr>
        <p:spPr bwMode="auto">
          <a:xfrm>
            <a:off x="5070476" y="2876550"/>
            <a:ext cx="682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200" b="1"/>
              <a:t>Events</a:t>
            </a:r>
          </a:p>
          <a:p>
            <a:pPr algn="ctr"/>
            <a:r>
              <a:rPr lang="en-US" sz="1200" b="1"/>
              <a:t>3265</a:t>
            </a:r>
          </a:p>
        </p:txBody>
      </p:sp>
      <p:sp>
        <p:nvSpPr>
          <p:cNvPr id="83980" name="Text Box 12"/>
          <p:cNvSpPr txBox="1">
            <a:spLocks noChangeArrowheads="1"/>
          </p:cNvSpPr>
          <p:nvPr/>
        </p:nvSpPr>
        <p:spPr bwMode="auto">
          <a:xfrm>
            <a:off x="5963646" y="3797300"/>
            <a:ext cx="5822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400" b="1"/>
              <a:t>Rel</a:t>
            </a:r>
          </a:p>
          <a:p>
            <a:pPr algn="ctr"/>
            <a:r>
              <a:rPr lang="en-US" sz="1400" b="1"/>
              <a:t>3262</a:t>
            </a:r>
          </a:p>
        </p:txBody>
      </p:sp>
      <p:sp>
        <p:nvSpPr>
          <p:cNvPr id="83981" name="Text Box 13"/>
          <p:cNvSpPr txBox="1">
            <a:spLocks noChangeArrowheads="1"/>
          </p:cNvSpPr>
          <p:nvPr/>
        </p:nvSpPr>
        <p:spPr bwMode="auto">
          <a:xfrm>
            <a:off x="6121400" y="2847975"/>
            <a:ext cx="520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200" b="1"/>
              <a:t>O/A</a:t>
            </a:r>
          </a:p>
          <a:p>
            <a:pPr algn="ctr"/>
            <a:r>
              <a:rPr lang="en-US" sz="1200" b="1"/>
              <a:t>3264</a:t>
            </a:r>
          </a:p>
        </p:txBody>
      </p:sp>
      <p:sp>
        <p:nvSpPr>
          <p:cNvPr id="83982" name="Text Box 14"/>
          <p:cNvSpPr txBox="1">
            <a:spLocks noChangeArrowheads="1"/>
          </p:cNvSpPr>
          <p:nvPr/>
        </p:nvSpPr>
        <p:spPr bwMode="auto">
          <a:xfrm>
            <a:off x="5486401" y="1927225"/>
            <a:ext cx="5889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 b="1"/>
              <a:t>RTP</a:t>
            </a:r>
          </a:p>
        </p:txBody>
      </p:sp>
      <p:sp>
        <p:nvSpPr>
          <p:cNvPr id="83983" name="Text Box 15"/>
          <p:cNvSpPr txBox="1">
            <a:spLocks noChangeArrowheads="1"/>
          </p:cNvSpPr>
          <p:nvPr/>
        </p:nvSpPr>
        <p:spPr bwMode="auto">
          <a:xfrm>
            <a:off x="6483351" y="2112963"/>
            <a:ext cx="6000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 b="1"/>
              <a:t>SDP</a:t>
            </a:r>
          </a:p>
        </p:txBody>
      </p:sp>
      <p:sp>
        <p:nvSpPr>
          <p:cNvPr id="83984" name="Text Box 16"/>
          <p:cNvSpPr txBox="1">
            <a:spLocks noChangeArrowheads="1"/>
          </p:cNvSpPr>
          <p:nvPr/>
        </p:nvSpPr>
        <p:spPr bwMode="auto">
          <a:xfrm>
            <a:off x="6943725" y="2984500"/>
            <a:ext cx="939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 b="1"/>
              <a:t>SIMPLE</a:t>
            </a:r>
          </a:p>
        </p:txBody>
      </p:sp>
      <p:sp>
        <p:nvSpPr>
          <p:cNvPr id="83985" name="Text Box 17"/>
          <p:cNvSpPr txBox="1">
            <a:spLocks noChangeArrowheads="1"/>
          </p:cNvSpPr>
          <p:nvPr/>
        </p:nvSpPr>
        <p:spPr bwMode="auto">
          <a:xfrm>
            <a:off x="6772275" y="3970338"/>
            <a:ext cx="1074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 b="1"/>
              <a:t>SigComp</a:t>
            </a:r>
          </a:p>
        </p:txBody>
      </p:sp>
      <p:sp>
        <p:nvSpPr>
          <p:cNvPr id="83986" name="Text Box 18"/>
          <p:cNvSpPr txBox="1">
            <a:spLocks noChangeArrowheads="1"/>
          </p:cNvSpPr>
          <p:nvPr/>
        </p:nvSpPr>
        <p:spPr bwMode="auto">
          <a:xfrm>
            <a:off x="5791200" y="4541838"/>
            <a:ext cx="165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 b="1"/>
              <a:t>SIP Extensions</a:t>
            </a:r>
          </a:p>
        </p:txBody>
      </p:sp>
      <p:sp>
        <p:nvSpPr>
          <p:cNvPr id="83987" name="Text Box 19"/>
          <p:cNvSpPr txBox="1">
            <a:spLocks noChangeArrowheads="1"/>
          </p:cNvSpPr>
          <p:nvPr/>
        </p:nvSpPr>
        <p:spPr bwMode="auto">
          <a:xfrm>
            <a:off x="4578350" y="4613275"/>
            <a:ext cx="781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 b="1"/>
              <a:t>ENUM</a:t>
            </a:r>
          </a:p>
        </p:txBody>
      </p:sp>
      <p:sp>
        <p:nvSpPr>
          <p:cNvPr id="83988" name="Text Box 20"/>
          <p:cNvSpPr txBox="1">
            <a:spLocks noChangeArrowheads="1"/>
          </p:cNvSpPr>
          <p:nvPr/>
        </p:nvSpPr>
        <p:spPr bwMode="auto">
          <a:xfrm>
            <a:off x="4008439" y="3970338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 b="1"/>
              <a:t>MIDCOM</a:t>
            </a:r>
          </a:p>
        </p:txBody>
      </p:sp>
      <p:sp>
        <p:nvSpPr>
          <p:cNvPr id="83989" name="Text Box 21"/>
          <p:cNvSpPr txBox="1">
            <a:spLocks noChangeArrowheads="1"/>
          </p:cNvSpPr>
          <p:nvPr/>
        </p:nvSpPr>
        <p:spPr bwMode="auto">
          <a:xfrm>
            <a:off x="4027488" y="3055938"/>
            <a:ext cx="735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 b="1"/>
              <a:t>STUN</a:t>
            </a:r>
          </a:p>
        </p:txBody>
      </p:sp>
      <p:sp>
        <p:nvSpPr>
          <p:cNvPr id="83990" name="Text Box 22"/>
          <p:cNvSpPr txBox="1">
            <a:spLocks noChangeArrowheads="1"/>
          </p:cNvSpPr>
          <p:nvPr/>
        </p:nvSpPr>
        <p:spPr bwMode="auto">
          <a:xfrm>
            <a:off x="4491038" y="2312988"/>
            <a:ext cx="781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 b="1"/>
              <a:t>ROHC</a:t>
            </a:r>
          </a:p>
        </p:txBody>
      </p:sp>
    </p:spTree>
    <p:extLst>
      <p:ext uri="{BB962C8B-B14F-4D97-AF65-F5344CB8AC3E}">
        <p14:creationId xmlns:p14="http://schemas.microsoft.com/office/powerpoint/2010/main" val="285229691"/>
      </p:ext>
    </p:extLst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SIP Design Philosophy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200"/>
              <a:t>Patterned after other Successful Internet Standards</a:t>
            </a:r>
          </a:p>
          <a:p>
            <a:pPr lvl="1" eaLnBrk="1" hangingPunct="1"/>
            <a:r>
              <a:rPr lang="en-US" sz="2000"/>
              <a:t>HTTP</a:t>
            </a:r>
          </a:p>
          <a:p>
            <a:pPr eaLnBrk="1" hangingPunct="1"/>
            <a:r>
              <a:rPr lang="en-US" sz="2200"/>
              <a:t>Don’t Reinvent the PSTN</a:t>
            </a:r>
          </a:p>
          <a:p>
            <a:pPr eaLnBrk="1" hangingPunct="1"/>
            <a:r>
              <a:rPr lang="en-US" sz="2200"/>
              <a:t>General Purpose Functionality</a:t>
            </a:r>
          </a:p>
          <a:p>
            <a:pPr eaLnBrk="1" hangingPunct="1"/>
            <a:r>
              <a:rPr lang="en-US" sz="2200"/>
              <a:t>Do Not Dictate Architectures or Services</a:t>
            </a:r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200"/>
              <a:t>It needs to work on any IP Network</a:t>
            </a:r>
          </a:p>
          <a:p>
            <a:pPr eaLnBrk="1" hangingPunct="1"/>
            <a:r>
              <a:rPr lang="en-US" sz="2200"/>
              <a:t>Leverage the Best of Existing Standards</a:t>
            </a:r>
          </a:p>
          <a:p>
            <a:pPr lvl="2" eaLnBrk="1" hangingPunct="1"/>
            <a:r>
              <a:rPr lang="en-US" sz="1800"/>
              <a:t>URLs</a:t>
            </a:r>
          </a:p>
          <a:p>
            <a:pPr lvl="2" eaLnBrk="1" hangingPunct="1"/>
            <a:r>
              <a:rPr lang="en-US" sz="1800"/>
              <a:t>MIME</a:t>
            </a:r>
          </a:p>
          <a:p>
            <a:pPr lvl="2" eaLnBrk="1" hangingPunct="1"/>
            <a:r>
              <a:rPr lang="en-US" sz="1800"/>
              <a:t>RFC822</a:t>
            </a:r>
          </a:p>
          <a:p>
            <a:pPr eaLnBrk="1" hangingPunct="1"/>
            <a:r>
              <a:rPr lang="en-US" sz="2200"/>
              <a:t>Scalability</a:t>
            </a:r>
          </a:p>
          <a:p>
            <a:pPr eaLnBrk="1" hangingPunct="1"/>
            <a:r>
              <a:rPr lang="en-US" sz="2200"/>
              <a:t>Push state to the edge</a:t>
            </a:r>
          </a:p>
          <a:p>
            <a:pPr eaLnBrk="1" hangingPunct="1"/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384867410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Design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1"/>
            <a:ext cx="4038600" cy="4500563"/>
          </a:xfrm>
        </p:spPr>
        <p:txBody>
          <a:bodyPr/>
          <a:lstStyle/>
          <a:p>
            <a:pPr eaLnBrk="1" hangingPunct="1"/>
            <a:r>
              <a:rPr lang="en-US" sz="2200"/>
              <a:t>Request/Response Protocol</a:t>
            </a:r>
          </a:p>
          <a:p>
            <a:pPr eaLnBrk="1" hangingPunct="1"/>
            <a:r>
              <a:rPr lang="en-US" sz="2200"/>
              <a:t>SIP is a Peer Protocol – all entities send requests and receive requests</a:t>
            </a:r>
          </a:p>
          <a:p>
            <a:pPr eaLnBrk="1" hangingPunct="1"/>
            <a:r>
              <a:rPr lang="en-US" sz="2200"/>
              <a:t>Modelled after HTTP</a:t>
            </a:r>
          </a:p>
          <a:p>
            <a:pPr eaLnBrk="1" hangingPunct="1"/>
            <a:r>
              <a:rPr lang="en-US" sz="2200"/>
              <a:t>Each request invokes </a:t>
            </a:r>
            <a:r>
              <a:rPr lang="en-US" sz="2200" i="1"/>
              <a:t>method</a:t>
            </a:r>
            <a:endParaRPr lang="en-US" sz="2200"/>
          </a:p>
          <a:p>
            <a:pPr lvl="1" eaLnBrk="1" hangingPunct="1"/>
            <a:r>
              <a:rPr lang="en-US" sz="2000"/>
              <a:t>Main purpose of request</a:t>
            </a:r>
          </a:p>
          <a:p>
            <a:pPr eaLnBrk="1" hangingPunct="1"/>
            <a:r>
              <a:rPr lang="en-US" sz="2200"/>
              <a:t>Messages contain bodies</a:t>
            </a:r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7086600" y="3276600"/>
            <a:ext cx="609600" cy="6096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500"/>
              <a:t>Agent</a:t>
            </a:r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9144000" y="3276600"/>
            <a:ext cx="609600" cy="6096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500"/>
              <a:t>Agent</a:t>
            </a:r>
          </a:p>
        </p:txBody>
      </p:sp>
      <p:sp>
        <p:nvSpPr>
          <p:cNvPr id="86022" name="Line 6"/>
          <p:cNvSpPr>
            <a:spLocks noChangeShapeType="1"/>
          </p:cNvSpPr>
          <p:nvPr/>
        </p:nvSpPr>
        <p:spPr bwMode="auto">
          <a:xfrm>
            <a:off x="7848600" y="34290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3" name="Line 7"/>
          <p:cNvSpPr>
            <a:spLocks noChangeShapeType="1"/>
          </p:cNvSpPr>
          <p:nvPr/>
        </p:nvSpPr>
        <p:spPr bwMode="auto">
          <a:xfrm flipH="1">
            <a:off x="7848600" y="37338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4" name="Text Box 8"/>
          <p:cNvSpPr txBox="1">
            <a:spLocks noChangeArrowheads="1"/>
          </p:cNvSpPr>
          <p:nvPr/>
        </p:nvSpPr>
        <p:spPr bwMode="auto">
          <a:xfrm>
            <a:off x="8001000" y="3124201"/>
            <a:ext cx="820738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500"/>
              <a:t>request</a:t>
            </a:r>
          </a:p>
        </p:txBody>
      </p:sp>
      <p:sp>
        <p:nvSpPr>
          <p:cNvPr id="86025" name="Text Box 9"/>
          <p:cNvSpPr txBox="1">
            <a:spLocks noChangeArrowheads="1"/>
          </p:cNvSpPr>
          <p:nvPr/>
        </p:nvSpPr>
        <p:spPr bwMode="auto">
          <a:xfrm>
            <a:off x="7924801" y="3810001"/>
            <a:ext cx="9699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500"/>
              <a:t>response</a:t>
            </a:r>
          </a:p>
        </p:txBody>
      </p:sp>
    </p:spTree>
    <p:extLst>
      <p:ext uri="{BB962C8B-B14F-4D97-AF65-F5344CB8AC3E}">
        <p14:creationId xmlns:p14="http://schemas.microsoft.com/office/powerpoint/2010/main" val="46476794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Transactions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52601" y="1143000"/>
            <a:ext cx="4043363" cy="4114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200"/>
              <a:t>Fundamental unit of messaging exchange</a:t>
            </a:r>
          </a:p>
          <a:p>
            <a:pPr lvl="1" eaLnBrk="1" hangingPunct="1"/>
            <a:r>
              <a:rPr lang="en-US" sz="2000"/>
              <a:t>Request</a:t>
            </a:r>
          </a:p>
          <a:p>
            <a:pPr lvl="1" eaLnBrk="1" hangingPunct="1"/>
            <a:r>
              <a:rPr lang="en-US" sz="2000"/>
              <a:t>Zero or more provisional responses</a:t>
            </a:r>
          </a:p>
          <a:p>
            <a:pPr lvl="1" eaLnBrk="1" hangingPunct="1"/>
            <a:r>
              <a:rPr lang="en-US" sz="2000"/>
              <a:t>Usually one final response</a:t>
            </a:r>
          </a:p>
          <a:p>
            <a:pPr lvl="1" eaLnBrk="1" hangingPunct="1"/>
            <a:r>
              <a:rPr lang="en-US" sz="2000"/>
              <a:t>Maybe ACK</a:t>
            </a:r>
          </a:p>
          <a:p>
            <a:pPr eaLnBrk="1" hangingPunct="1"/>
            <a:r>
              <a:rPr lang="en-US" sz="2200"/>
              <a:t>All signaling composed of independent transactions</a:t>
            </a:r>
          </a:p>
          <a:p>
            <a:pPr eaLnBrk="1" hangingPunct="1"/>
            <a:r>
              <a:rPr lang="en-US" sz="2200"/>
              <a:t>Identified by Cseq</a:t>
            </a:r>
          </a:p>
          <a:p>
            <a:pPr lvl="1" eaLnBrk="1" hangingPunct="1"/>
            <a:r>
              <a:rPr lang="en-US" sz="2000"/>
              <a:t>Sequence number</a:t>
            </a:r>
          </a:p>
          <a:p>
            <a:pPr lvl="1" eaLnBrk="1" hangingPunct="1"/>
            <a:r>
              <a:rPr lang="en-US" sz="2000"/>
              <a:t>Method tag</a:t>
            </a:r>
          </a:p>
        </p:txBody>
      </p:sp>
      <p:sp>
        <p:nvSpPr>
          <p:cNvPr id="87044" name="Line 4"/>
          <p:cNvSpPr>
            <a:spLocks noChangeShapeType="1"/>
          </p:cNvSpPr>
          <p:nvPr/>
        </p:nvSpPr>
        <p:spPr bwMode="auto">
          <a:xfrm>
            <a:off x="6781800" y="1295400"/>
            <a:ext cx="0" cy="441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5" name="Line 5"/>
          <p:cNvSpPr>
            <a:spLocks noChangeShapeType="1"/>
          </p:cNvSpPr>
          <p:nvPr/>
        </p:nvSpPr>
        <p:spPr bwMode="auto">
          <a:xfrm>
            <a:off x="9144000" y="1295400"/>
            <a:ext cx="0" cy="441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6553200" y="5715000"/>
            <a:ext cx="457200" cy="3810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endParaRPr lang="et-EE" sz="1500"/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8915400" y="5715000"/>
            <a:ext cx="457200" cy="3810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endParaRPr lang="et-EE" sz="1500"/>
          </a:p>
        </p:txBody>
      </p:sp>
      <p:sp>
        <p:nvSpPr>
          <p:cNvPr id="87048" name="Line 8"/>
          <p:cNvSpPr>
            <a:spLocks noChangeShapeType="1"/>
          </p:cNvSpPr>
          <p:nvPr/>
        </p:nvSpPr>
        <p:spPr bwMode="auto">
          <a:xfrm>
            <a:off x="6934200" y="1447800"/>
            <a:ext cx="2133600" cy="1524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9" name="Line 9"/>
          <p:cNvSpPr>
            <a:spLocks noChangeShapeType="1"/>
          </p:cNvSpPr>
          <p:nvPr/>
        </p:nvSpPr>
        <p:spPr bwMode="auto">
          <a:xfrm flipH="1">
            <a:off x="6934200" y="1676400"/>
            <a:ext cx="2057400" cy="152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0" name="Line 10"/>
          <p:cNvSpPr>
            <a:spLocks noChangeShapeType="1"/>
          </p:cNvSpPr>
          <p:nvPr/>
        </p:nvSpPr>
        <p:spPr bwMode="auto">
          <a:xfrm flipH="1">
            <a:off x="6934200" y="1905000"/>
            <a:ext cx="2057400" cy="152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1" name="Line 11"/>
          <p:cNvSpPr>
            <a:spLocks noChangeShapeType="1"/>
          </p:cNvSpPr>
          <p:nvPr/>
        </p:nvSpPr>
        <p:spPr bwMode="auto">
          <a:xfrm>
            <a:off x="6934200" y="2286000"/>
            <a:ext cx="2133600" cy="152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2" name="Text Box 12"/>
          <p:cNvSpPr txBox="1">
            <a:spLocks noChangeArrowheads="1"/>
          </p:cNvSpPr>
          <p:nvPr/>
        </p:nvSpPr>
        <p:spPr bwMode="auto">
          <a:xfrm>
            <a:off x="7543801" y="1219200"/>
            <a:ext cx="860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>
                <a:latin typeface="Times New Roman" panose="02020603050405020304" pitchFamily="18" charset="0"/>
              </a:rPr>
              <a:t>INVITE</a:t>
            </a:r>
          </a:p>
        </p:txBody>
      </p:sp>
      <p:sp>
        <p:nvSpPr>
          <p:cNvPr id="87053" name="Text Box 13"/>
          <p:cNvSpPr txBox="1">
            <a:spLocks noChangeArrowheads="1"/>
          </p:cNvSpPr>
          <p:nvPr/>
        </p:nvSpPr>
        <p:spPr bwMode="auto">
          <a:xfrm>
            <a:off x="6918325" y="1506538"/>
            <a:ext cx="488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>
                <a:latin typeface="Times New Roman" panose="02020603050405020304" pitchFamily="18" charset="0"/>
              </a:rPr>
              <a:t>100</a:t>
            </a:r>
          </a:p>
        </p:txBody>
      </p:sp>
      <p:sp>
        <p:nvSpPr>
          <p:cNvPr id="87054" name="Text Box 14"/>
          <p:cNvSpPr txBox="1">
            <a:spLocks noChangeArrowheads="1"/>
          </p:cNvSpPr>
          <p:nvPr/>
        </p:nvSpPr>
        <p:spPr bwMode="auto">
          <a:xfrm>
            <a:off x="7239000" y="1752600"/>
            <a:ext cx="488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>
                <a:latin typeface="Times New Roman" panose="02020603050405020304" pitchFamily="18" charset="0"/>
              </a:rPr>
              <a:t>200</a:t>
            </a:r>
          </a:p>
        </p:txBody>
      </p:sp>
      <p:sp>
        <p:nvSpPr>
          <p:cNvPr id="87055" name="Text Box 15"/>
          <p:cNvSpPr txBox="1">
            <a:spLocks noChangeArrowheads="1"/>
          </p:cNvSpPr>
          <p:nvPr/>
        </p:nvSpPr>
        <p:spPr bwMode="auto">
          <a:xfrm>
            <a:off x="7237414" y="2344738"/>
            <a:ext cx="6111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>
                <a:latin typeface="Times New Roman" panose="02020603050405020304" pitchFamily="18" charset="0"/>
              </a:rPr>
              <a:t>ACK</a:t>
            </a:r>
          </a:p>
        </p:txBody>
      </p:sp>
      <p:sp>
        <p:nvSpPr>
          <p:cNvPr id="87056" name="Line 16"/>
          <p:cNvSpPr>
            <a:spLocks noChangeShapeType="1"/>
          </p:cNvSpPr>
          <p:nvPr/>
        </p:nvSpPr>
        <p:spPr bwMode="auto">
          <a:xfrm>
            <a:off x="6934200" y="4114800"/>
            <a:ext cx="2057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7" name="Line 17"/>
          <p:cNvSpPr>
            <a:spLocks noChangeShapeType="1"/>
          </p:cNvSpPr>
          <p:nvPr/>
        </p:nvSpPr>
        <p:spPr bwMode="auto">
          <a:xfrm flipH="1">
            <a:off x="6934200" y="4419600"/>
            <a:ext cx="2057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8" name="Text Box 18"/>
          <p:cNvSpPr txBox="1">
            <a:spLocks noChangeArrowheads="1"/>
          </p:cNvSpPr>
          <p:nvPr/>
        </p:nvSpPr>
        <p:spPr bwMode="auto">
          <a:xfrm>
            <a:off x="6934201" y="3810000"/>
            <a:ext cx="5889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>
                <a:latin typeface="Times New Roman" panose="02020603050405020304" pitchFamily="18" charset="0"/>
              </a:rPr>
              <a:t>BYE</a:t>
            </a:r>
            <a:endParaRPr lang="en-US" sz="2400">
              <a:latin typeface="Times New Roman" panose="02020603050405020304" pitchFamily="18" charset="0"/>
            </a:endParaRPr>
          </a:p>
        </p:txBody>
      </p:sp>
      <p:sp>
        <p:nvSpPr>
          <p:cNvPr id="87059" name="Text Box 19"/>
          <p:cNvSpPr txBox="1">
            <a:spLocks noChangeArrowheads="1"/>
          </p:cNvSpPr>
          <p:nvPr/>
        </p:nvSpPr>
        <p:spPr bwMode="auto">
          <a:xfrm>
            <a:off x="6918325" y="4325938"/>
            <a:ext cx="488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>
                <a:latin typeface="Times New Roman" panose="02020603050405020304" pitchFamily="18" charset="0"/>
              </a:rPr>
              <a:t>200</a:t>
            </a:r>
          </a:p>
        </p:txBody>
      </p:sp>
      <p:sp>
        <p:nvSpPr>
          <p:cNvPr id="87060" name="Rectangle 20"/>
          <p:cNvSpPr>
            <a:spLocks noChangeArrowheads="1"/>
          </p:cNvSpPr>
          <p:nvPr/>
        </p:nvSpPr>
        <p:spPr bwMode="auto">
          <a:xfrm>
            <a:off x="6096000" y="1066800"/>
            <a:ext cx="3581400" cy="18288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t-EE" sz="2400">
              <a:latin typeface="Times New Roman" panose="02020603050405020304" pitchFamily="18" charset="0"/>
            </a:endParaRPr>
          </a:p>
        </p:txBody>
      </p:sp>
      <p:sp>
        <p:nvSpPr>
          <p:cNvPr id="87061" name="Rectangle 21"/>
          <p:cNvSpPr>
            <a:spLocks noChangeArrowheads="1"/>
          </p:cNvSpPr>
          <p:nvPr/>
        </p:nvSpPr>
        <p:spPr bwMode="auto">
          <a:xfrm>
            <a:off x="6096000" y="3733800"/>
            <a:ext cx="3581400" cy="12192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t-EE"/>
          </a:p>
        </p:txBody>
      </p:sp>
      <p:sp>
        <p:nvSpPr>
          <p:cNvPr id="87062" name="Text Box 22"/>
          <p:cNvSpPr txBox="1">
            <a:spLocks noChangeArrowheads="1"/>
          </p:cNvSpPr>
          <p:nvPr/>
        </p:nvSpPr>
        <p:spPr bwMode="auto">
          <a:xfrm>
            <a:off x="7086601" y="2895600"/>
            <a:ext cx="1571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>
                <a:latin typeface="Times New Roman" panose="02020603050405020304" pitchFamily="18" charset="0"/>
              </a:rPr>
              <a:t>First Transaction</a:t>
            </a:r>
          </a:p>
        </p:txBody>
      </p:sp>
      <p:sp>
        <p:nvSpPr>
          <p:cNvPr id="87063" name="Text Box 23"/>
          <p:cNvSpPr txBox="1">
            <a:spLocks noChangeArrowheads="1"/>
          </p:cNvSpPr>
          <p:nvPr/>
        </p:nvSpPr>
        <p:spPr bwMode="auto">
          <a:xfrm>
            <a:off x="6975476" y="4953000"/>
            <a:ext cx="17954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>
                <a:latin typeface="Times New Roman" panose="02020603050405020304" pitchFamily="18" charset="0"/>
              </a:rPr>
              <a:t>Second Transaction</a:t>
            </a:r>
          </a:p>
        </p:txBody>
      </p:sp>
      <p:sp>
        <p:nvSpPr>
          <p:cNvPr id="87064" name="Text Box 24"/>
          <p:cNvSpPr txBox="1">
            <a:spLocks noChangeArrowheads="1"/>
          </p:cNvSpPr>
          <p:nvPr/>
        </p:nvSpPr>
        <p:spPr bwMode="auto">
          <a:xfrm>
            <a:off x="9677400" y="1828800"/>
            <a:ext cx="800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>
                <a:latin typeface="Times New Roman" panose="02020603050405020304" pitchFamily="18" charset="0"/>
              </a:rPr>
              <a:t>Cseq: 1</a:t>
            </a:r>
          </a:p>
        </p:txBody>
      </p:sp>
      <p:sp>
        <p:nvSpPr>
          <p:cNvPr id="87065" name="Text Box 25"/>
          <p:cNvSpPr txBox="1">
            <a:spLocks noChangeArrowheads="1"/>
          </p:cNvSpPr>
          <p:nvPr/>
        </p:nvSpPr>
        <p:spPr bwMode="auto">
          <a:xfrm>
            <a:off x="9677400" y="4191000"/>
            <a:ext cx="800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600">
                <a:latin typeface="Times New Roman" panose="02020603050405020304" pitchFamily="18" charset="0"/>
              </a:rPr>
              <a:t>Cseq: 2</a:t>
            </a:r>
          </a:p>
        </p:txBody>
      </p:sp>
    </p:spTree>
    <p:extLst>
      <p:ext uri="{BB962C8B-B14F-4D97-AF65-F5344CB8AC3E}">
        <p14:creationId xmlns:p14="http://schemas.microsoft.com/office/powerpoint/2010/main" val="342292332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1900</Words>
  <Application>Microsoft Office PowerPoint</Application>
  <PresentationFormat>Widescreen</PresentationFormat>
  <Paragraphs>552</Paragraphs>
  <Slides>37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Arial Unicode MS</vt:lpstr>
      <vt:lpstr>ＭＳ Ｐゴシック</vt:lpstr>
      <vt:lpstr>Arial</vt:lpstr>
      <vt:lpstr>Calibri</vt:lpstr>
      <vt:lpstr>Calibri Light</vt:lpstr>
      <vt:lpstr>Courier New</vt:lpstr>
      <vt:lpstr>Times New Roman</vt:lpstr>
      <vt:lpstr>Office Theme</vt:lpstr>
      <vt:lpstr>PowerPoint Presentation</vt:lpstr>
      <vt:lpstr>Signaling: SIP</vt:lpstr>
      <vt:lpstr>SIP is one of Many</vt:lpstr>
      <vt:lpstr>Core SIP Functions</vt:lpstr>
      <vt:lpstr>Core SIP Functions</vt:lpstr>
      <vt:lpstr>SIP Technology Community</vt:lpstr>
      <vt:lpstr>SIP Design Philosophy</vt:lpstr>
      <vt:lpstr>Basic Design</vt:lpstr>
      <vt:lpstr>Transactions</vt:lpstr>
      <vt:lpstr>Session Independence</vt:lpstr>
      <vt:lpstr>Protocol Components</vt:lpstr>
      <vt:lpstr>SIP Addressing</vt:lpstr>
      <vt:lpstr>The SIP Trapezoid</vt:lpstr>
      <vt:lpstr>SIP Methods</vt:lpstr>
      <vt:lpstr>SIP Architecture</vt:lpstr>
      <vt:lpstr>SIP Message Syntax</vt:lpstr>
      <vt:lpstr>SIP Address Fields</vt:lpstr>
      <vt:lpstr>SIP Responses</vt:lpstr>
      <vt:lpstr>Example SIP Response</vt:lpstr>
      <vt:lpstr>SIP Transport</vt:lpstr>
      <vt:lpstr>Registrations</vt:lpstr>
      <vt:lpstr>Registration Handling</vt:lpstr>
      <vt:lpstr>Forking</vt:lpstr>
      <vt:lpstr>Routing of Subsequent Requests</vt:lpstr>
      <vt:lpstr>Setting up the Session</vt:lpstr>
      <vt:lpstr>Anatomy of SDP</vt:lpstr>
      <vt:lpstr>Negotiating the Session</vt:lpstr>
      <vt:lpstr>Changing Session Parameters</vt:lpstr>
      <vt:lpstr>Hanging Up</vt:lpstr>
      <vt:lpstr>Call Flow for basic call: UA to proxy to UA</vt:lpstr>
      <vt:lpstr>Privacy and Identity</vt:lpstr>
      <vt:lpstr>RFC3325 Asserted Identity</vt:lpstr>
      <vt:lpstr>RFC3323 – SIP Privacy</vt:lpstr>
      <vt:lpstr>4474: SIP Identity</vt:lpstr>
      <vt:lpstr>Transfers and Dialog Movement: REFER (RFC 3515)</vt:lpstr>
      <vt:lpstr>Third Party Call Control (3pcc): RFC 3725</vt:lpstr>
      <vt:lpstr>SIP and Quality of Service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Rosenberg</dc:creator>
  <cp:lastModifiedBy>Jonathan Rosenberg</cp:lastModifiedBy>
  <cp:revision>1</cp:revision>
  <dcterms:created xsi:type="dcterms:W3CDTF">2013-12-14T17:15:46Z</dcterms:created>
  <dcterms:modified xsi:type="dcterms:W3CDTF">2013-12-14T17:16:04Z</dcterms:modified>
</cp:coreProperties>
</file>