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25"/>
  </p:notesMasterIdLst>
  <p:handoutMasterIdLst>
    <p:handoutMasterId r:id="rId26"/>
  </p:handoutMasterIdLst>
  <p:sldIdLst>
    <p:sldId id="498" r:id="rId2"/>
    <p:sldId id="499" r:id="rId3"/>
    <p:sldId id="500" r:id="rId4"/>
    <p:sldId id="501" r:id="rId5"/>
    <p:sldId id="502" r:id="rId6"/>
    <p:sldId id="503" r:id="rId7"/>
    <p:sldId id="504" r:id="rId8"/>
    <p:sldId id="506" r:id="rId9"/>
    <p:sldId id="505" r:id="rId10"/>
    <p:sldId id="507" r:id="rId11"/>
    <p:sldId id="508" r:id="rId12"/>
    <p:sldId id="509" r:id="rId13"/>
    <p:sldId id="510" r:id="rId14"/>
    <p:sldId id="511" r:id="rId15"/>
    <p:sldId id="512" r:id="rId16"/>
    <p:sldId id="514" r:id="rId17"/>
    <p:sldId id="515" r:id="rId18"/>
    <p:sldId id="516" r:id="rId19"/>
    <p:sldId id="517" r:id="rId20"/>
    <p:sldId id="519" r:id="rId21"/>
    <p:sldId id="521" r:id="rId22"/>
    <p:sldId id="520" r:id="rId23"/>
    <p:sldId id="495" r:id="rId2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4"/>
    <a:srgbClr val="678DC5"/>
    <a:srgbClr val="3E67A4"/>
    <a:srgbClr val="3E8DC5"/>
    <a:srgbClr val="5F5F65"/>
    <a:srgbClr val="7E7E86"/>
    <a:srgbClr val="FFFFFF"/>
    <a:srgbClr val="10A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5" autoAdjust="0"/>
    <p:restoredTop sz="94737" autoAdjust="0"/>
  </p:normalViewPr>
  <p:slideViewPr>
    <p:cSldViewPr>
      <p:cViewPr varScale="1">
        <p:scale>
          <a:sx n="122" d="100"/>
          <a:sy n="122" d="100"/>
        </p:scale>
        <p:origin x="13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67" tIns="50185" rIns="95667" bIns="50185">
            <a:spAutoFit/>
          </a:bodyPr>
          <a:lstStyle>
            <a:lvl1pPr algn="l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3575" indent="-187325" algn="l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9538" algn="l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8600" algn="l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09763" algn="l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669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241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13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385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© 2006, Cisco Systems, Inc. All rights reserved.</a:t>
            </a:r>
          </a:p>
          <a:p>
            <a:pPr>
              <a:lnSpc>
                <a:spcPct val="100000"/>
              </a:lnSpc>
            </a:pPr>
            <a:r>
              <a:rPr lang="en-US" sz="800"/>
              <a:t>Presentation_ID.scr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819" tIns="0" rIns="18819" bIns="0" anchor="b"/>
          <a:lstStyle>
            <a:lvl1pPr algn="l" defTabSz="9032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0850" algn="l" defTabSz="9032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3288" algn="l" defTabSz="9032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4138" algn="l" defTabSz="9032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8163" algn="l" defTabSz="9032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5363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22563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9763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6963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2DEFFBA6-0E37-4960-9200-DE4B8F94FDD9}" type="slidenum">
              <a:rPr lang="en-US" sz="800"/>
              <a:pPr algn="r">
                <a:lnSpc>
                  <a:spcPct val="100000"/>
                </a:lnSpc>
              </a:pPr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673644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67" tIns="50185" rIns="95667" bIns="50185">
            <a:spAutoFit/>
          </a:bodyPr>
          <a:lstStyle>
            <a:lvl1pPr algn="l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3575" indent="-187325" algn="l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9538" algn="l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8600" algn="l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09763" algn="l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669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241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13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385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© 2006, Cisco Systems, Inc. All rights reserved.</a:t>
            </a:r>
          </a:p>
          <a:p>
            <a:pPr>
              <a:lnSpc>
                <a:spcPct val="100000"/>
              </a:lnSpc>
            </a:pPr>
            <a:r>
              <a:rPr lang="en-US" sz="800"/>
              <a:t>Presentation_ID.scr</a:t>
            </a:r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>
              <a:lnSpc>
                <a:spcPct val="100000"/>
              </a:lnSpc>
              <a:defRPr sz="800"/>
            </a:lvl1pPr>
          </a:lstStyle>
          <a:p>
            <a:fld id="{752CC877-AD81-46E9-AB17-1516A120DA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3308" name="Rectangle 12"/>
          <p:cNvSpPr>
            <a:spLocks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8350" y="4378325"/>
            <a:ext cx="5468938" cy="425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795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32104-6F7C-460C-BB01-8772692E559F}" type="slidenum">
              <a:rPr lang="en-US"/>
              <a:pPr/>
              <a:t>1</a:t>
            </a:fld>
            <a:endParaRPr lang="en-US"/>
          </a:p>
        </p:txBody>
      </p:sp>
      <p:sp>
        <p:nvSpPr>
          <p:cNvPr id="873474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776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EB166-5BB3-47C7-85EA-FDAF84875963}" type="slidenum">
              <a:rPr lang="en-US"/>
              <a:pPr/>
              <a:t>10</a:t>
            </a:fld>
            <a:endParaRPr lang="en-US"/>
          </a:p>
        </p:txBody>
      </p:sp>
      <p:sp>
        <p:nvSpPr>
          <p:cNvPr id="1003522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52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98758-3C87-4666-ABF3-0594C9E0B02A}" type="slidenum">
              <a:rPr lang="en-US"/>
              <a:pPr/>
              <a:t>11</a:t>
            </a:fld>
            <a:endParaRPr lang="en-US"/>
          </a:p>
        </p:txBody>
      </p:sp>
      <p:sp>
        <p:nvSpPr>
          <p:cNvPr id="1006594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73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0779F-D25A-4D3C-9EBD-C904950B11BD}" type="slidenum">
              <a:rPr lang="en-US"/>
              <a:pPr/>
              <a:t>12</a:t>
            </a:fld>
            <a:endParaRPr lang="en-US"/>
          </a:p>
        </p:txBody>
      </p:sp>
      <p:sp>
        <p:nvSpPr>
          <p:cNvPr id="1009666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04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66A5E-5594-47DE-8A18-36DC74EB77CB}" type="slidenum">
              <a:rPr lang="en-US"/>
              <a:pPr/>
              <a:t>13</a:t>
            </a:fld>
            <a:endParaRPr lang="en-US"/>
          </a:p>
        </p:txBody>
      </p:sp>
      <p:sp>
        <p:nvSpPr>
          <p:cNvPr id="1013762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09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C65C64-3AA1-48BC-9B2A-62AA7CD3FA1B}" type="slidenum">
              <a:rPr lang="en-US"/>
              <a:pPr/>
              <a:t>14</a:t>
            </a:fld>
            <a:endParaRPr lang="en-US"/>
          </a:p>
        </p:txBody>
      </p:sp>
      <p:sp>
        <p:nvSpPr>
          <p:cNvPr id="1015810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051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63E60-919B-415D-961E-BB97145356D9}" type="slidenum">
              <a:rPr lang="en-US"/>
              <a:pPr/>
              <a:t>15</a:t>
            </a:fld>
            <a:endParaRPr lang="en-US"/>
          </a:p>
        </p:txBody>
      </p:sp>
      <p:sp>
        <p:nvSpPr>
          <p:cNvPr id="1017858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4688-5CFD-415A-BA4D-30D779BA71F7}" type="slidenum">
              <a:rPr lang="en-US"/>
              <a:pPr/>
              <a:t>16</a:t>
            </a:fld>
            <a:endParaRPr lang="en-US"/>
          </a:p>
        </p:txBody>
      </p:sp>
      <p:sp>
        <p:nvSpPr>
          <p:cNvPr id="1024002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524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F63E5-9B25-451D-AF01-801EC9173947}" type="slidenum">
              <a:rPr lang="en-US"/>
              <a:pPr/>
              <a:t>17</a:t>
            </a:fld>
            <a:endParaRPr lang="en-US"/>
          </a:p>
        </p:txBody>
      </p:sp>
      <p:sp>
        <p:nvSpPr>
          <p:cNvPr id="1026050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008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2DA4C-0205-4EB5-97E9-0CADECE18E63}" type="slidenum">
              <a:rPr lang="en-US"/>
              <a:pPr/>
              <a:t>18</a:t>
            </a:fld>
            <a:endParaRPr lang="en-US"/>
          </a:p>
        </p:txBody>
      </p:sp>
      <p:sp>
        <p:nvSpPr>
          <p:cNvPr id="1028098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452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E7C4E9-1A87-4D9C-8386-75761243B1E3}" type="slidenum">
              <a:rPr lang="en-US"/>
              <a:pPr/>
              <a:t>19</a:t>
            </a:fld>
            <a:endParaRPr lang="en-US"/>
          </a:p>
        </p:txBody>
      </p:sp>
      <p:sp>
        <p:nvSpPr>
          <p:cNvPr id="1031170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40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1C62CC-0415-4B57-AD12-C0B94B2115E0}" type="slidenum">
              <a:rPr lang="en-US"/>
              <a:pPr/>
              <a:t>2</a:t>
            </a:fld>
            <a:endParaRPr lang="en-US"/>
          </a:p>
        </p:txBody>
      </p:sp>
      <p:sp>
        <p:nvSpPr>
          <p:cNvPr id="982018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380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814A1-F764-41C2-AB62-57A0DD0801EE}" type="slidenum">
              <a:rPr lang="en-US"/>
              <a:pPr/>
              <a:t>20</a:t>
            </a:fld>
            <a:endParaRPr lang="en-US"/>
          </a:p>
        </p:txBody>
      </p:sp>
      <p:sp>
        <p:nvSpPr>
          <p:cNvPr id="1037314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38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730AD-58E6-4643-AF41-D75586382AF9}" type="slidenum">
              <a:rPr lang="en-US"/>
              <a:pPr/>
              <a:t>21</a:t>
            </a:fld>
            <a:endParaRPr lang="en-US"/>
          </a:p>
        </p:txBody>
      </p:sp>
      <p:sp>
        <p:nvSpPr>
          <p:cNvPr id="1043458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77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4B7DE-881F-4771-BD61-B15C76DA3BC1}" type="slidenum">
              <a:rPr lang="en-US"/>
              <a:pPr/>
              <a:t>22</a:t>
            </a:fld>
            <a:endParaRPr lang="en-US"/>
          </a:p>
        </p:txBody>
      </p:sp>
      <p:sp>
        <p:nvSpPr>
          <p:cNvPr id="1040386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093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98FA2-2C71-4D06-A158-0C7A3DCB2A97}" type="slidenum">
              <a:rPr lang="en-US"/>
              <a:pPr/>
              <a:t>23</a:t>
            </a:fld>
            <a:endParaRPr lang="en-US"/>
          </a:p>
        </p:txBody>
      </p:sp>
      <p:sp>
        <p:nvSpPr>
          <p:cNvPr id="988162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25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FE2A5-53CF-4CA7-9042-B4E1A29EBB30}" type="slidenum">
              <a:rPr lang="en-US"/>
              <a:pPr/>
              <a:t>3</a:t>
            </a:fld>
            <a:endParaRPr lang="en-US"/>
          </a:p>
        </p:txBody>
      </p:sp>
      <p:sp>
        <p:nvSpPr>
          <p:cNvPr id="984066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9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9C8D4-6113-4CC1-B7F2-FA398916F568}" type="slidenum">
              <a:rPr lang="en-US"/>
              <a:pPr/>
              <a:t>4</a:t>
            </a:fld>
            <a:endParaRPr lang="en-US"/>
          </a:p>
        </p:txBody>
      </p:sp>
      <p:sp>
        <p:nvSpPr>
          <p:cNvPr id="986114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2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E4D13-81F8-4D75-96E2-97520844127C}" type="slidenum">
              <a:rPr lang="en-US"/>
              <a:pPr/>
              <a:t>5</a:t>
            </a:fld>
            <a:endParaRPr lang="en-US"/>
          </a:p>
        </p:txBody>
      </p:sp>
      <p:sp>
        <p:nvSpPr>
          <p:cNvPr id="990210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38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C6CBD-A9A0-4CAA-B4E1-22BCE5DDDC51}" type="slidenum">
              <a:rPr lang="en-US"/>
              <a:pPr/>
              <a:t>6</a:t>
            </a:fld>
            <a:endParaRPr lang="en-US"/>
          </a:p>
        </p:txBody>
      </p:sp>
      <p:sp>
        <p:nvSpPr>
          <p:cNvPr id="992258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36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30F10-115A-4F9E-B6DB-6F4A6478024A}" type="slidenum">
              <a:rPr lang="en-US"/>
              <a:pPr/>
              <a:t>7</a:t>
            </a:fld>
            <a:endParaRPr lang="en-US"/>
          </a:p>
        </p:txBody>
      </p:sp>
      <p:sp>
        <p:nvSpPr>
          <p:cNvPr id="994306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25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4D7F7-5846-4B5A-ACDA-683621E0D481}" type="slidenum">
              <a:rPr lang="en-US"/>
              <a:pPr/>
              <a:t>8</a:t>
            </a:fld>
            <a:endParaRPr lang="en-US"/>
          </a:p>
        </p:txBody>
      </p:sp>
      <p:sp>
        <p:nvSpPr>
          <p:cNvPr id="1000450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1DED6-3AE7-4A98-871C-CEA1E831B48D}" type="slidenum">
              <a:rPr lang="en-US"/>
              <a:pPr/>
              <a:t>9</a:t>
            </a:fld>
            <a:endParaRPr lang="en-US"/>
          </a:p>
        </p:txBody>
      </p:sp>
      <p:sp>
        <p:nvSpPr>
          <p:cNvPr id="997378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35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939" name="Rectangle 275"/>
          <p:cNvSpPr>
            <a:spLocks noChangeArrowheads="1"/>
          </p:cNvSpPr>
          <p:nvPr/>
        </p:nvSpPr>
        <p:spPr bwMode="auto">
          <a:xfrm rot="16200000">
            <a:off x="3200400" y="-1600200"/>
            <a:ext cx="2743200" cy="9144000"/>
          </a:xfrm>
          <a:prstGeom prst="rect">
            <a:avLst/>
          </a:prstGeom>
          <a:solidFill>
            <a:srgbClr val="015F8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369942" name="Rectangle 278"/>
          <p:cNvSpPr>
            <a:spLocks noChangeArrowheads="1"/>
          </p:cNvSpPr>
          <p:nvPr/>
        </p:nvSpPr>
        <p:spPr bwMode="auto">
          <a:xfrm>
            <a:off x="1150938" y="6672263"/>
            <a:ext cx="202247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 anchorCtr="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© 2006 Cisco Systems, Inc. All rights reserved.</a:t>
            </a:r>
          </a:p>
        </p:txBody>
      </p:sp>
      <p:sp>
        <p:nvSpPr>
          <p:cNvPr id="369943" name="Rectangle 279"/>
          <p:cNvSpPr>
            <a:spLocks noChangeArrowheads="1"/>
          </p:cNvSpPr>
          <p:nvPr/>
        </p:nvSpPr>
        <p:spPr bwMode="auto">
          <a:xfrm>
            <a:off x="3173413" y="6672263"/>
            <a:ext cx="877887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Cisco Confidential</a:t>
            </a:r>
          </a:p>
        </p:txBody>
      </p:sp>
      <p:sp>
        <p:nvSpPr>
          <p:cNvPr id="369944" name="Rectangle 280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b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Presentation_ID</a:t>
            </a:r>
          </a:p>
        </p:txBody>
      </p:sp>
      <p:sp>
        <p:nvSpPr>
          <p:cNvPr id="369945" name="Rectangle 281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9088054B-89FD-4570-9F5D-B0705B568691}" type="slidenum">
              <a:rPr lang="en-US" sz="1000">
                <a:solidFill>
                  <a:srgbClr val="D3D3D3"/>
                </a:solidFill>
              </a:rPr>
              <a:pPr algn="r">
                <a:lnSpc>
                  <a:spcPct val="100000"/>
                </a:lnSpc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grpSp>
        <p:nvGrpSpPr>
          <p:cNvPr id="369947" name="Group 283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369948" name="AutoShape 284"/>
            <p:cNvSpPr>
              <a:spLocks noChangeAspect="1" noChangeArrowheads="1" noTextEdit="1"/>
            </p:cNvSpPr>
            <p:nvPr/>
          </p:nvSpPr>
          <p:spPr bwMode="auto">
            <a:xfrm>
              <a:off x="3272" y="1316"/>
              <a:ext cx="1889" cy="1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49" name="Rectangle 285"/>
            <p:cNvSpPr>
              <a:spLocks noChangeArrowheads="1"/>
            </p:cNvSpPr>
            <p:nvPr/>
          </p:nvSpPr>
          <p:spPr bwMode="auto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0" name="Freeform 286"/>
            <p:cNvSpPr>
              <a:spLocks/>
            </p:cNvSpPr>
            <p:nvPr/>
          </p:nvSpPr>
          <p:spPr bwMode="auto">
            <a:xfrm>
              <a:off x="4304" y="1971"/>
              <a:ext cx="249" cy="343"/>
            </a:xfrm>
            <a:custGeom>
              <a:avLst/>
              <a:gdLst>
                <a:gd name="T0" fmla="*/ 58 w 58"/>
                <a:gd name="T1" fmla="*/ 24 h 80"/>
                <a:gd name="T2" fmla="*/ 42 w 58"/>
                <a:gd name="T3" fmla="*/ 20 h 80"/>
                <a:gd name="T4" fmla="*/ 21 w 58"/>
                <a:gd name="T5" fmla="*/ 40 h 80"/>
                <a:gd name="T6" fmla="*/ 42 w 58"/>
                <a:gd name="T7" fmla="*/ 60 h 80"/>
                <a:gd name="T8" fmla="*/ 58 w 58"/>
                <a:gd name="T9" fmla="*/ 56 h 80"/>
                <a:gd name="T10" fmla="*/ 58 w 58"/>
                <a:gd name="T11" fmla="*/ 77 h 80"/>
                <a:gd name="T12" fmla="*/ 41 w 58"/>
                <a:gd name="T13" fmla="*/ 80 h 80"/>
                <a:gd name="T14" fmla="*/ 0 w 58"/>
                <a:gd name="T15" fmla="*/ 40 h 80"/>
                <a:gd name="T16" fmla="*/ 41 w 58"/>
                <a:gd name="T17" fmla="*/ 0 h 80"/>
                <a:gd name="T18" fmla="*/ 58 w 58"/>
                <a:gd name="T19" fmla="*/ 3 h 80"/>
                <a:gd name="T20" fmla="*/ 58 w 58"/>
                <a:gd name="T21" fmla="*/ 2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1" name="Freeform 287"/>
            <p:cNvSpPr>
              <a:spLocks/>
            </p:cNvSpPr>
            <p:nvPr/>
          </p:nvSpPr>
          <p:spPr bwMode="auto">
            <a:xfrm>
              <a:off x="3443" y="1971"/>
              <a:ext cx="249" cy="343"/>
            </a:xfrm>
            <a:custGeom>
              <a:avLst/>
              <a:gdLst>
                <a:gd name="T0" fmla="*/ 58 w 58"/>
                <a:gd name="T1" fmla="*/ 24 h 80"/>
                <a:gd name="T2" fmla="*/ 42 w 58"/>
                <a:gd name="T3" fmla="*/ 20 h 80"/>
                <a:gd name="T4" fmla="*/ 21 w 58"/>
                <a:gd name="T5" fmla="*/ 40 h 80"/>
                <a:gd name="T6" fmla="*/ 42 w 58"/>
                <a:gd name="T7" fmla="*/ 60 h 80"/>
                <a:gd name="T8" fmla="*/ 58 w 58"/>
                <a:gd name="T9" fmla="*/ 56 h 80"/>
                <a:gd name="T10" fmla="*/ 58 w 58"/>
                <a:gd name="T11" fmla="*/ 77 h 80"/>
                <a:gd name="T12" fmla="*/ 40 w 58"/>
                <a:gd name="T13" fmla="*/ 80 h 80"/>
                <a:gd name="T14" fmla="*/ 0 w 58"/>
                <a:gd name="T15" fmla="*/ 40 h 80"/>
                <a:gd name="T16" fmla="*/ 40 w 58"/>
                <a:gd name="T17" fmla="*/ 0 h 80"/>
                <a:gd name="T18" fmla="*/ 58 w 58"/>
                <a:gd name="T19" fmla="*/ 3 h 80"/>
                <a:gd name="T20" fmla="*/ 58 w 58"/>
                <a:gd name="T21" fmla="*/ 2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2" name="Freeform 288"/>
            <p:cNvSpPr>
              <a:spLocks noEditPoints="1"/>
            </p:cNvSpPr>
            <p:nvPr/>
          </p:nvSpPr>
          <p:spPr bwMode="auto">
            <a:xfrm>
              <a:off x="4643" y="1971"/>
              <a:ext cx="342" cy="343"/>
            </a:xfrm>
            <a:custGeom>
              <a:avLst/>
              <a:gdLst>
                <a:gd name="T0" fmla="*/ 80 w 80"/>
                <a:gd name="T1" fmla="*/ 40 h 80"/>
                <a:gd name="T2" fmla="*/ 40 w 80"/>
                <a:gd name="T3" fmla="*/ 80 h 80"/>
                <a:gd name="T4" fmla="*/ 0 w 80"/>
                <a:gd name="T5" fmla="*/ 40 h 80"/>
                <a:gd name="T6" fmla="*/ 40 w 80"/>
                <a:gd name="T7" fmla="*/ 0 h 80"/>
                <a:gd name="T8" fmla="*/ 80 w 80"/>
                <a:gd name="T9" fmla="*/ 40 h 80"/>
                <a:gd name="T10" fmla="*/ 40 w 80"/>
                <a:gd name="T11" fmla="*/ 20 h 80"/>
                <a:gd name="T12" fmla="*/ 20 w 80"/>
                <a:gd name="T13" fmla="*/ 40 h 80"/>
                <a:gd name="T14" fmla="*/ 40 w 80"/>
                <a:gd name="T15" fmla="*/ 60 h 80"/>
                <a:gd name="T16" fmla="*/ 60 w 80"/>
                <a:gd name="T17" fmla="*/ 40 h 80"/>
                <a:gd name="T18" fmla="*/ 40 w 80"/>
                <a:gd name="T19" fmla="*/ 2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3" name="Freeform 289"/>
            <p:cNvSpPr>
              <a:spLocks/>
            </p:cNvSpPr>
            <p:nvPr/>
          </p:nvSpPr>
          <p:spPr bwMode="auto">
            <a:xfrm>
              <a:off x="4000" y="1971"/>
              <a:ext cx="223" cy="343"/>
            </a:xfrm>
            <a:custGeom>
              <a:avLst/>
              <a:gdLst>
                <a:gd name="T0" fmla="*/ 47 w 52"/>
                <a:gd name="T1" fmla="*/ 19 h 80"/>
                <a:gd name="T2" fmla="*/ 32 w 52"/>
                <a:gd name="T3" fmla="*/ 17 h 80"/>
                <a:gd name="T4" fmla="*/ 20 w 52"/>
                <a:gd name="T5" fmla="*/ 23 h 80"/>
                <a:gd name="T6" fmla="*/ 29 w 52"/>
                <a:gd name="T7" fmla="*/ 30 h 80"/>
                <a:gd name="T8" fmla="*/ 34 w 52"/>
                <a:gd name="T9" fmla="*/ 32 h 80"/>
                <a:gd name="T10" fmla="*/ 52 w 52"/>
                <a:gd name="T11" fmla="*/ 54 h 80"/>
                <a:gd name="T12" fmla="*/ 21 w 52"/>
                <a:gd name="T13" fmla="*/ 80 h 80"/>
                <a:gd name="T14" fmla="*/ 0 w 52"/>
                <a:gd name="T15" fmla="*/ 77 h 80"/>
                <a:gd name="T16" fmla="*/ 0 w 52"/>
                <a:gd name="T17" fmla="*/ 60 h 80"/>
                <a:gd name="T18" fmla="*/ 18 w 52"/>
                <a:gd name="T19" fmla="*/ 63 h 80"/>
                <a:gd name="T20" fmla="*/ 32 w 52"/>
                <a:gd name="T21" fmla="*/ 56 h 80"/>
                <a:gd name="T22" fmla="*/ 23 w 52"/>
                <a:gd name="T23" fmla="*/ 48 h 80"/>
                <a:gd name="T24" fmla="*/ 19 w 52"/>
                <a:gd name="T25" fmla="*/ 47 h 80"/>
                <a:gd name="T26" fmla="*/ 0 w 52"/>
                <a:gd name="T27" fmla="*/ 24 h 80"/>
                <a:gd name="T28" fmla="*/ 28 w 52"/>
                <a:gd name="T29" fmla="*/ 0 h 80"/>
                <a:gd name="T30" fmla="*/ 47 w 52"/>
                <a:gd name="T31" fmla="*/ 3 h 80"/>
                <a:gd name="T32" fmla="*/ 47 w 52"/>
                <a:gd name="T33" fmla="*/ 1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4" name="Freeform 290"/>
            <p:cNvSpPr>
              <a:spLocks/>
            </p:cNvSpPr>
            <p:nvPr/>
          </p:nvSpPr>
          <p:spPr bwMode="auto">
            <a:xfrm>
              <a:off x="3272" y="1586"/>
              <a:ext cx="81" cy="167"/>
            </a:xfrm>
            <a:custGeom>
              <a:avLst/>
              <a:gdLst>
                <a:gd name="T0" fmla="*/ 19 w 19"/>
                <a:gd name="T1" fmla="*/ 10 h 39"/>
                <a:gd name="T2" fmla="*/ 10 w 19"/>
                <a:gd name="T3" fmla="*/ 0 h 39"/>
                <a:gd name="T4" fmla="*/ 0 w 19"/>
                <a:gd name="T5" fmla="*/ 10 h 39"/>
                <a:gd name="T6" fmla="*/ 0 w 19"/>
                <a:gd name="T7" fmla="*/ 30 h 39"/>
                <a:gd name="T8" fmla="*/ 10 w 19"/>
                <a:gd name="T9" fmla="*/ 39 h 39"/>
                <a:gd name="T10" fmla="*/ 19 w 19"/>
                <a:gd name="T11" fmla="*/ 30 h 39"/>
                <a:gd name="T12" fmla="*/ 19 w 19"/>
                <a:gd name="T13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5" name="Freeform 291"/>
            <p:cNvSpPr>
              <a:spLocks/>
            </p:cNvSpPr>
            <p:nvPr/>
          </p:nvSpPr>
          <p:spPr bwMode="auto">
            <a:xfrm>
              <a:off x="3499" y="1474"/>
              <a:ext cx="81" cy="279"/>
            </a:xfrm>
            <a:custGeom>
              <a:avLst/>
              <a:gdLst>
                <a:gd name="T0" fmla="*/ 19 w 19"/>
                <a:gd name="T1" fmla="*/ 9 h 65"/>
                <a:gd name="T2" fmla="*/ 9 w 19"/>
                <a:gd name="T3" fmla="*/ 0 h 65"/>
                <a:gd name="T4" fmla="*/ 0 w 19"/>
                <a:gd name="T5" fmla="*/ 9 h 65"/>
                <a:gd name="T6" fmla="*/ 0 w 19"/>
                <a:gd name="T7" fmla="*/ 56 h 65"/>
                <a:gd name="T8" fmla="*/ 9 w 19"/>
                <a:gd name="T9" fmla="*/ 65 h 65"/>
                <a:gd name="T10" fmla="*/ 19 w 19"/>
                <a:gd name="T11" fmla="*/ 56 h 65"/>
                <a:gd name="T12" fmla="*/ 19 w 19"/>
                <a:gd name="T13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6" name="Freeform 292"/>
            <p:cNvSpPr>
              <a:spLocks/>
            </p:cNvSpPr>
            <p:nvPr/>
          </p:nvSpPr>
          <p:spPr bwMode="auto">
            <a:xfrm>
              <a:off x="3722" y="1320"/>
              <a:ext cx="81" cy="514"/>
            </a:xfrm>
            <a:custGeom>
              <a:avLst/>
              <a:gdLst>
                <a:gd name="T0" fmla="*/ 19 w 19"/>
                <a:gd name="T1" fmla="*/ 9 h 120"/>
                <a:gd name="T2" fmla="*/ 10 w 19"/>
                <a:gd name="T3" fmla="*/ 0 h 120"/>
                <a:gd name="T4" fmla="*/ 0 w 19"/>
                <a:gd name="T5" fmla="*/ 9 h 120"/>
                <a:gd name="T6" fmla="*/ 0 w 19"/>
                <a:gd name="T7" fmla="*/ 111 h 120"/>
                <a:gd name="T8" fmla="*/ 10 w 19"/>
                <a:gd name="T9" fmla="*/ 120 h 120"/>
                <a:gd name="T10" fmla="*/ 19 w 19"/>
                <a:gd name="T11" fmla="*/ 111 h 120"/>
                <a:gd name="T12" fmla="*/ 19 w 19"/>
                <a:gd name="T13" fmla="*/ 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7" name="Freeform 293"/>
            <p:cNvSpPr>
              <a:spLocks/>
            </p:cNvSpPr>
            <p:nvPr/>
          </p:nvSpPr>
          <p:spPr bwMode="auto">
            <a:xfrm>
              <a:off x="3949" y="1474"/>
              <a:ext cx="81" cy="279"/>
            </a:xfrm>
            <a:custGeom>
              <a:avLst/>
              <a:gdLst>
                <a:gd name="T0" fmla="*/ 19 w 19"/>
                <a:gd name="T1" fmla="*/ 9 h 65"/>
                <a:gd name="T2" fmla="*/ 9 w 19"/>
                <a:gd name="T3" fmla="*/ 0 h 65"/>
                <a:gd name="T4" fmla="*/ 0 w 19"/>
                <a:gd name="T5" fmla="*/ 9 h 65"/>
                <a:gd name="T6" fmla="*/ 0 w 19"/>
                <a:gd name="T7" fmla="*/ 56 h 65"/>
                <a:gd name="T8" fmla="*/ 9 w 19"/>
                <a:gd name="T9" fmla="*/ 65 h 65"/>
                <a:gd name="T10" fmla="*/ 19 w 19"/>
                <a:gd name="T11" fmla="*/ 56 h 65"/>
                <a:gd name="T12" fmla="*/ 19 w 19"/>
                <a:gd name="T13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8" name="Freeform 294"/>
            <p:cNvSpPr>
              <a:spLocks/>
            </p:cNvSpPr>
            <p:nvPr/>
          </p:nvSpPr>
          <p:spPr bwMode="auto">
            <a:xfrm>
              <a:off x="4171" y="1586"/>
              <a:ext cx="86" cy="167"/>
            </a:xfrm>
            <a:custGeom>
              <a:avLst/>
              <a:gdLst>
                <a:gd name="T0" fmla="*/ 20 w 20"/>
                <a:gd name="T1" fmla="*/ 10 h 39"/>
                <a:gd name="T2" fmla="*/ 10 w 20"/>
                <a:gd name="T3" fmla="*/ 0 h 39"/>
                <a:gd name="T4" fmla="*/ 0 w 20"/>
                <a:gd name="T5" fmla="*/ 10 h 39"/>
                <a:gd name="T6" fmla="*/ 0 w 20"/>
                <a:gd name="T7" fmla="*/ 30 h 39"/>
                <a:gd name="T8" fmla="*/ 10 w 20"/>
                <a:gd name="T9" fmla="*/ 39 h 39"/>
                <a:gd name="T10" fmla="*/ 20 w 20"/>
                <a:gd name="T11" fmla="*/ 30 h 39"/>
                <a:gd name="T12" fmla="*/ 20 w 20"/>
                <a:gd name="T13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9" name="Freeform 295"/>
            <p:cNvSpPr>
              <a:spLocks/>
            </p:cNvSpPr>
            <p:nvPr/>
          </p:nvSpPr>
          <p:spPr bwMode="auto">
            <a:xfrm>
              <a:off x="4398" y="1474"/>
              <a:ext cx="82" cy="279"/>
            </a:xfrm>
            <a:custGeom>
              <a:avLst/>
              <a:gdLst>
                <a:gd name="T0" fmla="*/ 19 w 19"/>
                <a:gd name="T1" fmla="*/ 9 h 65"/>
                <a:gd name="T2" fmla="*/ 10 w 19"/>
                <a:gd name="T3" fmla="*/ 0 h 65"/>
                <a:gd name="T4" fmla="*/ 0 w 19"/>
                <a:gd name="T5" fmla="*/ 9 h 65"/>
                <a:gd name="T6" fmla="*/ 0 w 19"/>
                <a:gd name="T7" fmla="*/ 56 h 65"/>
                <a:gd name="T8" fmla="*/ 10 w 19"/>
                <a:gd name="T9" fmla="*/ 65 h 65"/>
                <a:gd name="T10" fmla="*/ 19 w 19"/>
                <a:gd name="T11" fmla="*/ 56 h 65"/>
                <a:gd name="T12" fmla="*/ 19 w 19"/>
                <a:gd name="T13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60" name="Freeform 296"/>
            <p:cNvSpPr>
              <a:spLocks/>
            </p:cNvSpPr>
            <p:nvPr/>
          </p:nvSpPr>
          <p:spPr bwMode="auto">
            <a:xfrm>
              <a:off x="4625" y="1320"/>
              <a:ext cx="82" cy="514"/>
            </a:xfrm>
            <a:custGeom>
              <a:avLst/>
              <a:gdLst>
                <a:gd name="T0" fmla="*/ 19 w 19"/>
                <a:gd name="T1" fmla="*/ 9 h 120"/>
                <a:gd name="T2" fmla="*/ 9 w 19"/>
                <a:gd name="T3" fmla="*/ 0 h 120"/>
                <a:gd name="T4" fmla="*/ 0 w 19"/>
                <a:gd name="T5" fmla="*/ 9 h 120"/>
                <a:gd name="T6" fmla="*/ 0 w 19"/>
                <a:gd name="T7" fmla="*/ 111 h 120"/>
                <a:gd name="T8" fmla="*/ 9 w 19"/>
                <a:gd name="T9" fmla="*/ 120 h 120"/>
                <a:gd name="T10" fmla="*/ 19 w 19"/>
                <a:gd name="T11" fmla="*/ 111 h 120"/>
                <a:gd name="T12" fmla="*/ 19 w 19"/>
                <a:gd name="T13" fmla="*/ 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61" name="Freeform 297"/>
            <p:cNvSpPr>
              <a:spLocks/>
            </p:cNvSpPr>
            <p:nvPr/>
          </p:nvSpPr>
          <p:spPr bwMode="auto">
            <a:xfrm>
              <a:off x="4848" y="1474"/>
              <a:ext cx="82" cy="279"/>
            </a:xfrm>
            <a:custGeom>
              <a:avLst/>
              <a:gdLst>
                <a:gd name="T0" fmla="*/ 19 w 19"/>
                <a:gd name="T1" fmla="*/ 9 h 65"/>
                <a:gd name="T2" fmla="*/ 10 w 19"/>
                <a:gd name="T3" fmla="*/ 0 h 65"/>
                <a:gd name="T4" fmla="*/ 0 w 19"/>
                <a:gd name="T5" fmla="*/ 9 h 65"/>
                <a:gd name="T6" fmla="*/ 0 w 19"/>
                <a:gd name="T7" fmla="*/ 56 h 65"/>
                <a:gd name="T8" fmla="*/ 10 w 19"/>
                <a:gd name="T9" fmla="*/ 65 h 65"/>
                <a:gd name="T10" fmla="*/ 19 w 19"/>
                <a:gd name="T11" fmla="*/ 56 h 65"/>
                <a:gd name="T12" fmla="*/ 19 w 19"/>
                <a:gd name="T13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62" name="Freeform 298"/>
            <p:cNvSpPr>
              <a:spLocks/>
            </p:cNvSpPr>
            <p:nvPr/>
          </p:nvSpPr>
          <p:spPr bwMode="auto">
            <a:xfrm>
              <a:off x="5075" y="1586"/>
              <a:ext cx="82" cy="167"/>
            </a:xfrm>
            <a:custGeom>
              <a:avLst/>
              <a:gdLst>
                <a:gd name="T0" fmla="*/ 19 w 19"/>
                <a:gd name="T1" fmla="*/ 10 h 39"/>
                <a:gd name="T2" fmla="*/ 9 w 19"/>
                <a:gd name="T3" fmla="*/ 0 h 39"/>
                <a:gd name="T4" fmla="*/ 0 w 19"/>
                <a:gd name="T5" fmla="*/ 10 h 39"/>
                <a:gd name="T6" fmla="*/ 0 w 19"/>
                <a:gd name="T7" fmla="*/ 30 h 39"/>
                <a:gd name="T8" fmla="*/ 9 w 19"/>
                <a:gd name="T9" fmla="*/ 39 h 39"/>
                <a:gd name="T10" fmla="*/ 19 w 19"/>
                <a:gd name="T11" fmla="*/ 30 h 39"/>
                <a:gd name="T12" fmla="*/ 19 w 19"/>
                <a:gd name="T13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873" name="Rectangle 209"/>
          <p:cNvSpPr>
            <a:spLocks noGrp="1" noChangeArrowheads="1"/>
          </p:cNvSpPr>
          <p:nvPr>
            <p:ph type="ctrTitle"/>
          </p:nvPr>
        </p:nvSpPr>
        <p:spPr bwMode="white">
          <a:xfrm>
            <a:off x="650875" y="2557463"/>
            <a:ext cx="3768725" cy="83026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9874" name="Rectangle 210"/>
          <p:cNvSpPr>
            <a:spLocks noGrp="1" noChangeArrowheads="1"/>
          </p:cNvSpPr>
          <p:nvPr>
            <p:ph type="subTitle" idx="1"/>
          </p:nvPr>
        </p:nvSpPr>
        <p:spPr>
          <a:xfrm>
            <a:off x="650875" y="4733925"/>
            <a:ext cx="6940550" cy="4191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lnSpc>
                <a:spcPct val="90000"/>
              </a:lnSpc>
              <a:buFont typeface="Wingdings" panose="05000000000000000000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369988" name="Picture 324" descr="MAE176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1600200"/>
            <a:ext cx="457041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2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304800"/>
            <a:ext cx="2035175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304800"/>
            <a:ext cx="5957887" cy="478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4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0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442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1520825"/>
            <a:ext cx="3894137" cy="357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520825"/>
            <a:ext cx="3894138" cy="357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7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9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0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47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242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955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6146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304800"/>
            <a:ext cx="814546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368774" name="Rectangle 6278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5" name="Rectangle 6279"/>
          <p:cNvSpPr>
            <a:spLocks noChangeArrowheads="1"/>
          </p:cNvSpPr>
          <p:nvPr/>
        </p:nvSpPr>
        <p:spPr bwMode="auto">
          <a:xfrm>
            <a:off x="1150938" y="6672263"/>
            <a:ext cx="202247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 anchorCtr="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© 2006 Cisco Systems, Inc. All rights reserved.</a:t>
            </a:r>
          </a:p>
        </p:txBody>
      </p:sp>
      <p:sp>
        <p:nvSpPr>
          <p:cNvPr id="368776" name="Rectangle 6280"/>
          <p:cNvSpPr>
            <a:spLocks noChangeArrowheads="1"/>
          </p:cNvSpPr>
          <p:nvPr/>
        </p:nvSpPr>
        <p:spPr bwMode="auto">
          <a:xfrm>
            <a:off x="3173413" y="6672263"/>
            <a:ext cx="877887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Cisco Confidential</a:t>
            </a:r>
          </a:p>
        </p:txBody>
      </p:sp>
      <p:sp>
        <p:nvSpPr>
          <p:cNvPr id="368777" name="Rectangle 6281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b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Presentation_ID</a:t>
            </a:r>
          </a:p>
        </p:txBody>
      </p:sp>
      <p:sp>
        <p:nvSpPr>
          <p:cNvPr id="368778" name="Rectangle 6282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FDEF774A-E0B4-4A36-A468-EAD3A682AC76}" type="slidenum">
              <a:rPr lang="en-US" sz="1000">
                <a:solidFill>
                  <a:srgbClr val="D3D3D3"/>
                </a:solidFill>
              </a:rPr>
              <a:pPr algn="r">
                <a:lnSpc>
                  <a:spcPct val="100000"/>
                </a:lnSpc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sp>
        <p:nvSpPr>
          <p:cNvPr id="368780" name="Rectangle 628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1520825"/>
            <a:ext cx="79406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0677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txStyles>
    <p:titleStyle>
      <a:lvl1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963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81" name="Rectangle 3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2600">
                <a:solidFill>
                  <a:schemeClr val="folHlink"/>
                </a:solidFill>
              </a:rPr>
              <a:t>Message Session Relay Protocol (MSRP)</a:t>
            </a:r>
            <a:endParaRPr lang="en-US" sz="2600">
              <a:solidFill>
                <a:schemeClr val="folHlink"/>
              </a:solidFill>
            </a:endParaRPr>
          </a:p>
        </p:txBody>
      </p:sp>
      <p:sp>
        <p:nvSpPr>
          <p:cNvPr id="872482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650875" y="4733925"/>
            <a:ext cx="6940550" cy="1000125"/>
          </a:xfrm>
        </p:spPr>
        <p:txBody>
          <a:bodyPr/>
          <a:lstStyle/>
          <a:p>
            <a:r>
              <a:rPr lang="sv-SE"/>
              <a:t>Jonathan Rosenberg</a:t>
            </a:r>
          </a:p>
          <a:p>
            <a:r>
              <a:rPr lang="sv-SE"/>
              <a:t>Cisco Fellow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Flow</a:t>
            </a:r>
          </a:p>
        </p:txBody>
      </p:sp>
      <p:sp>
        <p:nvSpPr>
          <p:cNvPr id="10025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520825"/>
            <a:ext cx="3894137" cy="4270375"/>
          </a:xfrm>
        </p:spPr>
        <p:txBody>
          <a:bodyPr/>
          <a:lstStyle/>
          <a:p>
            <a:r>
              <a:rPr lang="en-US" sz="2000"/>
              <a:t>INVITE and 183 contain MSRP of each side</a:t>
            </a:r>
          </a:p>
          <a:p>
            <a:r>
              <a:rPr lang="en-US" sz="2000"/>
              <a:t>Offerer opens a TCP connection to answerer by resolving answerer’s MSRP URI</a:t>
            </a:r>
          </a:p>
          <a:p>
            <a:r>
              <a:rPr lang="en-US" sz="2000"/>
              <a:t>Offerer sends IM to bind connection to From-Path URI</a:t>
            </a:r>
          </a:p>
          <a:p>
            <a:pPr lvl="1">
              <a:buFontTx/>
              <a:buChar char="–"/>
            </a:pPr>
            <a:r>
              <a:rPr lang="en-US" sz="1800"/>
              <a:t> So that answerer sends IM back over same connection</a:t>
            </a:r>
          </a:p>
          <a:p>
            <a:r>
              <a:rPr lang="en-US" sz="2000"/>
              <a:t>First IM can be empty or have real content</a:t>
            </a:r>
          </a:p>
        </p:txBody>
      </p:sp>
      <p:sp>
        <p:nvSpPr>
          <p:cNvPr id="1002502" name="Line 6"/>
          <p:cNvSpPr>
            <a:spLocks noChangeShapeType="1"/>
          </p:cNvSpPr>
          <p:nvPr/>
        </p:nvSpPr>
        <p:spPr bwMode="auto">
          <a:xfrm>
            <a:off x="5257800" y="1371600"/>
            <a:ext cx="0" cy="426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02503" name="Text Box 7"/>
          <p:cNvSpPr txBox="1">
            <a:spLocks noChangeArrowheads="1"/>
          </p:cNvSpPr>
          <p:nvPr/>
        </p:nvSpPr>
        <p:spPr bwMode="auto">
          <a:xfrm>
            <a:off x="4800600" y="5867400"/>
            <a:ext cx="827088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Alice</a:t>
            </a:r>
          </a:p>
        </p:txBody>
      </p:sp>
      <p:sp>
        <p:nvSpPr>
          <p:cNvPr id="1002504" name="Line 8"/>
          <p:cNvSpPr>
            <a:spLocks noChangeShapeType="1"/>
          </p:cNvSpPr>
          <p:nvPr/>
        </p:nvSpPr>
        <p:spPr bwMode="auto">
          <a:xfrm>
            <a:off x="8588375" y="1371600"/>
            <a:ext cx="0" cy="426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02505" name="Text Box 9"/>
          <p:cNvSpPr txBox="1">
            <a:spLocks noChangeArrowheads="1"/>
          </p:cNvSpPr>
          <p:nvPr/>
        </p:nvSpPr>
        <p:spPr bwMode="auto">
          <a:xfrm>
            <a:off x="8283575" y="5791200"/>
            <a:ext cx="70802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Bob</a:t>
            </a:r>
          </a:p>
        </p:txBody>
      </p:sp>
      <p:sp>
        <p:nvSpPr>
          <p:cNvPr id="1002506" name="Line 10"/>
          <p:cNvSpPr>
            <a:spLocks noChangeShapeType="1"/>
          </p:cNvSpPr>
          <p:nvPr/>
        </p:nvSpPr>
        <p:spPr bwMode="auto">
          <a:xfrm>
            <a:off x="5410200" y="1600200"/>
            <a:ext cx="3048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02507" name="Text Box 11"/>
          <p:cNvSpPr txBox="1">
            <a:spLocks noChangeArrowheads="1"/>
          </p:cNvSpPr>
          <p:nvPr/>
        </p:nvSpPr>
        <p:spPr bwMode="auto">
          <a:xfrm>
            <a:off x="5562600" y="914400"/>
            <a:ext cx="2205038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000"/>
              <a:t>INVITE</a:t>
            </a:r>
          </a:p>
          <a:p>
            <a:pPr algn="ctr"/>
            <a:r>
              <a:rPr lang="en-US" sz="2000"/>
              <a:t>msrp://1.2.3.4/ffd2</a:t>
            </a:r>
          </a:p>
        </p:txBody>
      </p:sp>
      <p:sp>
        <p:nvSpPr>
          <p:cNvPr id="1002508" name="Line 12"/>
          <p:cNvSpPr>
            <a:spLocks noChangeShapeType="1"/>
          </p:cNvSpPr>
          <p:nvPr/>
        </p:nvSpPr>
        <p:spPr bwMode="auto">
          <a:xfrm flipH="1">
            <a:off x="5410200" y="2514600"/>
            <a:ext cx="3048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02509" name="Text Box 13"/>
          <p:cNvSpPr txBox="1">
            <a:spLocks noChangeArrowheads="1"/>
          </p:cNvSpPr>
          <p:nvPr/>
        </p:nvSpPr>
        <p:spPr bwMode="auto">
          <a:xfrm>
            <a:off x="5416550" y="1828800"/>
            <a:ext cx="2347913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000"/>
              <a:t>183</a:t>
            </a:r>
          </a:p>
          <a:p>
            <a:pPr algn="ctr"/>
            <a:r>
              <a:rPr lang="en-US" sz="2000"/>
              <a:t>msrp://5.6.7.8/9876</a:t>
            </a:r>
          </a:p>
        </p:txBody>
      </p:sp>
      <p:sp>
        <p:nvSpPr>
          <p:cNvPr id="1002510" name="Line 14"/>
          <p:cNvSpPr>
            <a:spLocks noChangeShapeType="1"/>
          </p:cNvSpPr>
          <p:nvPr/>
        </p:nvSpPr>
        <p:spPr bwMode="auto">
          <a:xfrm>
            <a:off x="5410200" y="3124200"/>
            <a:ext cx="3048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02511" name="Text Box 15"/>
          <p:cNvSpPr txBox="1">
            <a:spLocks noChangeArrowheads="1"/>
          </p:cNvSpPr>
          <p:nvPr/>
        </p:nvSpPr>
        <p:spPr bwMode="auto">
          <a:xfrm>
            <a:off x="5791200" y="2743200"/>
            <a:ext cx="1633538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000"/>
              <a:t>TCP connect</a:t>
            </a:r>
          </a:p>
        </p:txBody>
      </p:sp>
      <p:sp>
        <p:nvSpPr>
          <p:cNvPr id="1002512" name="Line 16"/>
          <p:cNvSpPr>
            <a:spLocks noChangeShapeType="1"/>
          </p:cNvSpPr>
          <p:nvPr/>
        </p:nvSpPr>
        <p:spPr bwMode="auto">
          <a:xfrm>
            <a:off x="5410200" y="4191000"/>
            <a:ext cx="3048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02513" name="Text Box 17"/>
          <p:cNvSpPr txBox="1">
            <a:spLocks noChangeArrowheads="1"/>
          </p:cNvSpPr>
          <p:nvPr/>
        </p:nvSpPr>
        <p:spPr bwMode="auto">
          <a:xfrm>
            <a:off x="5410200" y="4267200"/>
            <a:ext cx="30734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SEND</a:t>
            </a:r>
          </a:p>
          <a:p>
            <a:r>
              <a:rPr lang="en-US" sz="1800"/>
              <a:t>To-Path: msrp://5.6.7.8/9876</a:t>
            </a:r>
          </a:p>
          <a:p>
            <a:r>
              <a:rPr lang="en-US" sz="1800"/>
              <a:t>From-Path://1.2.3.4/ffd2</a:t>
            </a:r>
          </a:p>
          <a:p>
            <a:r>
              <a:rPr lang="en-US" sz="1800"/>
              <a:t>You there?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Framing</a:t>
            </a:r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520825"/>
            <a:ext cx="3894137" cy="4498975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1800"/>
              <a:t>MSRP uses boundary framing</a:t>
            </a:r>
          </a:p>
          <a:p>
            <a:pPr>
              <a:lnSpc>
                <a:spcPct val="75000"/>
              </a:lnSpc>
            </a:pPr>
            <a:r>
              <a:rPr lang="en-US" sz="1800"/>
              <a:t>No length up front</a:t>
            </a:r>
          </a:p>
          <a:p>
            <a:pPr>
              <a:lnSpc>
                <a:spcPct val="75000"/>
              </a:lnSpc>
            </a:pPr>
            <a:r>
              <a:rPr lang="en-US" sz="1800"/>
              <a:t>Each message ends with an end-of-message marker</a:t>
            </a:r>
          </a:p>
          <a:p>
            <a:pPr>
              <a:lnSpc>
                <a:spcPct val="75000"/>
              </a:lnSpc>
            </a:pPr>
            <a:r>
              <a:rPr lang="en-US" sz="1800"/>
              <a:t>Marker is equal to</a:t>
            </a:r>
          </a:p>
          <a:p>
            <a:pPr lvl="1">
              <a:lnSpc>
                <a:spcPct val="75000"/>
              </a:lnSpc>
              <a:buFontTx/>
              <a:buChar char="–"/>
            </a:pPr>
            <a:r>
              <a:rPr lang="en-US" sz="1600"/>
              <a:t> 7 dashes (-------)</a:t>
            </a:r>
          </a:p>
          <a:p>
            <a:pPr lvl="1">
              <a:lnSpc>
                <a:spcPct val="75000"/>
              </a:lnSpc>
              <a:buFontTx/>
              <a:buChar char="–"/>
            </a:pPr>
            <a:r>
              <a:rPr lang="en-US" sz="1600"/>
              <a:t> The transaction ID from the request line</a:t>
            </a:r>
          </a:p>
          <a:p>
            <a:pPr lvl="1">
              <a:lnSpc>
                <a:spcPct val="75000"/>
              </a:lnSpc>
              <a:buFontTx/>
              <a:buChar char="–"/>
            </a:pPr>
            <a:r>
              <a:rPr lang="en-US" sz="1600"/>
              <a:t> A +, # or a $:</a:t>
            </a:r>
          </a:p>
          <a:p>
            <a:pPr lvl="2">
              <a:lnSpc>
                <a:spcPct val="75000"/>
              </a:lnSpc>
              <a:buFontTx/>
              <a:buChar char="•"/>
            </a:pPr>
            <a:r>
              <a:rPr lang="en-US" sz="1600"/>
              <a:t> +: more chunks coming</a:t>
            </a:r>
          </a:p>
          <a:p>
            <a:pPr lvl="2">
              <a:lnSpc>
                <a:spcPct val="75000"/>
              </a:lnSpc>
              <a:buFontTx/>
              <a:buChar char="•"/>
            </a:pPr>
            <a:r>
              <a:rPr lang="en-US" sz="1600"/>
              <a:t> #: aborted message</a:t>
            </a:r>
          </a:p>
          <a:p>
            <a:pPr lvl="2">
              <a:lnSpc>
                <a:spcPct val="75000"/>
              </a:lnSpc>
              <a:buFontTx/>
              <a:buChar char="•"/>
            </a:pPr>
            <a:r>
              <a:rPr lang="en-US" sz="1600"/>
              <a:t> $: last chunk in message</a:t>
            </a:r>
          </a:p>
          <a:p>
            <a:pPr>
              <a:lnSpc>
                <a:spcPct val="75000"/>
              </a:lnSpc>
            </a:pPr>
            <a:r>
              <a:rPr lang="en-US" sz="1800"/>
              <a:t>Allows messages to be interrupted</a:t>
            </a:r>
          </a:p>
          <a:p>
            <a:pPr>
              <a:lnSpc>
                <a:spcPct val="75000"/>
              </a:lnSpc>
            </a:pPr>
            <a:r>
              <a:rPr lang="en-US" sz="1800"/>
              <a:t>Allows for messages whose length is not known up front</a:t>
            </a:r>
          </a:p>
          <a:p>
            <a:pPr>
              <a:lnSpc>
                <a:spcPct val="75000"/>
              </a:lnSpc>
            </a:pPr>
            <a:endParaRPr lang="en-US" sz="1800"/>
          </a:p>
        </p:txBody>
      </p:sp>
      <p:sp>
        <p:nvSpPr>
          <p:cNvPr id="1005573" name="Rectangle 5"/>
          <p:cNvSpPr>
            <a:spLocks noChangeArrowheads="1"/>
          </p:cNvSpPr>
          <p:nvPr/>
        </p:nvSpPr>
        <p:spPr bwMode="auto">
          <a:xfrm>
            <a:off x="4419600" y="1828800"/>
            <a:ext cx="4572000" cy="280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>
                <a:latin typeface="Courier New" panose="02070309020205020404" pitchFamily="49" charset="0"/>
              </a:rPr>
              <a:t>MSRP </a:t>
            </a:r>
            <a:r>
              <a:rPr lang="en-US" sz="1800">
                <a:solidFill>
                  <a:srgbClr val="10A817"/>
                </a:solidFill>
                <a:latin typeface="Courier New" panose="02070309020205020404" pitchFamily="49" charset="0"/>
              </a:rPr>
              <a:t>a786hjs2</a:t>
            </a:r>
            <a:r>
              <a:rPr lang="en-US" sz="1800">
                <a:latin typeface="Courier New" panose="02070309020205020404" pitchFamily="49" charset="0"/>
              </a:rPr>
              <a:t> SEND</a:t>
            </a:r>
          </a:p>
          <a:p>
            <a:r>
              <a:rPr lang="en-US" sz="1800">
                <a:latin typeface="Courier New" panose="02070309020205020404" pitchFamily="49" charset="0"/>
              </a:rPr>
              <a:t>To-Path: msrp://biloxi.example.</a:t>
            </a:r>
          </a:p>
          <a:p>
            <a:r>
              <a:rPr lang="en-US" sz="1800">
                <a:latin typeface="Courier New" panose="02070309020205020404" pitchFamily="49" charset="0"/>
              </a:rPr>
              <a:t> com:12763/kjhd37s2s20w2a;tcp </a:t>
            </a:r>
          </a:p>
          <a:p>
            <a:r>
              <a:rPr lang="en-US" sz="1800">
                <a:latin typeface="Courier New" panose="02070309020205020404" pitchFamily="49" charset="0"/>
              </a:rPr>
              <a:t>From-Path: msrp://atlanta.exam</a:t>
            </a:r>
          </a:p>
          <a:p>
            <a:r>
              <a:rPr lang="en-US" sz="1800">
                <a:latin typeface="Courier New" panose="02070309020205020404" pitchFamily="49" charset="0"/>
              </a:rPr>
              <a:t> ple.com:7654/jshA7weztas;tcp </a:t>
            </a:r>
          </a:p>
          <a:p>
            <a:r>
              <a:rPr lang="en-US" sz="1800">
                <a:latin typeface="Courier New" panose="02070309020205020404" pitchFamily="49" charset="0"/>
              </a:rPr>
              <a:t>Message-ID: 87652491 </a:t>
            </a:r>
          </a:p>
          <a:p>
            <a:r>
              <a:rPr lang="en-US" sz="1800">
                <a:latin typeface="Courier New" panose="02070309020205020404" pitchFamily="49" charset="0"/>
              </a:rPr>
              <a:t>Byte-Range: 1-25/25 </a:t>
            </a:r>
          </a:p>
          <a:p>
            <a:r>
              <a:rPr lang="en-US" sz="1800">
                <a:latin typeface="Courier New" panose="02070309020205020404" pitchFamily="49" charset="0"/>
              </a:rPr>
              <a:t>Content-Type: text/plain </a:t>
            </a:r>
          </a:p>
          <a:p>
            <a:endParaRPr lang="en-US" sz="1800">
              <a:latin typeface="Courier New" panose="02070309020205020404" pitchFamily="49" charset="0"/>
            </a:endParaRPr>
          </a:p>
          <a:p>
            <a:r>
              <a:rPr lang="en-US" sz="1800">
                <a:latin typeface="Courier New" panose="02070309020205020404" pitchFamily="49" charset="0"/>
              </a:rPr>
              <a:t>Hey Bob, are you there? </a:t>
            </a:r>
          </a:p>
          <a:p>
            <a:r>
              <a:rPr lang="en-US" sz="1800">
                <a:latin typeface="Courier New" panose="02070309020205020404" pitchFamily="49" charset="0"/>
              </a:rPr>
              <a:t>-------</a:t>
            </a:r>
            <a:r>
              <a:rPr lang="en-US" sz="1800">
                <a:solidFill>
                  <a:srgbClr val="10A817"/>
                </a:solidFill>
                <a:latin typeface="Courier New" panose="02070309020205020404" pitchFamily="49" charset="0"/>
              </a:rPr>
              <a:t>a786hjs2</a:t>
            </a:r>
            <a:r>
              <a:rPr lang="en-US" sz="1800">
                <a:latin typeface="Courier New" panose="02070309020205020404" pitchFamily="49" charset="0"/>
              </a:rPr>
              <a:t>$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Chunking</a:t>
            </a:r>
          </a:p>
        </p:txBody>
      </p:sp>
      <p:sp>
        <p:nvSpPr>
          <p:cNvPr id="10086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85800" y="5257800"/>
            <a:ext cx="7940675" cy="1371600"/>
          </a:xfrm>
        </p:spPr>
        <p:txBody>
          <a:bodyPr/>
          <a:lstStyle/>
          <a:p>
            <a:r>
              <a:rPr lang="en-US" sz="2000"/>
              <a:t>All chunks have same message ID</a:t>
            </a:r>
          </a:p>
          <a:p>
            <a:r>
              <a:rPr lang="en-US" sz="2000"/>
              <a:t>Message ID is globally unique</a:t>
            </a:r>
          </a:p>
          <a:p>
            <a:r>
              <a:rPr lang="en-US" sz="2000"/>
              <a:t>Byte-Range is firstByte-LastByte/TotalBytes</a:t>
            </a:r>
          </a:p>
        </p:txBody>
      </p:sp>
      <p:sp>
        <p:nvSpPr>
          <p:cNvPr id="1008646" name="Rectangle 6"/>
          <p:cNvSpPr>
            <a:spLocks noChangeArrowheads="1"/>
          </p:cNvSpPr>
          <p:nvPr/>
        </p:nvSpPr>
        <p:spPr bwMode="auto">
          <a:xfrm>
            <a:off x="4800600" y="1524000"/>
            <a:ext cx="22860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08647" name="Rectangle 7"/>
          <p:cNvSpPr>
            <a:spLocks noChangeArrowheads="1"/>
          </p:cNvSpPr>
          <p:nvPr/>
        </p:nvSpPr>
        <p:spPr bwMode="auto">
          <a:xfrm>
            <a:off x="4800600" y="2667000"/>
            <a:ext cx="22860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08648" name="Rectangle 8"/>
          <p:cNvSpPr>
            <a:spLocks noChangeArrowheads="1"/>
          </p:cNvSpPr>
          <p:nvPr/>
        </p:nvSpPr>
        <p:spPr bwMode="auto">
          <a:xfrm>
            <a:off x="4800600" y="3810000"/>
            <a:ext cx="22860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08649" name="Text Box 9"/>
          <p:cNvSpPr txBox="1">
            <a:spLocks noChangeArrowheads="1"/>
          </p:cNvSpPr>
          <p:nvPr/>
        </p:nvSpPr>
        <p:spPr bwMode="auto">
          <a:xfrm>
            <a:off x="5334000" y="1828800"/>
            <a:ext cx="1116013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1-1000</a:t>
            </a:r>
          </a:p>
        </p:txBody>
      </p:sp>
      <p:sp>
        <p:nvSpPr>
          <p:cNvPr id="1008650" name="Text Box 10"/>
          <p:cNvSpPr txBox="1">
            <a:spLocks noChangeArrowheads="1"/>
          </p:cNvSpPr>
          <p:nvPr/>
        </p:nvSpPr>
        <p:spPr bwMode="auto">
          <a:xfrm>
            <a:off x="5105400" y="2971800"/>
            <a:ext cx="1625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1001-2020</a:t>
            </a:r>
          </a:p>
        </p:txBody>
      </p:sp>
      <p:sp>
        <p:nvSpPr>
          <p:cNvPr id="1008651" name="Text Box 11"/>
          <p:cNvSpPr txBox="1">
            <a:spLocks noChangeArrowheads="1"/>
          </p:cNvSpPr>
          <p:nvPr/>
        </p:nvSpPr>
        <p:spPr bwMode="auto">
          <a:xfrm>
            <a:off x="5110163" y="3886200"/>
            <a:ext cx="1625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2020-2100</a:t>
            </a:r>
          </a:p>
        </p:txBody>
      </p:sp>
      <p:sp>
        <p:nvSpPr>
          <p:cNvPr id="1008652" name="Text Box 12"/>
          <p:cNvSpPr txBox="1">
            <a:spLocks noChangeArrowheads="1"/>
          </p:cNvSpPr>
          <p:nvPr/>
        </p:nvSpPr>
        <p:spPr bwMode="auto">
          <a:xfrm>
            <a:off x="4800600" y="4800600"/>
            <a:ext cx="23177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Total size: 2100</a:t>
            </a:r>
          </a:p>
        </p:txBody>
      </p:sp>
      <p:sp>
        <p:nvSpPr>
          <p:cNvPr id="1008653" name="Rectangle 13"/>
          <p:cNvSpPr>
            <a:spLocks noChangeArrowheads="1"/>
          </p:cNvSpPr>
          <p:nvPr/>
        </p:nvSpPr>
        <p:spPr bwMode="auto">
          <a:xfrm>
            <a:off x="1981200" y="1676400"/>
            <a:ext cx="29718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Message-ID: 87652491 </a:t>
            </a:r>
          </a:p>
          <a:p>
            <a:r>
              <a:rPr lang="en-US" sz="1800"/>
              <a:t>Byte-Range: 1-1000/2100</a:t>
            </a:r>
            <a:r>
              <a:rPr lang="en-US"/>
              <a:t> </a:t>
            </a:r>
          </a:p>
        </p:txBody>
      </p:sp>
      <p:sp>
        <p:nvSpPr>
          <p:cNvPr id="1008654" name="Rectangle 14"/>
          <p:cNvSpPr>
            <a:spLocks noChangeArrowheads="1"/>
          </p:cNvSpPr>
          <p:nvPr/>
        </p:nvSpPr>
        <p:spPr bwMode="auto">
          <a:xfrm>
            <a:off x="1752600" y="2819400"/>
            <a:ext cx="32766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Message-ID: 87652491 </a:t>
            </a:r>
          </a:p>
          <a:p>
            <a:r>
              <a:rPr lang="en-US" sz="1800"/>
              <a:t>Byte-Range: 1001-2020/2100</a:t>
            </a:r>
            <a:r>
              <a:rPr lang="en-US"/>
              <a:t> </a:t>
            </a:r>
          </a:p>
        </p:txBody>
      </p:sp>
      <p:sp>
        <p:nvSpPr>
          <p:cNvPr id="1008655" name="Rectangle 15"/>
          <p:cNvSpPr>
            <a:spLocks noChangeArrowheads="1"/>
          </p:cNvSpPr>
          <p:nvPr/>
        </p:nvSpPr>
        <p:spPr bwMode="auto">
          <a:xfrm>
            <a:off x="1600200" y="3733800"/>
            <a:ext cx="32766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Message-ID: 87652491 </a:t>
            </a:r>
          </a:p>
          <a:p>
            <a:r>
              <a:rPr lang="en-US" sz="1800"/>
              <a:t>Byte-Range: 2020-2100/2100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Interruptability</a:t>
            </a:r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638" y="1520825"/>
            <a:ext cx="7940675" cy="4498975"/>
          </a:xfrm>
        </p:spPr>
        <p:txBody>
          <a:bodyPr/>
          <a:lstStyle/>
          <a:p>
            <a:r>
              <a:rPr lang="en-US" sz="2000"/>
              <a:t>LastByte can be set to * if a chunk is interruptible</a:t>
            </a:r>
          </a:p>
          <a:p>
            <a:pPr lvl="1">
              <a:buFontTx/>
              <a:buChar char="–"/>
            </a:pPr>
            <a:r>
              <a:rPr lang="en-US" sz="1800"/>
              <a:t> MUST be used for chunks over 2048</a:t>
            </a:r>
          </a:p>
          <a:p>
            <a:r>
              <a:rPr lang="en-US" sz="2000"/>
              <a:t>To interrupt, send CRLF and end of chunk marker with continuation flag (+)</a:t>
            </a:r>
          </a:p>
          <a:p>
            <a:r>
              <a:rPr lang="en-US" sz="2000"/>
              <a:t>Receiver needs to be prepared for LastByte to be incorrect in case a chunk was interrupted without * LastByte</a:t>
            </a:r>
          </a:p>
          <a:p>
            <a:r>
              <a:rPr lang="en-US" sz="2000"/>
              <a:t>Total Length can also be set to *, and recipient will figure out length by putting together all chunks.</a:t>
            </a:r>
          </a:p>
          <a:p>
            <a:pPr lvl="1">
              <a:buFontTx/>
              <a:buChar char="–"/>
            </a:pPr>
            <a:r>
              <a:rPr lang="en-US" sz="1800"/>
              <a:t> Knows last chunk by $ marker</a:t>
            </a:r>
          </a:p>
          <a:p>
            <a:r>
              <a:rPr lang="en-US" sz="2000"/>
              <a:t>Interruptability allows sender to abort – just cut off message and terminate with #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Purpose of Interruptability: HOL Blocking</a:t>
            </a:r>
          </a:p>
        </p:txBody>
      </p:sp>
      <p:sp>
        <p:nvSpPr>
          <p:cNvPr id="1014788" name="Line 4"/>
          <p:cNvSpPr>
            <a:spLocks noChangeShapeType="1"/>
          </p:cNvSpPr>
          <p:nvPr/>
        </p:nvSpPr>
        <p:spPr bwMode="auto">
          <a:xfrm>
            <a:off x="762000" y="1524000"/>
            <a:ext cx="0" cy="1143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14789" name="Line 5"/>
          <p:cNvSpPr>
            <a:spLocks noChangeShapeType="1"/>
          </p:cNvSpPr>
          <p:nvPr/>
        </p:nvSpPr>
        <p:spPr bwMode="auto">
          <a:xfrm>
            <a:off x="533400" y="2133600"/>
            <a:ext cx="8305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14790" name="Line 6"/>
          <p:cNvSpPr>
            <a:spLocks noChangeShapeType="1"/>
          </p:cNvSpPr>
          <p:nvPr/>
        </p:nvSpPr>
        <p:spPr bwMode="auto">
          <a:xfrm flipV="1">
            <a:off x="1143000" y="2209800"/>
            <a:ext cx="0" cy="838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14791" name="Text Box 7"/>
          <p:cNvSpPr txBox="1">
            <a:spLocks noChangeArrowheads="1"/>
          </p:cNvSpPr>
          <p:nvPr/>
        </p:nvSpPr>
        <p:spPr bwMode="auto">
          <a:xfrm>
            <a:off x="457200" y="3200400"/>
            <a:ext cx="17907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Starts sending</a:t>
            </a:r>
            <a:br>
              <a:rPr lang="en-US" sz="1800"/>
            </a:br>
            <a:r>
              <a:rPr lang="en-US" sz="1800"/>
              <a:t>a video.</a:t>
            </a:r>
          </a:p>
          <a:p>
            <a:r>
              <a:rPr lang="en-US" sz="1800"/>
              <a:t/>
            </a:r>
            <a:br>
              <a:rPr lang="en-US" sz="1800"/>
            </a:br>
            <a:r>
              <a:rPr lang="en-US" sz="1800"/>
              <a:t>M-ID: 1</a:t>
            </a:r>
          </a:p>
          <a:p>
            <a:r>
              <a:rPr lang="en-US" sz="1800"/>
              <a:t>Byte-Range: </a:t>
            </a:r>
          </a:p>
          <a:p>
            <a:r>
              <a:rPr lang="en-US" sz="1800"/>
              <a:t>  1-*/298374665</a:t>
            </a:r>
          </a:p>
        </p:txBody>
      </p:sp>
      <p:sp>
        <p:nvSpPr>
          <p:cNvPr id="1014792" name="Rectangle 8"/>
          <p:cNvSpPr>
            <a:spLocks noChangeArrowheads="1"/>
          </p:cNvSpPr>
          <p:nvPr/>
        </p:nvSpPr>
        <p:spPr bwMode="auto">
          <a:xfrm>
            <a:off x="1143000" y="1905000"/>
            <a:ext cx="3276600" cy="457200"/>
          </a:xfrm>
          <a:prstGeom prst="rect">
            <a:avLst/>
          </a:prstGeom>
          <a:solidFill>
            <a:srgbClr val="10A817">
              <a:alpha val="25000"/>
            </a:srgbClr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14793" name="Line 9"/>
          <p:cNvSpPr>
            <a:spLocks noChangeShapeType="1"/>
          </p:cNvSpPr>
          <p:nvPr/>
        </p:nvSpPr>
        <p:spPr bwMode="auto">
          <a:xfrm flipV="1">
            <a:off x="4419600" y="2438400"/>
            <a:ext cx="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14794" name="Text Box 10"/>
          <p:cNvSpPr txBox="1">
            <a:spLocks noChangeArrowheads="1"/>
          </p:cNvSpPr>
          <p:nvPr/>
        </p:nvSpPr>
        <p:spPr bwMode="auto">
          <a:xfrm>
            <a:off x="3276600" y="3124200"/>
            <a:ext cx="27178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User types, “this</a:t>
            </a:r>
            <a:br>
              <a:rPr lang="en-US" sz="1800"/>
            </a:br>
            <a:r>
              <a:rPr lang="en-US" sz="1800"/>
              <a:t>is a neat video”</a:t>
            </a:r>
          </a:p>
          <a:p>
            <a:r>
              <a:rPr lang="en-US" sz="1800"/>
              <a:t>Client ends message at</a:t>
            </a:r>
            <a:br>
              <a:rPr lang="en-US" sz="1800"/>
            </a:br>
            <a:r>
              <a:rPr lang="en-US" sz="1800"/>
              <a:t>byte 65547</a:t>
            </a:r>
          </a:p>
          <a:p>
            <a:r>
              <a:rPr lang="en-US" sz="1800"/>
              <a:t>Sends new text message</a:t>
            </a:r>
          </a:p>
          <a:p>
            <a:endParaRPr lang="en-US" sz="1800"/>
          </a:p>
          <a:p>
            <a:r>
              <a:rPr lang="en-US" sz="1800"/>
              <a:t>MID: 2</a:t>
            </a:r>
          </a:p>
          <a:p>
            <a:r>
              <a:rPr lang="en-US" sz="1800"/>
              <a:t>Byte-Range: 1-19/19</a:t>
            </a:r>
          </a:p>
          <a:p>
            <a:endParaRPr lang="en-US" sz="1800"/>
          </a:p>
          <a:p>
            <a:r>
              <a:rPr lang="en-US" sz="1800"/>
              <a:t>This is a neat video</a:t>
            </a:r>
          </a:p>
        </p:txBody>
      </p:sp>
      <p:sp>
        <p:nvSpPr>
          <p:cNvPr id="1014795" name="Rectangle 11"/>
          <p:cNvSpPr>
            <a:spLocks noChangeArrowheads="1"/>
          </p:cNvSpPr>
          <p:nvPr/>
        </p:nvSpPr>
        <p:spPr bwMode="auto">
          <a:xfrm>
            <a:off x="4419600" y="1905000"/>
            <a:ext cx="304800" cy="457200"/>
          </a:xfrm>
          <a:prstGeom prst="rect">
            <a:avLst/>
          </a:prstGeom>
          <a:solidFill>
            <a:schemeClr val="accent2">
              <a:alpha val="25000"/>
            </a:schemeClr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14796" name="Rectangle 12"/>
          <p:cNvSpPr>
            <a:spLocks noChangeArrowheads="1"/>
          </p:cNvSpPr>
          <p:nvPr/>
        </p:nvSpPr>
        <p:spPr bwMode="auto">
          <a:xfrm>
            <a:off x="4724400" y="1905000"/>
            <a:ext cx="3276600" cy="457200"/>
          </a:xfrm>
          <a:prstGeom prst="rect">
            <a:avLst/>
          </a:prstGeom>
          <a:solidFill>
            <a:srgbClr val="10A817">
              <a:alpha val="25000"/>
            </a:srgbClr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14797" name="Text Box 13"/>
          <p:cNvSpPr txBox="1">
            <a:spLocks noChangeArrowheads="1"/>
          </p:cNvSpPr>
          <p:nvPr/>
        </p:nvSpPr>
        <p:spPr bwMode="auto">
          <a:xfrm>
            <a:off x="6248400" y="3124200"/>
            <a:ext cx="22987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Transmission of file</a:t>
            </a:r>
            <a:br>
              <a:rPr lang="en-US" sz="1800"/>
            </a:br>
            <a:r>
              <a:rPr lang="en-US" sz="1800"/>
              <a:t>continues</a:t>
            </a:r>
          </a:p>
          <a:p>
            <a:endParaRPr lang="en-US" sz="1800"/>
          </a:p>
          <a:p>
            <a:r>
              <a:rPr lang="en-US" sz="1800"/>
              <a:t>MID: 1</a:t>
            </a:r>
          </a:p>
          <a:p>
            <a:r>
              <a:rPr lang="en-US" sz="1800"/>
              <a:t>Byte-Range: 65548-*</a:t>
            </a:r>
          </a:p>
          <a:p>
            <a:r>
              <a:rPr lang="en-US" sz="1800"/>
              <a:t> /298374665</a:t>
            </a:r>
          </a:p>
        </p:txBody>
      </p:sp>
      <p:sp>
        <p:nvSpPr>
          <p:cNvPr id="1014798" name="Line 14"/>
          <p:cNvSpPr>
            <a:spLocks noChangeShapeType="1"/>
          </p:cNvSpPr>
          <p:nvPr/>
        </p:nvSpPr>
        <p:spPr bwMode="auto">
          <a:xfrm flipH="1" flipV="1">
            <a:off x="4800600" y="2438400"/>
            <a:ext cx="144780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14799" name="Text Box 15"/>
          <p:cNvSpPr txBox="1">
            <a:spLocks noChangeArrowheads="1"/>
          </p:cNvSpPr>
          <p:nvPr/>
        </p:nvSpPr>
        <p:spPr bwMode="auto">
          <a:xfrm>
            <a:off x="1712913" y="5867400"/>
            <a:ext cx="5718175" cy="7493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Avoids a separate TCP/TLS</a:t>
            </a:r>
          </a:p>
          <a:p>
            <a:pPr algn="ctr"/>
            <a:r>
              <a:rPr lang="en-US"/>
              <a:t> connection for each message or session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Type Negotiation</a:t>
            </a:r>
          </a:p>
        </p:txBody>
      </p:sp>
      <p:sp>
        <p:nvSpPr>
          <p:cNvPr id="10168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520825"/>
            <a:ext cx="7802562" cy="3571875"/>
          </a:xfrm>
        </p:spPr>
        <p:txBody>
          <a:bodyPr/>
          <a:lstStyle/>
          <a:p>
            <a:r>
              <a:rPr lang="en-US" sz="2000"/>
              <a:t>Accept-types indicates supported types including container types</a:t>
            </a:r>
          </a:p>
          <a:p>
            <a:pPr lvl="1">
              <a:buFontTx/>
              <a:buChar char="–"/>
            </a:pPr>
            <a:r>
              <a:rPr lang="en-US" sz="1800"/>
              <a:t> Anything listed here can appear as the top-level type or wrapped in a container</a:t>
            </a:r>
          </a:p>
          <a:p>
            <a:r>
              <a:rPr lang="en-US" sz="2000"/>
              <a:t>Accept-wrapped-types indicates types that can ONLY appear in a container</a:t>
            </a:r>
          </a:p>
          <a:p>
            <a:pPr lvl="1">
              <a:buFontTx/>
              <a:buChar char="–"/>
            </a:pPr>
            <a:r>
              <a:rPr lang="en-US" sz="1800"/>
              <a:t> But doesn’t specify which container if there is more than one</a:t>
            </a:r>
          </a:p>
          <a:p>
            <a:r>
              <a:rPr lang="en-US" sz="2000"/>
              <a:t>Max-Size indicates largest message size</a:t>
            </a:r>
          </a:p>
          <a:p>
            <a:pPr lvl="1">
              <a:buFontTx/>
              <a:buChar char="–"/>
            </a:pPr>
            <a:r>
              <a:rPr lang="en-US" sz="1800"/>
              <a:t> Refers to overall message size, not chunk size</a:t>
            </a:r>
          </a:p>
          <a:p>
            <a:r>
              <a:rPr lang="en-US" sz="2000"/>
              <a:t>415 error response when receiving unsupported types</a:t>
            </a:r>
          </a:p>
        </p:txBody>
      </p:sp>
      <p:sp>
        <p:nvSpPr>
          <p:cNvPr id="1016838" name="Rectangle 6"/>
          <p:cNvSpPr>
            <a:spLocks noChangeArrowheads="1"/>
          </p:cNvSpPr>
          <p:nvPr/>
        </p:nvSpPr>
        <p:spPr bwMode="auto">
          <a:xfrm>
            <a:off x="304800" y="5105400"/>
            <a:ext cx="822960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Courier New" panose="02070309020205020404" pitchFamily="49" charset="0"/>
              </a:rPr>
              <a:t>a=accept-types: message/cpim text/plain</a:t>
            </a:r>
          </a:p>
          <a:p>
            <a:r>
              <a:rPr lang="en-US">
                <a:latin typeface="Courier New" panose="02070309020205020404" pitchFamily="49" charset="0"/>
              </a:rPr>
              <a:t>a=accept-wrapped-types: text/html</a:t>
            </a:r>
          </a:p>
          <a:p>
            <a:r>
              <a:rPr lang="en-US">
                <a:latin typeface="Courier New" panose="02070309020205020404" pitchFamily="49" charset="0"/>
              </a:rPr>
              <a:t>a=max-size: 7665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Container</a:t>
            </a:r>
          </a:p>
        </p:txBody>
      </p:sp>
      <p:sp>
        <p:nvSpPr>
          <p:cNvPr id="1022980" name="Rectangle 4"/>
          <p:cNvSpPr>
            <a:spLocks noChangeArrowheads="1"/>
          </p:cNvSpPr>
          <p:nvPr/>
        </p:nvSpPr>
        <p:spPr bwMode="auto">
          <a:xfrm>
            <a:off x="180975" y="1958975"/>
            <a:ext cx="8356600" cy="365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MSRP d93kswow SEND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To-Path: msrp://bobpc.example.com:8888/9di4eae923wzd;tcp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From-Path: msrp://alicepc.example.com:7654/iau39soe2843z;tcp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Message-ID: 12339sdqwer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Byte-Range: 1-137/148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Content-Type: message/cpim </a:t>
            </a:r>
          </a:p>
          <a:p>
            <a:pPr algn="l">
              <a:lnSpc>
                <a:spcPct val="100000"/>
              </a:lnSpc>
            </a:pPr>
            <a:endParaRPr lang="en-US" sz="1800">
              <a:latin typeface="Courier New" panose="02070309020205020404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To: Bob &lt;sip:bob@example.com&gt;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From: Alice &lt;sip:alice@example.com&gt;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DateTime: 2006-05-15T15:02:31-03:00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Content-Type: text/plain </a:t>
            </a:r>
          </a:p>
          <a:p>
            <a:pPr algn="l">
              <a:lnSpc>
                <a:spcPct val="100000"/>
              </a:lnSpc>
            </a:pPr>
            <a:endParaRPr lang="en-US" sz="1800">
              <a:latin typeface="Courier New" panose="02070309020205020404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ABCD -------d93kswow+ </a:t>
            </a:r>
          </a:p>
        </p:txBody>
      </p:sp>
      <p:sp>
        <p:nvSpPr>
          <p:cNvPr id="1022981" name="AutoShape 5"/>
          <p:cNvSpPr>
            <a:spLocks/>
          </p:cNvSpPr>
          <p:nvPr/>
        </p:nvSpPr>
        <p:spPr bwMode="auto">
          <a:xfrm>
            <a:off x="5029200" y="3886200"/>
            <a:ext cx="533400" cy="1143000"/>
          </a:xfrm>
          <a:prstGeom prst="rightBrace">
            <a:avLst>
              <a:gd name="adj1" fmla="val 17857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22982" name="Text Box 6"/>
          <p:cNvSpPr txBox="1">
            <a:spLocks noChangeArrowheads="1"/>
          </p:cNvSpPr>
          <p:nvPr/>
        </p:nvSpPr>
        <p:spPr bwMode="auto">
          <a:xfrm>
            <a:off x="5638800" y="4267200"/>
            <a:ext cx="21145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CPIM wrapper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Delivery Reports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2000"/>
              <a:t>Without a doubt the most complex part of MSRP – many options</a:t>
            </a:r>
          </a:p>
          <a:p>
            <a:pPr>
              <a:lnSpc>
                <a:spcPct val="85000"/>
              </a:lnSpc>
            </a:pPr>
            <a:r>
              <a:rPr lang="en-US" sz="2000"/>
              <a:t>Failure-Report header field indicates whether reports should be sent on failures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800"/>
              <a:t> Yes (default)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800"/>
              <a:t> No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800"/>
              <a:t> Partial</a:t>
            </a:r>
          </a:p>
          <a:p>
            <a:pPr>
              <a:lnSpc>
                <a:spcPct val="85000"/>
              </a:lnSpc>
            </a:pPr>
            <a:r>
              <a:rPr lang="en-US" sz="2000"/>
              <a:t>Success-Report header field indicates whether reports should be sent on successes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800"/>
              <a:t> Yes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800"/>
              <a:t> No (default)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 Reports</a:t>
            </a:r>
          </a:p>
        </p:txBody>
      </p:sp>
      <p:sp>
        <p:nvSpPr>
          <p:cNvPr id="1027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3894138" cy="51054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1800"/>
              <a:t>Sent if Failure-Report = yes in SEND</a:t>
            </a:r>
          </a:p>
          <a:p>
            <a:pPr>
              <a:lnSpc>
                <a:spcPct val="75000"/>
              </a:lnSpc>
            </a:pPr>
            <a:r>
              <a:rPr lang="en-US" sz="1800"/>
              <a:t>Include a Byte-Range header field indicating range of bytes received</a:t>
            </a:r>
          </a:p>
          <a:p>
            <a:pPr>
              <a:lnSpc>
                <a:spcPct val="75000"/>
              </a:lnSpc>
            </a:pPr>
            <a:r>
              <a:rPr lang="en-US" sz="1800"/>
              <a:t>Carries same message-ID as message being reported</a:t>
            </a:r>
          </a:p>
          <a:p>
            <a:pPr>
              <a:lnSpc>
                <a:spcPct val="75000"/>
              </a:lnSpc>
            </a:pPr>
            <a:r>
              <a:rPr lang="en-US" sz="1800"/>
              <a:t>Byte-Ranges in REPORT and SEND don’t have to match</a:t>
            </a:r>
          </a:p>
          <a:p>
            <a:pPr lvl="1">
              <a:lnSpc>
                <a:spcPct val="75000"/>
              </a:lnSpc>
              <a:buFontTx/>
              <a:buChar char="–"/>
            </a:pPr>
            <a:r>
              <a:rPr lang="en-US" sz="1600"/>
              <a:t> i.e., recipient can batch up reports</a:t>
            </a:r>
          </a:p>
          <a:p>
            <a:pPr>
              <a:lnSpc>
                <a:spcPct val="75000"/>
              </a:lnSpc>
            </a:pPr>
            <a:r>
              <a:rPr lang="en-US" sz="1800"/>
              <a:t>Status header includes response code namespace (000 is only one specified) and code</a:t>
            </a:r>
          </a:p>
          <a:p>
            <a:pPr>
              <a:lnSpc>
                <a:spcPct val="75000"/>
              </a:lnSpc>
            </a:pPr>
            <a:r>
              <a:rPr lang="en-US" sz="1800"/>
              <a:t>To-Path and From-Path like SEND</a:t>
            </a:r>
          </a:p>
          <a:p>
            <a:pPr>
              <a:lnSpc>
                <a:spcPct val="75000"/>
              </a:lnSpc>
            </a:pPr>
            <a:r>
              <a:rPr lang="en-US" sz="1800"/>
              <a:t>Extremely useful for file-transfer – allows resumption when tcp connections fail</a:t>
            </a:r>
          </a:p>
          <a:p>
            <a:pPr>
              <a:lnSpc>
                <a:spcPct val="75000"/>
              </a:lnSpc>
            </a:pPr>
            <a:endParaRPr lang="en-US" sz="1800"/>
          </a:p>
        </p:txBody>
      </p:sp>
      <p:sp>
        <p:nvSpPr>
          <p:cNvPr id="1027078" name="Line 6"/>
          <p:cNvSpPr>
            <a:spLocks noChangeShapeType="1"/>
          </p:cNvSpPr>
          <p:nvPr/>
        </p:nvSpPr>
        <p:spPr bwMode="auto">
          <a:xfrm>
            <a:off x="5410200" y="838200"/>
            <a:ext cx="0" cy="3048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27079" name="Line 7"/>
          <p:cNvSpPr>
            <a:spLocks noChangeShapeType="1"/>
          </p:cNvSpPr>
          <p:nvPr/>
        </p:nvSpPr>
        <p:spPr bwMode="auto">
          <a:xfrm>
            <a:off x="7924800" y="838200"/>
            <a:ext cx="0" cy="3124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27080" name="Line 8"/>
          <p:cNvSpPr>
            <a:spLocks noChangeShapeType="1"/>
          </p:cNvSpPr>
          <p:nvPr/>
        </p:nvSpPr>
        <p:spPr bwMode="auto">
          <a:xfrm>
            <a:off x="5486400" y="1219200"/>
            <a:ext cx="2362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27081" name="Text Box 9"/>
          <p:cNvSpPr txBox="1">
            <a:spLocks noChangeArrowheads="1"/>
          </p:cNvSpPr>
          <p:nvPr/>
        </p:nvSpPr>
        <p:spPr bwMode="auto">
          <a:xfrm>
            <a:off x="5562600" y="762000"/>
            <a:ext cx="17081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SEND 1-20</a:t>
            </a:r>
          </a:p>
        </p:txBody>
      </p:sp>
      <p:sp>
        <p:nvSpPr>
          <p:cNvPr id="1027082" name="Line 10"/>
          <p:cNvSpPr>
            <a:spLocks noChangeShapeType="1"/>
          </p:cNvSpPr>
          <p:nvPr/>
        </p:nvSpPr>
        <p:spPr bwMode="auto">
          <a:xfrm>
            <a:off x="5486400" y="1905000"/>
            <a:ext cx="2362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27083" name="Text Box 11"/>
          <p:cNvSpPr txBox="1">
            <a:spLocks noChangeArrowheads="1"/>
          </p:cNvSpPr>
          <p:nvPr/>
        </p:nvSpPr>
        <p:spPr bwMode="auto">
          <a:xfrm>
            <a:off x="5480050" y="1447800"/>
            <a:ext cx="1878013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SEND 21-30</a:t>
            </a:r>
          </a:p>
        </p:txBody>
      </p:sp>
      <p:sp>
        <p:nvSpPr>
          <p:cNvPr id="1027084" name="Text Box 12"/>
          <p:cNvSpPr txBox="1">
            <a:spLocks noChangeArrowheads="1"/>
          </p:cNvSpPr>
          <p:nvPr/>
        </p:nvSpPr>
        <p:spPr bwMode="auto">
          <a:xfrm>
            <a:off x="5480050" y="2209800"/>
            <a:ext cx="1878013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SEND 31-50</a:t>
            </a:r>
          </a:p>
        </p:txBody>
      </p:sp>
      <p:sp>
        <p:nvSpPr>
          <p:cNvPr id="1027085" name="Line 13"/>
          <p:cNvSpPr>
            <a:spLocks noChangeShapeType="1"/>
          </p:cNvSpPr>
          <p:nvPr/>
        </p:nvSpPr>
        <p:spPr bwMode="auto">
          <a:xfrm>
            <a:off x="5486400" y="2667000"/>
            <a:ext cx="2362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27086" name="Line 14"/>
          <p:cNvSpPr>
            <a:spLocks noChangeShapeType="1"/>
          </p:cNvSpPr>
          <p:nvPr/>
        </p:nvSpPr>
        <p:spPr bwMode="auto">
          <a:xfrm>
            <a:off x="5486400" y="3276600"/>
            <a:ext cx="2362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27087" name="Text Box 15"/>
          <p:cNvSpPr txBox="1">
            <a:spLocks noChangeArrowheads="1"/>
          </p:cNvSpPr>
          <p:nvPr/>
        </p:nvSpPr>
        <p:spPr bwMode="auto">
          <a:xfrm>
            <a:off x="5486400" y="2819400"/>
            <a:ext cx="213042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REPORT 1-50</a:t>
            </a:r>
          </a:p>
        </p:txBody>
      </p:sp>
      <p:sp>
        <p:nvSpPr>
          <p:cNvPr id="1027088" name="Rectangle 16"/>
          <p:cNvSpPr>
            <a:spLocks noChangeArrowheads="1"/>
          </p:cNvSpPr>
          <p:nvPr/>
        </p:nvSpPr>
        <p:spPr bwMode="auto">
          <a:xfrm>
            <a:off x="4876800" y="4029075"/>
            <a:ext cx="357822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MSRP dkei38sd REPORT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To-Path: msrp://alicepc.e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 xample.com:7777/iau39soe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 2843z;tcp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From-Path: msrp://bob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 .example.com:8888/9di4ea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 e923wzd;tcp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Message-ID: 12339sdqwer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Byte-Range: 1-50/*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Status: 000 200 OK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Failure Reports</a:t>
            </a:r>
          </a:p>
        </p:txBody>
      </p:sp>
      <p:sp>
        <p:nvSpPr>
          <p:cNvPr id="1030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520825"/>
            <a:ext cx="3894137" cy="4498975"/>
          </a:xfrm>
        </p:spPr>
        <p:txBody>
          <a:bodyPr/>
          <a:lstStyle/>
          <a:p>
            <a:r>
              <a:rPr lang="en-US" sz="2000"/>
              <a:t>Sent if Failure-Report = yes, partial or absent</a:t>
            </a:r>
          </a:p>
          <a:p>
            <a:r>
              <a:rPr lang="en-US" sz="2000"/>
              <a:t>If error known immediately at receiver, send error response</a:t>
            </a:r>
          </a:p>
          <a:p>
            <a:r>
              <a:rPr lang="en-US" sz="2000"/>
              <a:t>If delivery results not known, send 200 OK response (only if report=yes) and then send report later if failure</a:t>
            </a:r>
          </a:p>
          <a:p>
            <a:r>
              <a:rPr lang="en-US" sz="2000"/>
              <a:t>Example cases:</a:t>
            </a:r>
          </a:p>
          <a:p>
            <a:pPr lvl="1">
              <a:buFontTx/>
              <a:buChar char="–"/>
            </a:pPr>
            <a:r>
              <a:rPr lang="en-US" sz="1800"/>
              <a:t> Gateways to other protocols</a:t>
            </a:r>
          </a:p>
          <a:p>
            <a:pPr lvl="1">
              <a:buFontTx/>
              <a:buChar char="–"/>
            </a:pPr>
            <a:r>
              <a:rPr lang="en-US" sz="1800"/>
              <a:t> MSRP relays</a:t>
            </a:r>
          </a:p>
          <a:p>
            <a:r>
              <a:rPr lang="en-US" sz="2000"/>
              <a:t>Looks like success report</a:t>
            </a:r>
          </a:p>
        </p:txBody>
      </p:sp>
      <p:sp>
        <p:nvSpPr>
          <p:cNvPr id="1030150" name="Rectangle 6"/>
          <p:cNvSpPr>
            <a:spLocks noChangeArrowheads="1"/>
          </p:cNvSpPr>
          <p:nvPr/>
        </p:nvSpPr>
        <p:spPr bwMode="auto">
          <a:xfrm>
            <a:off x="5105400" y="1295400"/>
            <a:ext cx="357822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MSRP dkei38sd REPORT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To-Path: msrp://alicepc.e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 xample.com:7777/iau39soe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 2843z;tcp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From-Path: msrp://bob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 .example.com:8888/9di4ea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 e923wzd;tcp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Message-ID: 12339sdqwer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Byte-Range: 1-50/*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Status: 000 408 Timeout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Context</a:t>
            </a:r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SIP for IM first proposed in June 2000</a:t>
            </a:r>
          </a:p>
          <a:p>
            <a:r>
              <a:rPr lang="en-US"/>
              <a:t>Specification evolved into RFC 3428 – “MESSAGE method”, published December 2002</a:t>
            </a:r>
          </a:p>
          <a:p>
            <a:r>
              <a:rPr lang="en-US"/>
              <a:t>RFC3428 known as pager mode messaging</a:t>
            </a:r>
          </a:p>
          <a:p>
            <a:pPr lvl="1">
              <a:buFontTx/>
              <a:buChar char="–"/>
            </a:pPr>
            <a:r>
              <a:rPr lang="en-US"/>
              <a:t> Each instant message unrelated to previous – like SMS</a:t>
            </a:r>
          </a:p>
          <a:p>
            <a:pPr lvl="1">
              <a:buFontTx/>
              <a:buChar char="–"/>
            </a:pPr>
            <a:r>
              <a:rPr lang="en-US"/>
              <a:t> No “start” or “stop”</a:t>
            </a:r>
          </a:p>
          <a:p>
            <a:pPr lvl="1">
              <a:buFontTx/>
              <a:buChar char="–"/>
            </a:pPr>
            <a:r>
              <a:rPr lang="en-US"/>
              <a:t> Each message routed through proxies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Responses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520825"/>
            <a:ext cx="3894137" cy="42703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000"/>
              <a:t>Only generated for SEND, not REPORT</a:t>
            </a:r>
          </a:p>
          <a:p>
            <a:pPr>
              <a:lnSpc>
                <a:spcPct val="85000"/>
              </a:lnSpc>
            </a:pPr>
            <a:r>
              <a:rPr lang="en-US" sz="2000"/>
              <a:t>Only sent for SEND when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800"/>
              <a:t> Failure-Report was yes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800"/>
              <a:t> Failure-Report was partial and the response is an error</a:t>
            </a:r>
          </a:p>
          <a:p>
            <a:pPr>
              <a:lnSpc>
                <a:spcPct val="85000"/>
              </a:lnSpc>
            </a:pPr>
            <a:r>
              <a:rPr lang="en-US" sz="2000"/>
              <a:t>SEND error responses are Hop-By-Hop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800"/>
              <a:t> To-Path contains a single URI – that of previous hop</a:t>
            </a:r>
          </a:p>
          <a:p>
            <a:pPr>
              <a:lnSpc>
                <a:spcPct val="85000"/>
              </a:lnSpc>
            </a:pPr>
            <a:r>
              <a:rPr lang="en-US" sz="2000"/>
              <a:t>Response code and transaction ID in start line</a:t>
            </a:r>
          </a:p>
        </p:txBody>
      </p:sp>
      <p:sp>
        <p:nvSpPr>
          <p:cNvPr id="1036293" name="Rectangle 5"/>
          <p:cNvSpPr>
            <a:spLocks noChangeArrowheads="1"/>
          </p:cNvSpPr>
          <p:nvPr/>
        </p:nvSpPr>
        <p:spPr bwMode="auto">
          <a:xfrm>
            <a:off x="4572000" y="2362200"/>
            <a:ext cx="4260850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MSRP d93kswow 200 OK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To-Path: msrp://alicepc.exampl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 e.com:7777/iau39soe2843z;tcp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From-Path: msrp://bob.exampl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 e.com:8888/9di4eae923wzd;tcp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-------d93kswow$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MSRP Security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Signaling links protected by TLS</a:t>
            </a:r>
          </a:p>
          <a:p>
            <a:r>
              <a:rPr lang="en-US" sz="2000"/>
              <a:t>Crypto-random MSRP URI</a:t>
            </a:r>
          </a:p>
          <a:p>
            <a:r>
              <a:rPr lang="en-US" sz="2000"/>
              <a:t>Msrps URI results in TLS connection for messages – but certs can be ignored (clients often won’t have them)</a:t>
            </a:r>
          </a:p>
          <a:p>
            <a:r>
              <a:rPr lang="en-US" sz="2000"/>
              <a:t>Clients reject messages with MSRP URI not matching those of signaling links</a:t>
            </a:r>
          </a:p>
          <a:p>
            <a:r>
              <a:rPr lang="en-US" sz="2000"/>
              <a:t>Provides message encryption only</a:t>
            </a:r>
          </a:p>
          <a:p>
            <a:r>
              <a:rPr lang="en-US" sz="2000"/>
              <a:t>Authenticity is not cryptographically assured; that requires SIP Identity (RFC 4474) or stronger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MSRP Relays in Brief</a:t>
            </a:r>
          </a:p>
        </p:txBody>
      </p:sp>
      <p:sp>
        <p:nvSpPr>
          <p:cNvPr id="10393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Client configured with one or more relays</a:t>
            </a:r>
          </a:p>
          <a:p>
            <a:r>
              <a:rPr lang="en-US" sz="2000"/>
              <a:t>Connects to relay and authenticates with AUTH – digest</a:t>
            </a:r>
          </a:p>
          <a:p>
            <a:r>
              <a:rPr lang="en-US" sz="2000"/>
              <a:t>Relay provides an MSRP URI that client places in its SDP</a:t>
            </a:r>
          </a:p>
        </p:txBody>
      </p:sp>
      <p:sp>
        <p:nvSpPr>
          <p:cNvPr id="1039366" name="Rectangle 6"/>
          <p:cNvSpPr>
            <a:spLocks noChangeArrowheads="1"/>
          </p:cNvSpPr>
          <p:nvPr/>
        </p:nvSpPr>
        <p:spPr bwMode="auto">
          <a:xfrm>
            <a:off x="6248400" y="1828800"/>
            <a:ext cx="12192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39367" name="Rectangle 7"/>
          <p:cNvSpPr>
            <a:spLocks noChangeArrowheads="1"/>
          </p:cNvSpPr>
          <p:nvPr/>
        </p:nvSpPr>
        <p:spPr bwMode="auto">
          <a:xfrm>
            <a:off x="5029200" y="4419600"/>
            <a:ext cx="12192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039368" name="Text Box 8"/>
          <p:cNvSpPr txBox="1">
            <a:spLocks noChangeArrowheads="1"/>
          </p:cNvSpPr>
          <p:nvPr/>
        </p:nvSpPr>
        <p:spPr bwMode="auto">
          <a:xfrm>
            <a:off x="5181600" y="4724400"/>
            <a:ext cx="9461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Client</a:t>
            </a:r>
          </a:p>
        </p:txBody>
      </p:sp>
      <p:sp>
        <p:nvSpPr>
          <p:cNvPr id="1039369" name="Text Box 9"/>
          <p:cNvSpPr txBox="1">
            <a:spLocks noChangeArrowheads="1"/>
          </p:cNvSpPr>
          <p:nvPr/>
        </p:nvSpPr>
        <p:spPr bwMode="auto">
          <a:xfrm>
            <a:off x="6400800" y="2133600"/>
            <a:ext cx="9461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Relay</a:t>
            </a:r>
          </a:p>
        </p:txBody>
      </p:sp>
      <p:sp>
        <p:nvSpPr>
          <p:cNvPr id="1039370" name="Line 10"/>
          <p:cNvSpPr>
            <a:spLocks noChangeShapeType="1"/>
          </p:cNvSpPr>
          <p:nvPr/>
        </p:nvSpPr>
        <p:spPr bwMode="auto">
          <a:xfrm flipV="1">
            <a:off x="5486400" y="2971800"/>
            <a:ext cx="685800" cy="1295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39371" name="Text Box 11"/>
          <p:cNvSpPr txBox="1">
            <a:spLocks noChangeArrowheads="1"/>
          </p:cNvSpPr>
          <p:nvPr/>
        </p:nvSpPr>
        <p:spPr bwMode="auto">
          <a:xfrm>
            <a:off x="4838700" y="3122613"/>
            <a:ext cx="995363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AUTH</a:t>
            </a:r>
          </a:p>
        </p:txBody>
      </p:sp>
      <p:sp>
        <p:nvSpPr>
          <p:cNvPr id="1039372" name="Line 12"/>
          <p:cNvSpPr>
            <a:spLocks noChangeShapeType="1"/>
          </p:cNvSpPr>
          <p:nvPr/>
        </p:nvSpPr>
        <p:spPr bwMode="auto">
          <a:xfrm flipH="1">
            <a:off x="6019800" y="3048000"/>
            <a:ext cx="685800" cy="1219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39373" name="Text Box 13"/>
          <p:cNvSpPr txBox="1">
            <a:spLocks noChangeArrowheads="1"/>
          </p:cNvSpPr>
          <p:nvPr/>
        </p:nvSpPr>
        <p:spPr bwMode="auto">
          <a:xfrm>
            <a:off x="6540500" y="3276600"/>
            <a:ext cx="260350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Use-Path:</a:t>
            </a:r>
            <a:br>
              <a:rPr lang="en-US"/>
            </a:br>
            <a:r>
              <a:rPr lang="en-US"/>
              <a:t>msrp://1.2.3.4/sd8</a:t>
            </a:r>
          </a:p>
        </p:txBody>
      </p:sp>
      <p:sp>
        <p:nvSpPr>
          <p:cNvPr id="1039374" name="Line 14"/>
          <p:cNvSpPr>
            <a:spLocks noChangeShapeType="1"/>
          </p:cNvSpPr>
          <p:nvPr/>
        </p:nvSpPr>
        <p:spPr bwMode="auto">
          <a:xfrm flipV="1">
            <a:off x="6400800" y="4572000"/>
            <a:ext cx="236220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039375" name="Text Box 15"/>
          <p:cNvSpPr txBox="1">
            <a:spLocks noChangeArrowheads="1"/>
          </p:cNvSpPr>
          <p:nvPr/>
        </p:nvSpPr>
        <p:spPr bwMode="auto">
          <a:xfrm>
            <a:off x="6523038" y="4953000"/>
            <a:ext cx="2620962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INVITE</a:t>
            </a:r>
          </a:p>
          <a:p>
            <a:pPr algn="ctr"/>
            <a:r>
              <a:rPr lang="en-US"/>
              <a:t>msrp://8.7.6.5/887</a:t>
            </a:r>
          </a:p>
          <a:p>
            <a:pPr algn="ctr"/>
            <a:r>
              <a:rPr lang="en-US"/>
              <a:t>msrp://1.2.3.4/sd8</a:t>
            </a:r>
          </a:p>
        </p:txBody>
      </p:sp>
      <p:sp>
        <p:nvSpPr>
          <p:cNvPr id="1039377" name="Text Box 17"/>
          <p:cNvSpPr txBox="1">
            <a:spLocks noChangeArrowheads="1"/>
          </p:cNvSpPr>
          <p:nvPr/>
        </p:nvSpPr>
        <p:spPr bwMode="auto">
          <a:xfrm>
            <a:off x="4954588" y="5105400"/>
            <a:ext cx="7064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400"/>
              <a:t>8.7.6.5</a:t>
            </a:r>
          </a:p>
        </p:txBody>
      </p:sp>
      <p:sp>
        <p:nvSpPr>
          <p:cNvPr id="1039378" name="Text Box 18"/>
          <p:cNvSpPr txBox="1">
            <a:spLocks noChangeArrowheads="1"/>
          </p:cNvSpPr>
          <p:nvPr/>
        </p:nvSpPr>
        <p:spPr bwMode="auto">
          <a:xfrm>
            <a:off x="6248400" y="2514600"/>
            <a:ext cx="706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400"/>
              <a:t>1.2.3.4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0792" name="Group 88"/>
          <p:cNvGrpSpPr>
            <a:grpSpLocks/>
          </p:cNvGrpSpPr>
          <p:nvPr/>
        </p:nvGrpSpPr>
        <p:grpSpPr bwMode="auto">
          <a:xfrm>
            <a:off x="0" y="0"/>
            <a:ext cx="9144000" cy="4383088"/>
            <a:chOff x="0" y="0"/>
            <a:chExt cx="5760" cy="2761"/>
          </a:xfrm>
        </p:grpSpPr>
        <p:grpSp>
          <p:nvGrpSpPr>
            <p:cNvPr id="840757" name="Group 53"/>
            <p:cNvGrpSpPr>
              <a:grpSpLocks/>
            </p:cNvGrpSpPr>
            <p:nvPr/>
          </p:nvGrpSpPr>
          <p:grpSpPr bwMode="auto">
            <a:xfrm>
              <a:off x="1727" y="1485"/>
              <a:ext cx="2400" cy="1276"/>
              <a:chOff x="3272" y="1316"/>
              <a:chExt cx="1889" cy="1002"/>
            </a:xfrm>
          </p:grpSpPr>
          <p:sp>
            <p:nvSpPr>
              <p:cNvPr id="840758" name="AutoShape 54"/>
              <p:cNvSpPr>
                <a:spLocks noChangeAspect="1" noChangeArrowheads="1" noTextEdit="1"/>
              </p:cNvSpPr>
              <p:nvPr/>
            </p:nvSpPr>
            <p:spPr bwMode="auto">
              <a:xfrm>
                <a:off x="3272" y="1316"/>
                <a:ext cx="1889" cy="10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59" name="Rectangle 55"/>
              <p:cNvSpPr>
                <a:spLocks noChangeArrowheads="1"/>
              </p:cNvSpPr>
              <p:nvPr/>
            </p:nvSpPr>
            <p:spPr bwMode="auto">
              <a:xfrm>
                <a:off x="3803" y="1980"/>
                <a:ext cx="86" cy="325"/>
              </a:xfrm>
              <a:prstGeom prst="rect">
                <a:avLst/>
              </a:prstGeom>
              <a:solidFill>
                <a:srgbClr val="B2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60" name="Freeform 56"/>
              <p:cNvSpPr>
                <a:spLocks/>
              </p:cNvSpPr>
              <p:nvPr/>
            </p:nvSpPr>
            <p:spPr bwMode="auto">
              <a:xfrm>
                <a:off x="4304" y="1971"/>
                <a:ext cx="249" cy="343"/>
              </a:xfrm>
              <a:custGeom>
                <a:avLst/>
                <a:gdLst>
                  <a:gd name="T0" fmla="*/ 58 w 58"/>
                  <a:gd name="T1" fmla="*/ 24 h 80"/>
                  <a:gd name="T2" fmla="*/ 42 w 58"/>
                  <a:gd name="T3" fmla="*/ 20 h 80"/>
                  <a:gd name="T4" fmla="*/ 21 w 58"/>
                  <a:gd name="T5" fmla="*/ 40 h 80"/>
                  <a:gd name="T6" fmla="*/ 42 w 58"/>
                  <a:gd name="T7" fmla="*/ 60 h 80"/>
                  <a:gd name="T8" fmla="*/ 58 w 58"/>
                  <a:gd name="T9" fmla="*/ 56 h 80"/>
                  <a:gd name="T10" fmla="*/ 58 w 58"/>
                  <a:gd name="T11" fmla="*/ 77 h 80"/>
                  <a:gd name="T12" fmla="*/ 41 w 58"/>
                  <a:gd name="T13" fmla="*/ 80 h 80"/>
                  <a:gd name="T14" fmla="*/ 0 w 58"/>
                  <a:gd name="T15" fmla="*/ 40 h 80"/>
                  <a:gd name="T16" fmla="*/ 41 w 58"/>
                  <a:gd name="T17" fmla="*/ 0 h 80"/>
                  <a:gd name="T18" fmla="*/ 58 w 58"/>
                  <a:gd name="T19" fmla="*/ 3 h 80"/>
                  <a:gd name="T20" fmla="*/ 58 w 58"/>
                  <a:gd name="T21" fmla="*/ 2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80">
                    <a:moveTo>
                      <a:pt x="58" y="24"/>
                    </a:moveTo>
                    <a:cubicBezTo>
                      <a:pt x="58" y="23"/>
                      <a:pt x="51" y="20"/>
                      <a:pt x="42" y="20"/>
                    </a:cubicBezTo>
                    <a:cubicBezTo>
                      <a:pt x="30" y="20"/>
                      <a:pt x="21" y="28"/>
                      <a:pt x="21" y="40"/>
                    </a:cubicBezTo>
                    <a:cubicBezTo>
                      <a:pt x="21" y="51"/>
                      <a:pt x="29" y="60"/>
                      <a:pt x="42" y="60"/>
                    </a:cubicBezTo>
                    <a:cubicBezTo>
                      <a:pt x="51" y="60"/>
                      <a:pt x="57" y="57"/>
                      <a:pt x="58" y="56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6" y="78"/>
                      <a:pt x="49" y="80"/>
                      <a:pt x="41" y="80"/>
                    </a:cubicBezTo>
                    <a:cubicBezTo>
                      <a:pt x="19" y="80"/>
                      <a:pt x="0" y="65"/>
                      <a:pt x="0" y="40"/>
                    </a:cubicBezTo>
                    <a:cubicBezTo>
                      <a:pt x="0" y="17"/>
                      <a:pt x="17" y="0"/>
                      <a:pt x="41" y="0"/>
                    </a:cubicBezTo>
                    <a:cubicBezTo>
                      <a:pt x="50" y="0"/>
                      <a:pt x="56" y="3"/>
                      <a:pt x="58" y="3"/>
                    </a:cubicBezTo>
                    <a:lnTo>
                      <a:pt x="58" y="24"/>
                    </a:lnTo>
                    <a:close/>
                  </a:path>
                </a:pathLst>
              </a:custGeom>
              <a:solidFill>
                <a:srgbClr val="B2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61" name="Freeform 57"/>
              <p:cNvSpPr>
                <a:spLocks/>
              </p:cNvSpPr>
              <p:nvPr/>
            </p:nvSpPr>
            <p:spPr bwMode="auto">
              <a:xfrm>
                <a:off x="3443" y="1971"/>
                <a:ext cx="249" cy="343"/>
              </a:xfrm>
              <a:custGeom>
                <a:avLst/>
                <a:gdLst>
                  <a:gd name="T0" fmla="*/ 58 w 58"/>
                  <a:gd name="T1" fmla="*/ 24 h 80"/>
                  <a:gd name="T2" fmla="*/ 42 w 58"/>
                  <a:gd name="T3" fmla="*/ 20 h 80"/>
                  <a:gd name="T4" fmla="*/ 21 w 58"/>
                  <a:gd name="T5" fmla="*/ 40 h 80"/>
                  <a:gd name="T6" fmla="*/ 42 w 58"/>
                  <a:gd name="T7" fmla="*/ 60 h 80"/>
                  <a:gd name="T8" fmla="*/ 58 w 58"/>
                  <a:gd name="T9" fmla="*/ 56 h 80"/>
                  <a:gd name="T10" fmla="*/ 58 w 58"/>
                  <a:gd name="T11" fmla="*/ 77 h 80"/>
                  <a:gd name="T12" fmla="*/ 40 w 58"/>
                  <a:gd name="T13" fmla="*/ 80 h 80"/>
                  <a:gd name="T14" fmla="*/ 0 w 58"/>
                  <a:gd name="T15" fmla="*/ 40 h 80"/>
                  <a:gd name="T16" fmla="*/ 40 w 58"/>
                  <a:gd name="T17" fmla="*/ 0 h 80"/>
                  <a:gd name="T18" fmla="*/ 58 w 58"/>
                  <a:gd name="T19" fmla="*/ 3 h 80"/>
                  <a:gd name="T20" fmla="*/ 58 w 58"/>
                  <a:gd name="T21" fmla="*/ 2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80">
                    <a:moveTo>
                      <a:pt x="58" y="24"/>
                    </a:moveTo>
                    <a:cubicBezTo>
                      <a:pt x="57" y="23"/>
                      <a:pt x="51" y="20"/>
                      <a:pt x="42" y="20"/>
                    </a:cubicBezTo>
                    <a:cubicBezTo>
                      <a:pt x="29" y="20"/>
                      <a:pt x="21" y="28"/>
                      <a:pt x="21" y="40"/>
                    </a:cubicBezTo>
                    <a:cubicBezTo>
                      <a:pt x="21" y="51"/>
                      <a:pt x="29" y="60"/>
                      <a:pt x="42" y="60"/>
                    </a:cubicBezTo>
                    <a:cubicBezTo>
                      <a:pt x="51" y="60"/>
                      <a:pt x="57" y="57"/>
                      <a:pt x="58" y="56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6" y="78"/>
                      <a:pt x="49" y="80"/>
                      <a:pt x="40" y="80"/>
                    </a:cubicBezTo>
                    <a:cubicBezTo>
                      <a:pt x="19" y="80"/>
                      <a:pt x="0" y="65"/>
                      <a:pt x="0" y="40"/>
                    </a:cubicBezTo>
                    <a:cubicBezTo>
                      <a:pt x="0" y="17"/>
                      <a:pt x="17" y="0"/>
                      <a:pt x="40" y="0"/>
                    </a:cubicBezTo>
                    <a:cubicBezTo>
                      <a:pt x="49" y="0"/>
                      <a:pt x="56" y="3"/>
                      <a:pt x="58" y="3"/>
                    </a:cubicBezTo>
                    <a:lnTo>
                      <a:pt x="58" y="24"/>
                    </a:lnTo>
                    <a:close/>
                  </a:path>
                </a:pathLst>
              </a:custGeom>
              <a:solidFill>
                <a:srgbClr val="B2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62" name="Freeform 58"/>
              <p:cNvSpPr>
                <a:spLocks noEditPoints="1"/>
              </p:cNvSpPr>
              <p:nvPr/>
            </p:nvSpPr>
            <p:spPr bwMode="auto">
              <a:xfrm>
                <a:off x="4643" y="1971"/>
                <a:ext cx="342" cy="343"/>
              </a:xfrm>
              <a:custGeom>
                <a:avLst/>
                <a:gdLst>
                  <a:gd name="T0" fmla="*/ 80 w 80"/>
                  <a:gd name="T1" fmla="*/ 40 h 80"/>
                  <a:gd name="T2" fmla="*/ 40 w 80"/>
                  <a:gd name="T3" fmla="*/ 80 h 80"/>
                  <a:gd name="T4" fmla="*/ 0 w 80"/>
                  <a:gd name="T5" fmla="*/ 40 h 80"/>
                  <a:gd name="T6" fmla="*/ 40 w 80"/>
                  <a:gd name="T7" fmla="*/ 0 h 80"/>
                  <a:gd name="T8" fmla="*/ 80 w 80"/>
                  <a:gd name="T9" fmla="*/ 40 h 80"/>
                  <a:gd name="T10" fmla="*/ 40 w 80"/>
                  <a:gd name="T11" fmla="*/ 20 h 80"/>
                  <a:gd name="T12" fmla="*/ 20 w 80"/>
                  <a:gd name="T13" fmla="*/ 40 h 80"/>
                  <a:gd name="T14" fmla="*/ 40 w 80"/>
                  <a:gd name="T15" fmla="*/ 60 h 80"/>
                  <a:gd name="T16" fmla="*/ 60 w 80"/>
                  <a:gd name="T17" fmla="*/ 40 h 80"/>
                  <a:gd name="T18" fmla="*/ 40 w 80"/>
                  <a:gd name="T19" fmla="*/ 2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" h="80">
                    <a:moveTo>
                      <a:pt x="80" y="40"/>
                    </a:moveTo>
                    <a:cubicBezTo>
                      <a:pt x="80" y="62"/>
                      <a:pt x="64" y="80"/>
                      <a:pt x="40" y="80"/>
                    </a:cubicBezTo>
                    <a:cubicBezTo>
                      <a:pt x="16" y="80"/>
                      <a:pt x="0" y="62"/>
                      <a:pt x="0" y="40"/>
                    </a:cubicBezTo>
                    <a:cubicBezTo>
                      <a:pt x="0" y="18"/>
                      <a:pt x="16" y="0"/>
                      <a:pt x="40" y="0"/>
                    </a:cubicBezTo>
                    <a:cubicBezTo>
                      <a:pt x="64" y="0"/>
                      <a:pt x="80" y="18"/>
                      <a:pt x="80" y="40"/>
                    </a:cubicBezTo>
                    <a:moveTo>
                      <a:pt x="40" y="20"/>
                    </a:moveTo>
                    <a:cubicBezTo>
                      <a:pt x="29" y="20"/>
                      <a:pt x="20" y="29"/>
                      <a:pt x="20" y="40"/>
                    </a:cubicBezTo>
                    <a:cubicBezTo>
                      <a:pt x="20" y="51"/>
                      <a:pt x="29" y="60"/>
                      <a:pt x="40" y="60"/>
                    </a:cubicBezTo>
                    <a:cubicBezTo>
                      <a:pt x="51" y="60"/>
                      <a:pt x="60" y="51"/>
                      <a:pt x="60" y="40"/>
                    </a:cubicBezTo>
                    <a:cubicBezTo>
                      <a:pt x="60" y="29"/>
                      <a:pt x="51" y="20"/>
                      <a:pt x="40" y="20"/>
                    </a:cubicBezTo>
                  </a:path>
                </a:pathLst>
              </a:custGeom>
              <a:solidFill>
                <a:srgbClr val="B2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63" name="Freeform 59"/>
              <p:cNvSpPr>
                <a:spLocks/>
              </p:cNvSpPr>
              <p:nvPr/>
            </p:nvSpPr>
            <p:spPr bwMode="auto">
              <a:xfrm>
                <a:off x="4000" y="1971"/>
                <a:ext cx="223" cy="343"/>
              </a:xfrm>
              <a:custGeom>
                <a:avLst/>
                <a:gdLst>
                  <a:gd name="T0" fmla="*/ 47 w 52"/>
                  <a:gd name="T1" fmla="*/ 19 h 80"/>
                  <a:gd name="T2" fmla="*/ 32 w 52"/>
                  <a:gd name="T3" fmla="*/ 17 h 80"/>
                  <a:gd name="T4" fmla="*/ 20 w 52"/>
                  <a:gd name="T5" fmla="*/ 23 h 80"/>
                  <a:gd name="T6" fmla="*/ 29 w 52"/>
                  <a:gd name="T7" fmla="*/ 30 h 80"/>
                  <a:gd name="T8" fmla="*/ 34 w 52"/>
                  <a:gd name="T9" fmla="*/ 32 h 80"/>
                  <a:gd name="T10" fmla="*/ 52 w 52"/>
                  <a:gd name="T11" fmla="*/ 54 h 80"/>
                  <a:gd name="T12" fmla="*/ 21 w 52"/>
                  <a:gd name="T13" fmla="*/ 80 h 80"/>
                  <a:gd name="T14" fmla="*/ 0 w 52"/>
                  <a:gd name="T15" fmla="*/ 77 h 80"/>
                  <a:gd name="T16" fmla="*/ 0 w 52"/>
                  <a:gd name="T17" fmla="*/ 60 h 80"/>
                  <a:gd name="T18" fmla="*/ 18 w 52"/>
                  <a:gd name="T19" fmla="*/ 63 h 80"/>
                  <a:gd name="T20" fmla="*/ 32 w 52"/>
                  <a:gd name="T21" fmla="*/ 56 h 80"/>
                  <a:gd name="T22" fmla="*/ 23 w 52"/>
                  <a:gd name="T23" fmla="*/ 48 h 80"/>
                  <a:gd name="T24" fmla="*/ 19 w 52"/>
                  <a:gd name="T25" fmla="*/ 47 h 80"/>
                  <a:gd name="T26" fmla="*/ 0 w 52"/>
                  <a:gd name="T27" fmla="*/ 24 h 80"/>
                  <a:gd name="T28" fmla="*/ 28 w 52"/>
                  <a:gd name="T29" fmla="*/ 0 h 80"/>
                  <a:gd name="T30" fmla="*/ 47 w 52"/>
                  <a:gd name="T31" fmla="*/ 3 h 80"/>
                  <a:gd name="T32" fmla="*/ 47 w 52"/>
                  <a:gd name="T33" fmla="*/ 1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2" h="80">
                    <a:moveTo>
                      <a:pt x="47" y="19"/>
                    </a:moveTo>
                    <a:cubicBezTo>
                      <a:pt x="47" y="19"/>
                      <a:pt x="38" y="17"/>
                      <a:pt x="32" y="17"/>
                    </a:cubicBezTo>
                    <a:cubicBezTo>
                      <a:pt x="24" y="17"/>
                      <a:pt x="20" y="19"/>
                      <a:pt x="20" y="23"/>
                    </a:cubicBezTo>
                    <a:cubicBezTo>
                      <a:pt x="20" y="28"/>
                      <a:pt x="26" y="29"/>
                      <a:pt x="29" y="30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47" y="36"/>
                      <a:pt x="52" y="45"/>
                      <a:pt x="52" y="54"/>
                    </a:cubicBezTo>
                    <a:cubicBezTo>
                      <a:pt x="52" y="73"/>
                      <a:pt x="35" y="80"/>
                      <a:pt x="21" y="80"/>
                    </a:cubicBezTo>
                    <a:cubicBezTo>
                      <a:pt x="10" y="80"/>
                      <a:pt x="1" y="78"/>
                      <a:pt x="0" y="77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2" y="60"/>
                      <a:pt x="10" y="63"/>
                      <a:pt x="18" y="63"/>
                    </a:cubicBezTo>
                    <a:cubicBezTo>
                      <a:pt x="28" y="63"/>
                      <a:pt x="32" y="60"/>
                      <a:pt x="32" y="56"/>
                    </a:cubicBezTo>
                    <a:cubicBezTo>
                      <a:pt x="32" y="52"/>
                      <a:pt x="28" y="49"/>
                      <a:pt x="23" y="48"/>
                    </a:cubicBezTo>
                    <a:cubicBezTo>
                      <a:pt x="22" y="48"/>
                      <a:pt x="21" y="47"/>
                      <a:pt x="19" y="47"/>
                    </a:cubicBezTo>
                    <a:cubicBezTo>
                      <a:pt x="9" y="43"/>
                      <a:pt x="0" y="37"/>
                      <a:pt x="0" y="24"/>
                    </a:cubicBezTo>
                    <a:cubicBezTo>
                      <a:pt x="0" y="10"/>
                      <a:pt x="10" y="0"/>
                      <a:pt x="28" y="0"/>
                    </a:cubicBezTo>
                    <a:cubicBezTo>
                      <a:pt x="37" y="0"/>
                      <a:pt x="46" y="3"/>
                      <a:pt x="47" y="3"/>
                    </a:cubicBezTo>
                    <a:lnTo>
                      <a:pt x="47" y="19"/>
                    </a:lnTo>
                    <a:close/>
                  </a:path>
                </a:pathLst>
              </a:custGeom>
              <a:solidFill>
                <a:srgbClr val="B2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64" name="Freeform 60"/>
              <p:cNvSpPr>
                <a:spLocks/>
              </p:cNvSpPr>
              <p:nvPr/>
            </p:nvSpPr>
            <p:spPr bwMode="auto">
              <a:xfrm>
                <a:off x="3272" y="1586"/>
                <a:ext cx="81" cy="167"/>
              </a:xfrm>
              <a:custGeom>
                <a:avLst/>
                <a:gdLst>
                  <a:gd name="T0" fmla="*/ 19 w 19"/>
                  <a:gd name="T1" fmla="*/ 10 h 39"/>
                  <a:gd name="T2" fmla="*/ 10 w 19"/>
                  <a:gd name="T3" fmla="*/ 0 h 39"/>
                  <a:gd name="T4" fmla="*/ 0 w 19"/>
                  <a:gd name="T5" fmla="*/ 10 h 39"/>
                  <a:gd name="T6" fmla="*/ 0 w 19"/>
                  <a:gd name="T7" fmla="*/ 30 h 39"/>
                  <a:gd name="T8" fmla="*/ 10 w 19"/>
                  <a:gd name="T9" fmla="*/ 39 h 39"/>
                  <a:gd name="T10" fmla="*/ 19 w 19"/>
                  <a:gd name="T11" fmla="*/ 30 h 39"/>
                  <a:gd name="T12" fmla="*/ 19 w 19"/>
                  <a:gd name="T13" fmla="*/ 1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39">
                    <a:moveTo>
                      <a:pt x="19" y="10"/>
                    </a:moveTo>
                    <a:cubicBezTo>
                      <a:pt x="19" y="4"/>
                      <a:pt x="15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5"/>
                      <a:pt x="4" y="39"/>
                      <a:pt x="10" y="39"/>
                    </a:cubicBezTo>
                    <a:cubicBezTo>
                      <a:pt x="15" y="39"/>
                      <a:pt x="19" y="35"/>
                      <a:pt x="19" y="3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65" name="Freeform 61"/>
              <p:cNvSpPr>
                <a:spLocks/>
              </p:cNvSpPr>
              <p:nvPr/>
            </p:nvSpPr>
            <p:spPr bwMode="auto">
              <a:xfrm>
                <a:off x="3499" y="1474"/>
                <a:ext cx="81" cy="279"/>
              </a:xfrm>
              <a:custGeom>
                <a:avLst/>
                <a:gdLst>
                  <a:gd name="T0" fmla="*/ 19 w 19"/>
                  <a:gd name="T1" fmla="*/ 9 h 65"/>
                  <a:gd name="T2" fmla="*/ 9 w 19"/>
                  <a:gd name="T3" fmla="*/ 0 h 65"/>
                  <a:gd name="T4" fmla="*/ 0 w 19"/>
                  <a:gd name="T5" fmla="*/ 9 h 65"/>
                  <a:gd name="T6" fmla="*/ 0 w 19"/>
                  <a:gd name="T7" fmla="*/ 56 h 65"/>
                  <a:gd name="T8" fmla="*/ 9 w 19"/>
                  <a:gd name="T9" fmla="*/ 65 h 65"/>
                  <a:gd name="T10" fmla="*/ 19 w 19"/>
                  <a:gd name="T11" fmla="*/ 56 h 65"/>
                  <a:gd name="T12" fmla="*/ 19 w 19"/>
                  <a:gd name="T13" fmla="*/ 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65">
                    <a:moveTo>
                      <a:pt x="19" y="9"/>
                    </a:moveTo>
                    <a:cubicBezTo>
                      <a:pt x="19" y="4"/>
                      <a:pt x="14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1"/>
                      <a:pt x="4" y="65"/>
                      <a:pt x="9" y="65"/>
                    </a:cubicBezTo>
                    <a:cubicBezTo>
                      <a:pt x="14" y="65"/>
                      <a:pt x="19" y="61"/>
                      <a:pt x="19" y="56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66" name="Freeform 62"/>
              <p:cNvSpPr>
                <a:spLocks/>
              </p:cNvSpPr>
              <p:nvPr/>
            </p:nvSpPr>
            <p:spPr bwMode="auto">
              <a:xfrm>
                <a:off x="3722" y="1320"/>
                <a:ext cx="81" cy="514"/>
              </a:xfrm>
              <a:custGeom>
                <a:avLst/>
                <a:gdLst>
                  <a:gd name="T0" fmla="*/ 19 w 19"/>
                  <a:gd name="T1" fmla="*/ 9 h 120"/>
                  <a:gd name="T2" fmla="*/ 10 w 19"/>
                  <a:gd name="T3" fmla="*/ 0 h 120"/>
                  <a:gd name="T4" fmla="*/ 0 w 19"/>
                  <a:gd name="T5" fmla="*/ 9 h 120"/>
                  <a:gd name="T6" fmla="*/ 0 w 19"/>
                  <a:gd name="T7" fmla="*/ 111 h 120"/>
                  <a:gd name="T8" fmla="*/ 10 w 19"/>
                  <a:gd name="T9" fmla="*/ 120 h 120"/>
                  <a:gd name="T10" fmla="*/ 19 w 19"/>
                  <a:gd name="T11" fmla="*/ 111 h 120"/>
                  <a:gd name="T12" fmla="*/ 19 w 19"/>
                  <a:gd name="T13" fmla="*/ 9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20">
                    <a:moveTo>
                      <a:pt x="19" y="9"/>
                    </a:moveTo>
                    <a:cubicBezTo>
                      <a:pt x="19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6"/>
                      <a:pt x="5" y="120"/>
                      <a:pt x="10" y="120"/>
                    </a:cubicBezTo>
                    <a:cubicBezTo>
                      <a:pt x="15" y="120"/>
                      <a:pt x="19" y="116"/>
                      <a:pt x="19" y="111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67" name="Freeform 63"/>
              <p:cNvSpPr>
                <a:spLocks/>
              </p:cNvSpPr>
              <p:nvPr/>
            </p:nvSpPr>
            <p:spPr bwMode="auto">
              <a:xfrm>
                <a:off x="3949" y="1474"/>
                <a:ext cx="81" cy="279"/>
              </a:xfrm>
              <a:custGeom>
                <a:avLst/>
                <a:gdLst>
                  <a:gd name="T0" fmla="*/ 19 w 19"/>
                  <a:gd name="T1" fmla="*/ 9 h 65"/>
                  <a:gd name="T2" fmla="*/ 9 w 19"/>
                  <a:gd name="T3" fmla="*/ 0 h 65"/>
                  <a:gd name="T4" fmla="*/ 0 w 19"/>
                  <a:gd name="T5" fmla="*/ 9 h 65"/>
                  <a:gd name="T6" fmla="*/ 0 w 19"/>
                  <a:gd name="T7" fmla="*/ 56 h 65"/>
                  <a:gd name="T8" fmla="*/ 9 w 19"/>
                  <a:gd name="T9" fmla="*/ 65 h 65"/>
                  <a:gd name="T10" fmla="*/ 19 w 19"/>
                  <a:gd name="T11" fmla="*/ 56 h 65"/>
                  <a:gd name="T12" fmla="*/ 19 w 19"/>
                  <a:gd name="T13" fmla="*/ 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65">
                    <a:moveTo>
                      <a:pt x="19" y="9"/>
                    </a:move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1"/>
                      <a:pt x="4" y="65"/>
                      <a:pt x="9" y="65"/>
                    </a:cubicBezTo>
                    <a:cubicBezTo>
                      <a:pt x="15" y="65"/>
                      <a:pt x="19" y="61"/>
                      <a:pt x="19" y="56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68" name="Freeform 64"/>
              <p:cNvSpPr>
                <a:spLocks/>
              </p:cNvSpPr>
              <p:nvPr/>
            </p:nvSpPr>
            <p:spPr bwMode="auto">
              <a:xfrm>
                <a:off x="4171" y="1586"/>
                <a:ext cx="86" cy="167"/>
              </a:xfrm>
              <a:custGeom>
                <a:avLst/>
                <a:gdLst>
                  <a:gd name="T0" fmla="*/ 20 w 20"/>
                  <a:gd name="T1" fmla="*/ 10 h 39"/>
                  <a:gd name="T2" fmla="*/ 10 w 20"/>
                  <a:gd name="T3" fmla="*/ 0 h 39"/>
                  <a:gd name="T4" fmla="*/ 0 w 20"/>
                  <a:gd name="T5" fmla="*/ 10 h 39"/>
                  <a:gd name="T6" fmla="*/ 0 w 20"/>
                  <a:gd name="T7" fmla="*/ 30 h 39"/>
                  <a:gd name="T8" fmla="*/ 10 w 20"/>
                  <a:gd name="T9" fmla="*/ 39 h 39"/>
                  <a:gd name="T10" fmla="*/ 20 w 20"/>
                  <a:gd name="T11" fmla="*/ 30 h 39"/>
                  <a:gd name="T12" fmla="*/ 20 w 20"/>
                  <a:gd name="T13" fmla="*/ 1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9">
                    <a:moveTo>
                      <a:pt x="20" y="10"/>
                    </a:moveTo>
                    <a:cubicBezTo>
                      <a:pt x="20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5"/>
                      <a:pt x="5" y="39"/>
                      <a:pt x="10" y="39"/>
                    </a:cubicBezTo>
                    <a:cubicBezTo>
                      <a:pt x="15" y="39"/>
                      <a:pt x="20" y="35"/>
                      <a:pt x="20" y="3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69" name="Freeform 65"/>
              <p:cNvSpPr>
                <a:spLocks/>
              </p:cNvSpPr>
              <p:nvPr/>
            </p:nvSpPr>
            <p:spPr bwMode="auto">
              <a:xfrm>
                <a:off x="4398" y="1474"/>
                <a:ext cx="82" cy="279"/>
              </a:xfrm>
              <a:custGeom>
                <a:avLst/>
                <a:gdLst>
                  <a:gd name="T0" fmla="*/ 19 w 19"/>
                  <a:gd name="T1" fmla="*/ 9 h 65"/>
                  <a:gd name="T2" fmla="*/ 10 w 19"/>
                  <a:gd name="T3" fmla="*/ 0 h 65"/>
                  <a:gd name="T4" fmla="*/ 0 w 19"/>
                  <a:gd name="T5" fmla="*/ 9 h 65"/>
                  <a:gd name="T6" fmla="*/ 0 w 19"/>
                  <a:gd name="T7" fmla="*/ 56 h 65"/>
                  <a:gd name="T8" fmla="*/ 10 w 19"/>
                  <a:gd name="T9" fmla="*/ 65 h 65"/>
                  <a:gd name="T10" fmla="*/ 19 w 19"/>
                  <a:gd name="T11" fmla="*/ 56 h 65"/>
                  <a:gd name="T12" fmla="*/ 19 w 19"/>
                  <a:gd name="T13" fmla="*/ 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65">
                    <a:moveTo>
                      <a:pt x="19" y="9"/>
                    </a:moveTo>
                    <a:cubicBezTo>
                      <a:pt x="19" y="4"/>
                      <a:pt x="15" y="0"/>
                      <a:pt x="10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1"/>
                      <a:pt x="4" y="65"/>
                      <a:pt x="10" y="65"/>
                    </a:cubicBezTo>
                    <a:cubicBezTo>
                      <a:pt x="15" y="65"/>
                      <a:pt x="19" y="61"/>
                      <a:pt x="19" y="56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70" name="Freeform 66"/>
              <p:cNvSpPr>
                <a:spLocks/>
              </p:cNvSpPr>
              <p:nvPr/>
            </p:nvSpPr>
            <p:spPr bwMode="auto">
              <a:xfrm>
                <a:off x="4625" y="1320"/>
                <a:ext cx="82" cy="514"/>
              </a:xfrm>
              <a:custGeom>
                <a:avLst/>
                <a:gdLst>
                  <a:gd name="T0" fmla="*/ 19 w 19"/>
                  <a:gd name="T1" fmla="*/ 9 h 120"/>
                  <a:gd name="T2" fmla="*/ 9 w 19"/>
                  <a:gd name="T3" fmla="*/ 0 h 120"/>
                  <a:gd name="T4" fmla="*/ 0 w 19"/>
                  <a:gd name="T5" fmla="*/ 9 h 120"/>
                  <a:gd name="T6" fmla="*/ 0 w 19"/>
                  <a:gd name="T7" fmla="*/ 111 h 120"/>
                  <a:gd name="T8" fmla="*/ 9 w 19"/>
                  <a:gd name="T9" fmla="*/ 120 h 120"/>
                  <a:gd name="T10" fmla="*/ 19 w 19"/>
                  <a:gd name="T11" fmla="*/ 111 h 120"/>
                  <a:gd name="T12" fmla="*/ 19 w 19"/>
                  <a:gd name="T13" fmla="*/ 9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20">
                    <a:moveTo>
                      <a:pt x="19" y="9"/>
                    </a:move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6"/>
                      <a:pt x="4" y="120"/>
                      <a:pt x="9" y="120"/>
                    </a:cubicBezTo>
                    <a:cubicBezTo>
                      <a:pt x="15" y="120"/>
                      <a:pt x="19" y="116"/>
                      <a:pt x="19" y="111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71" name="Freeform 67"/>
              <p:cNvSpPr>
                <a:spLocks/>
              </p:cNvSpPr>
              <p:nvPr/>
            </p:nvSpPr>
            <p:spPr bwMode="auto">
              <a:xfrm>
                <a:off x="4848" y="1474"/>
                <a:ext cx="82" cy="279"/>
              </a:xfrm>
              <a:custGeom>
                <a:avLst/>
                <a:gdLst>
                  <a:gd name="T0" fmla="*/ 19 w 19"/>
                  <a:gd name="T1" fmla="*/ 9 h 65"/>
                  <a:gd name="T2" fmla="*/ 10 w 19"/>
                  <a:gd name="T3" fmla="*/ 0 h 65"/>
                  <a:gd name="T4" fmla="*/ 0 w 19"/>
                  <a:gd name="T5" fmla="*/ 9 h 65"/>
                  <a:gd name="T6" fmla="*/ 0 w 19"/>
                  <a:gd name="T7" fmla="*/ 56 h 65"/>
                  <a:gd name="T8" fmla="*/ 10 w 19"/>
                  <a:gd name="T9" fmla="*/ 65 h 65"/>
                  <a:gd name="T10" fmla="*/ 19 w 19"/>
                  <a:gd name="T11" fmla="*/ 56 h 65"/>
                  <a:gd name="T12" fmla="*/ 19 w 19"/>
                  <a:gd name="T13" fmla="*/ 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65">
                    <a:moveTo>
                      <a:pt x="19" y="9"/>
                    </a:moveTo>
                    <a:cubicBezTo>
                      <a:pt x="19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1"/>
                      <a:pt x="5" y="65"/>
                      <a:pt x="10" y="65"/>
                    </a:cubicBezTo>
                    <a:cubicBezTo>
                      <a:pt x="15" y="65"/>
                      <a:pt x="19" y="61"/>
                      <a:pt x="19" y="56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72" name="Freeform 68"/>
              <p:cNvSpPr>
                <a:spLocks/>
              </p:cNvSpPr>
              <p:nvPr/>
            </p:nvSpPr>
            <p:spPr bwMode="auto">
              <a:xfrm>
                <a:off x="5075" y="1586"/>
                <a:ext cx="82" cy="167"/>
              </a:xfrm>
              <a:custGeom>
                <a:avLst/>
                <a:gdLst>
                  <a:gd name="T0" fmla="*/ 19 w 19"/>
                  <a:gd name="T1" fmla="*/ 10 h 39"/>
                  <a:gd name="T2" fmla="*/ 9 w 19"/>
                  <a:gd name="T3" fmla="*/ 0 h 39"/>
                  <a:gd name="T4" fmla="*/ 0 w 19"/>
                  <a:gd name="T5" fmla="*/ 10 h 39"/>
                  <a:gd name="T6" fmla="*/ 0 w 19"/>
                  <a:gd name="T7" fmla="*/ 30 h 39"/>
                  <a:gd name="T8" fmla="*/ 9 w 19"/>
                  <a:gd name="T9" fmla="*/ 39 h 39"/>
                  <a:gd name="T10" fmla="*/ 19 w 19"/>
                  <a:gd name="T11" fmla="*/ 30 h 39"/>
                  <a:gd name="T12" fmla="*/ 19 w 19"/>
                  <a:gd name="T13" fmla="*/ 1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39">
                    <a:moveTo>
                      <a:pt x="19" y="10"/>
                    </a:move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5"/>
                      <a:pt x="4" y="39"/>
                      <a:pt x="9" y="39"/>
                    </a:cubicBezTo>
                    <a:cubicBezTo>
                      <a:pt x="15" y="39"/>
                      <a:pt x="19" y="35"/>
                      <a:pt x="19" y="3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40774" name="Rectangle 70"/>
            <p:cNvSpPr>
              <a:spLocks noChangeArrowheads="1"/>
            </p:cNvSpPr>
            <p:nvPr/>
          </p:nvSpPr>
          <p:spPr bwMode="auto">
            <a:xfrm>
              <a:off x="0" y="0"/>
              <a:ext cx="576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4798AB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Drawbacks of Pager Mode IM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sz="2000"/>
              <a:t>Message size limit at 1200 bytes due to UDP fragmentation issues</a:t>
            </a:r>
          </a:p>
          <a:p>
            <a:pPr lvl="1">
              <a:lnSpc>
                <a:spcPct val="75000"/>
              </a:lnSpc>
            </a:pPr>
            <a:r>
              <a:rPr lang="en-US" sz="1800"/>
              <a:t>“Who will ever need more than 640k of memory?”</a:t>
            </a:r>
          </a:p>
          <a:p>
            <a:pPr lvl="1">
              <a:lnSpc>
                <a:spcPct val="75000"/>
              </a:lnSpc>
            </a:pPr>
            <a:r>
              <a:rPr lang="en-US" sz="1800"/>
              <a:t>“No one will want to send large SMS”</a:t>
            </a:r>
          </a:p>
          <a:p>
            <a:pPr>
              <a:lnSpc>
                <a:spcPct val="75000"/>
              </a:lnSpc>
            </a:pPr>
            <a:r>
              <a:rPr lang="en-US" sz="2000"/>
              <a:t>Performance issues of every IM going through each proxy – the lesson of SMS in the SS7 network</a:t>
            </a:r>
          </a:p>
          <a:p>
            <a:pPr>
              <a:lnSpc>
                <a:spcPct val="75000"/>
              </a:lnSpc>
            </a:pPr>
            <a:r>
              <a:rPr lang="en-US" sz="2000"/>
              <a:t>IM security end-to-end extremely hard in pager mode</a:t>
            </a:r>
          </a:p>
          <a:p>
            <a:pPr>
              <a:lnSpc>
                <a:spcPct val="75000"/>
              </a:lnSpc>
            </a:pPr>
            <a:r>
              <a:rPr lang="en-US" sz="2000"/>
              <a:t>Message overhead substantial</a:t>
            </a:r>
          </a:p>
          <a:p>
            <a:pPr>
              <a:lnSpc>
                <a:spcPct val="75000"/>
              </a:lnSpc>
            </a:pPr>
            <a:r>
              <a:rPr lang="en-US" sz="2000"/>
              <a:t>SIP features based on INVITE primitives don’t apply for pager mode IM</a:t>
            </a:r>
          </a:p>
          <a:p>
            <a:pPr>
              <a:lnSpc>
                <a:spcPct val="75000"/>
              </a:lnSpc>
            </a:pPr>
            <a:r>
              <a:rPr lang="en-US" sz="2000"/>
              <a:t>Doesn’t easily support multiple devices</a:t>
            </a:r>
          </a:p>
          <a:p>
            <a:pPr>
              <a:lnSpc>
                <a:spcPct val="75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Mode IM</a:t>
            </a:r>
          </a:p>
        </p:txBody>
      </p:sp>
      <p:sp>
        <p:nvSpPr>
          <p:cNvPr id="9850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02175" y="1520825"/>
            <a:ext cx="3894138" cy="3813175"/>
          </a:xfrm>
        </p:spPr>
        <p:txBody>
          <a:bodyPr/>
          <a:lstStyle/>
          <a:p>
            <a:r>
              <a:rPr lang="en-US" sz="1800"/>
              <a:t>Session mode IM treats IM like an RTP stream</a:t>
            </a:r>
          </a:p>
          <a:p>
            <a:r>
              <a:rPr lang="en-US" sz="1800"/>
              <a:t>Session starts and ends with an INVITE and BYE</a:t>
            </a:r>
          </a:p>
          <a:p>
            <a:r>
              <a:rPr lang="en-US" sz="1800"/>
              <a:t>SIP/SDP used to negotiate an IM channel directly between endpoints</a:t>
            </a:r>
          </a:p>
          <a:p>
            <a:pPr lvl="1">
              <a:buFontTx/>
              <a:buChar char="–"/>
            </a:pPr>
            <a:r>
              <a:rPr lang="en-US" sz="1600"/>
              <a:t> There are techniques for intermediaries, just like for RTP</a:t>
            </a:r>
          </a:p>
          <a:p>
            <a:r>
              <a:rPr lang="en-US" sz="1800"/>
              <a:t>IETF protocol for the actual IM session is Message Session Relay Protocol (MSRP)</a:t>
            </a:r>
          </a:p>
        </p:txBody>
      </p:sp>
      <p:grpSp>
        <p:nvGrpSpPr>
          <p:cNvPr id="985096" name="Group 8"/>
          <p:cNvGrpSpPr>
            <a:grpSpLocks/>
          </p:cNvGrpSpPr>
          <p:nvPr/>
        </p:nvGrpSpPr>
        <p:grpSpPr bwMode="auto">
          <a:xfrm>
            <a:off x="304800" y="4267200"/>
            <a:ext cx="842963" cy="838200"/>
            <a:chOff x="192" y="2688"/>
            <a:chExt cx="531" cy="528"/>
          </a:xfrm>
        </p:grpSpPr>
        <p:sp>
          <p:nvSpPr>
            <p:cNvPr id="985094" name="Rectangle 6"/>
            <p:cNvSpPr>
              <a:spLocks noChangeArrowheads="1"/>
            </p:cNvSpPr>
            <p:nvPr/>
          </p:nvSpPr>
          <p:spPr bwMode="auto">
            <a:xfrm>
              <a:off x="192" y="2688"/>
              <a:ext cx="528" cy="52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>
              <a:spAutoFit/>
            </a:bodyPr>
            <a:lstStyle/>
            <a:p>
              <a:endParaRPr lang="en-US"/>
            </a:p>
          </p:txBody>
        </p:sp>
        <p:sp>
          <p:nvSpPr>
            <p:cNvPr id="985095" name="Text Box 7"/>
            <p:cNvSpPr txBox="1">
              <a:spLocks noChangeArrowheads="1"/>
            </p:cNvSpPr>
            <p:nvPr/>
          </p:nvSpPr>
          <p:spPr bwMode="auto">
            <a:xfrm>
              <a:off x="192" y="2832"/>
              <a:ext cx="531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>
              <a:spAutoFit/>
            </a:bodyPr>
            <a:lstStyle>
              <a:lvl1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/>
                <a:t>UA 1</a:t>
              </a:r>
            </a:p>
          </p:txBody>
        </p:sp>
      </p:grpSp>
      <p:grpSp>
        <p:nvGrpSpPr>
          <p:cNvPr id="985097" name="Group 9"/>
          <p:cNvGrpSpPr>
            <a:grpSpLocks/>
          </p:cNvGrpSpPr>
          <p:nvPr/>
        </p:nvGrpSpPr>
        <p:grpSpPr bwMode="auto">
          <a:xfrm>
            <a:off x="2971800" y="4267200"/>
            <a:ext cx="842963" cy="838200"/>
            <a:chOff x="192" y="2688"/>
            <a:chExt cx="531" cy="528"/>
          </a:xfrm>
        </p:grpSpPr>
        <p:sp>
          <p:nvSpPr>
            <p:cNvPr id="985098" name="Rectangle 10"/>
            <p:cNvSpPr>
              <a:spLocks noChangeArrowheads="1"/>
            </p:cNvSpPr>
            <p:nvPr/>
          </p:nvSpPr>
          <p:spPr bwMode="auto">
            <a:xfrm>
              <a:off x="192" y="2688"/>
              <a:ext cx="528" cy="52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>
              <a:spAutoFit/>
            </a:bodyPr>
            <a:lstStyle/>
            <a:p>
              <a:endParaRPr lang="en-US"/>
            </a:p>
          </p:txBody>
        </p:sp>
        <p:sp>
          <p:nvSpPr>
            <p:cNvPr id="985099" name="Text Box 11"/>
            <p:cNvSpPr txBox="1">
              <a:spLocks noChangeArrowheads="1"/>
            </p:cNvSpPr>
            <p:nvPr/>
          </p:nvSpPr>
          <p:spPr bwMode="auto">
            <a:xfrm>
              <a:off x="192" y="2832"/>
              <a:ext cx="531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>
              <a:spAutoFit/>
            </a:bodyPr>
            <a:lstStyle>
              <a:lvl1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/>
                <a:t>UA 2</a:t>
              </a:r>
            </a:p>
          </p:txBody>
        </p:sp>
      </p:grpSp>
      <p:grpSp>
        <p:nvGrpSpPr>
          <p:cNvPr id="985100" name="Group 12"/>
          <p:cNvGrpSpPr>
            <a:grpSpLocks/>
          </p:cNvGrpSpPr>
          <p:nvPr/>
        </p:nvGrpSpPr>
        <p:grpSpPr bwMode="auto">
          <a:xfrm>
            <a:off x="990600" y="2057400"/>
            <a:ext cx="944563" cy="968375"/>
            <a:chOff x="160" y="2688"/>
            <a:chExt cx="595" cy="610"/>
          </a:xfrm>
        </p:grpSpPr>
        <p:sp>
          <p:nvSpPr>
            <p:cNvPr id="985101" name="Rectangle 13"/>
            <p:cNvSpPr>
              <a:spLocks noChangeArrowheads="1"/>
            </p:cNvSpPr>
            <p:nvPr/>
          </p:nvSpPr>
          <p:spPr bwMode="auto">
            <a:xfrm>
              <a:off x="192" y="2688"/>
              <a:ext cx="528" cy="52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>
              <a:spAutoFit/>
            </a:bodyPr>
            <a:lstStyle/>
            <a:p>
              <a:endParaRPr lang="en-US"/>
            </a:p>
          </p:txBody>
        </p:sp>
        <p:sp>
          <p:nvSpPr>
            <p:cNvPr id="985102" name="Text Box 14"/>
            <p:cNvSpPr txBox="1">
              <a:spLocks noChangeArrowheads="1"/>
            </p:cNvSpPr>
            <p:nvPr/>
          </p:nvSpPr>
          <p:spPr bwMode="auto">
            <a:xfrm>
              <a:off x="160" y="2832"/>
              <a:ext cx="595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>
              <a:spAutoFit/>
            </a:bodyPr>
            <a:lstStyle>
              <a:lvl1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/>
                <a:t>Proxy</a:t>
              </a:r>
            </a:p>
            <a:p>
              <a:pPr algn="ctr"/>
              <a:endParaRPr lang="en-US"/>
            </a:p>
          </p:txBody>
        </p:sp>
      </p:grpSp>
      <p:grpSp>
        <p:nvGrpSpPr>
          <p:cNvPr id="985103" name="Group 15"/>
          <p:cNvGrpSpPr>
            <a:grpSpLocks/>
          </p:cNvGrpSpPr>
          <p:nvPr/>
        </p:nvGrpSpPr>
        <p:grpSpPr bwMode="auto">
          <a:xfrm>
            <a:off x="2209800" y="2057400"/>
            <a:ext cx="944563" cy="968375"/>
            <a:chOff x="160" y="2688"/>
            <a:chExt cx="595" cy="610"/>
          </a:xfrm>
        </p:grpSpPr>
        <p:sp>
          <p:nvSpPr>
            <p:cNvPr id="985104" name="Rectangle 16"/>
            <p:cNvSpPr>
              <a:spLocks noChangeArrowheads="1"/>
            </p:cNvSpPr>
            <p:nvPr/>
          </p:nvSpPr>
          <p:spPr bwMode="auto">
            <a:xfrm>
              <a:off x="192" y="2688"/>
              <a:ext cx="528" cy="52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>
              <a:spAutoFit/>
            </a:bodyPr>
            <a:lstStyle/>
            <a:p>
              <a:endParaRPr lang="en-US"/>
            </a:p>
          </p:txBody>
        </p:sp>
        <p:sp>
          <p:nvSpPr>
            <p:cNvPr id="985105" name="Text Box 17"/>
            <p:cNvSpPr txBox="1">
              <a:spLocks noChangeArrowheads="1"/>
            </p:cNvSpPr>
            <p:nvPr/>
          </p:nvSpPr>
          <p:spPr bwMode="auto">
            <a:xfrm>
              <a:off x="160" y="2832"/>
              <a:ext cx="595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>
              <a:spAutoFit/>
            </a:bodyPr>
            <a:lstStyle>
              <a:lvl1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/>
                <a:t>Proxy</a:t>
              </a:r>
            </a:p>
            <a:p>
              <a:pPr algn="ctr"/>
              <a:endParaRPr lang="en-US"/>
            </a:p>
          </p:txBody>
        </p:sp>
      </p:grpSp>
      <p:sp>
        <p:nvSpPr>
          <p:cNvPr id="985106" name="Freeform 18"/>
          <p:cNvSpPr>
            <a:spLocks/>
          </p:cNvSpPr>
          <p:nvPr/>
        </p:nvSpPr>
        <p:spPr bwMode="auto">
          <a:xfrm>
            <a:off x="762000" y="2413000"/>
            <a:ext cx="2667000" cy="1854200"/>
          </a:xfrm>
          <a:custGeom>
            <a:avLst/>
            <a:gdLst>
              <a:gd name="T0" fmla="*/ 0 w 1680"/>
              <a:gd name="T1" fmla="*/ 1168 h 1168"/>
              <a:gd name="T2" fmla="*/ 384 w 1680"/>
              <a:gd name="T3" fmla="*/ 208 h 1168"/>
              <a:gd name="T4" fmla="*/ 1248 w 1680"/>
              <a:gd name="T5" fmla="*/ 160 h 1168"/>
              <a:gd name="T6" fmla="*/ 1680 w 1680"/>
              <a:gd name="T7" fmla="*/ 1168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0" h="1168">
                <a:moveTo>
                  <a:pt x="0" y="1168"/>
                </a:moveTo>
                <a:cubicBezTo>
                  <a:pt x="88" y="772"/>
                  <a:pt x="176" y="376"/>
                  <a:pt x="384" y="208"/>
                </a:cubicBezTo>
                <a:cubicBezTo>
                  <a:pt x="592" y="40"/>
                  <a:pt x="1032" y="0"/>
                  <a:pt x="1248" y="160"/>
                </a:cubicBezTo>
                <a:cubicBezTo>
                  <a:pt x="1464" y="320"/>
                  <a:pt x="1572" y="744"/>
                  <a:pt x="1680" y="116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85107" name="Line 19"/>
          <p:cNvSpPr>
            <a:spLocks noChangeShapeType="1"/>
          </p:cNvSpPr>
          <p:nvPr/>
        </p:nvSpPr>
        <p:spPr bwMode="auto">
          <a:xfrm>
            <a:off x="1219200" y="4724400"/>
            <a:ext cx="1600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85108" name="Text Box 20"/>
          <p:cNvSpPr txBox="1">
            <a:spLocks noChangeArrowheads="1"/>
          </p:cNvSpPr>
          <p:nvPr/>
        </p:nvSpPr>
        <p:spPr bwMode="auto">
          <a:xfrm>
            <a:off x="990600" y="3352800"/>
            <a:ext cx="1839913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SIP</a:t>
            </a:r>
          </a:p>
          <a:p>
            <a:pPr algn="ctr"/>
            <a:r>
              <a:rPr lang="en-US"/>
              <a:t>INVITE/BYE</a:t>
            </a:r>
          </a:p>
        </p:txBody>
      </p:sp>
      <p:sp>
        <p:nvSpPr>
          <p:cNvPr id="985109" name="Text Box 21"/>
          <p:cNvSpPr txBox="1">
            <a:spLocks noChangeArrowheads="1"/>
          </p:cNvSpPr>
          <p:nvPr/>
        </p:nvSpPr>
        <p:spPr bwMode="auto">
          <a:xfrm>
            <a:off x="1473200" y="4800600"/>
            <a:ext cx="1046163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MSRP</a:t>
            </a:r>
          </a:p>
        </p:txBody>
      </p:sp>
      <p:sp>
        <p:nvSpPr>
          <p:cNvPr id="985110" name="Text Box 22"/>
          <p:cNvSpPr txBox="1">
            <a:spLocks noChangeArrowheads="1"/>
          </p:cNvSpPr>
          <p:nvPr/>
        </p:nvSpPr>
        <p:spPr bwMode="auto">
          <a:xfrm>
            <a:off x="1290638" y="5562600"/>
            <a:ext cx="1682750" cy="7493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/>
              <a:t>IM Session</a:t>
            </a:r>
          </a:p>
          <a:p>
            <a:pPr algn="ctr"/>
            <a:r>
              <a:rPr lang="en-US"/>
              <a:t>Mode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MSRP: A Looooonnnnngggg Road</a:t>
            </a:r>
          </a:p>
        </p:txBody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sz="1800"/>
              <a:t>July 2001: first proposal. Actual IM protocol was RFC 3428 MESSAGE method, signaled with SDP.</a:t>
            </a:r>
          </a:p>
          <a:p>
            <a:pPr>
              <a:lnSpc>
                <a:spcPct val="75000"/>
              </a:lnSpc>
            </a:pPr>
            <a:r>
              <a:rPr lang="en-US" sz="1800"/>
              <a:t>Pushback on using SIP. IM Transport Protocol (IMTP) proposed in November 2001 – SIP minus unnecessary features.</a:t>
            </a:r>
          </a:p>
          <a:p>
            <a:pPr>
              <a:lnSpc>
                <a:spcPct val="75000"/>
              </a:lnSpc>
            </a:pPr>
            <a:r>
              <a:rPr lang="en-US" sz="1800"/>
              <a:t>IMTP perceived as a hack. Back to using MESSAGE, May 2002.</a:t>
            </a:r>
          </a:p>
          <a:p>
            <a:pPr>
              <a:lnSpc>
                <a:spcPct val="75000"/>
              </a:lnSpc>
            </a:pPr>
            <a:r>
              <a:rPr lang="en-US" sz="1800"/>
              <a:t>October 2002: send CPIM messages as the IM transport protocol</a:t>
            </a:r>
          </a:p>
          <a:p>
            <a:pPr>
              <a:lnSpc>
                <a:spcPct val="75000"/>
              </a:lnSpc>
            </a:pPr>
            <a:r>
              <a:rPr lang="en-US" sz="1800"/>
              <a:t>April 2003: CPIM alone doesn’t work; a shim protocol called MSRP is introduced, built in relay support</a:t>
            </a:r>
          </a:p>
          <a:p>
            <a:pPr>
              <a:lnSpc>
                <a:spcPct val="75000"/>
              </a:lnSpc>
            </a:pPr>
            <a:r>
              <a:rPr lang="en-US" sz="1800"/>
              <a:t>November 2003: Adopted as a SIMPLE working item</a:t>
            </a:r>
          </a:p>
          <a:p>
            <a:pPr>
              <a:lnSpc>
                <a:spcPct val="75000"/>
              </a:lnSpc>
            </a:pPr>
            <a:r>
              <a:rPr lang="en-US" sz="1800"/>
              <a:t>October 2004: Relays split off as a separate specification</a:t>
            </a:r>
          </a:p>
          <a:p>
            <a:pPr>
              <a:lnSpc>
                <a:spcPct val="75000"/>
              </a:lnSpc>
            </a:pPr>
            <a:r>
              <a:rPr lang="en-US" sz="1800"/>
              <a:t>September 2007: MSRP published as RFC 4975, MSRP Relays as RFC 4976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MSRP Cliff Notes</a:t>
            </a:r>
          </a:p>
        </p:txBody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2000"/>
              <a:t>Text based protocol, syntactically similar to SIP</a:t>
            </a:r>
          </a:p>
          <a:p>
            <a:pPr>
              <a:lnSpc>
                <a:spcPct val="85000"/>
              </a:lnSpc>
            </a:pPr>
            <a:r>
              <a:rPr lang="en-US" sz="2000"/>
              <a:t>TCP only</a:t>
            </a:r>
          </a:p>
          <a:p>
            <a:pPr>
              <a:lnSpc>
                <a:spcPct val="85000"/>
              </a:lnSpc>
            </a:pPr>
            <a:r>
              <a:rPr lang="en-US" sz="2000"/>
              <a:t>Defines a URI – MSRP URI – which are signaled in SDP</a:t>
            </a:r>
          </a:p>
          <a:p>
            <a:pPr>
              <a:lnSpc>
                <a:spcPct val="85000"/>
              </a:lnSpc>
            </a:pPr>
            <a:r>
              <a:rPr lang="en-US" sz="2000"/>
              <a:t>Provides chunking – the ability to split a message into smaller pieces</a:t>
            </a:r>
          </a:p>
          <a:p>
            <a:pPr>
              <a:lnSpc>
                <a:spcPct val="85000"/>
              </a:lnSpc>
            </a:pPr>
            <a:r>
              <a:rPr lang="en-US" sz="2000"/>
              <a:t>Provides delivery reports</a:t>
            </a:r>
          </a:p>
          <a:p>
            <a:pPr>
              <a:lnSpc>
                <a:spcPct val="85000"/>
              </a:lnSpc>
            </a:pPr>
            <a:r>
              <a:rPr lang="en-US" sz="2000"/>
              <a:t>Responses can be optionally omitted</a:t>
            </a:r>
          </a:p>
          <a:p>
            <a:pPr>
              <a:lnSpc>
                <a:spcPct val="85000"/>
              </a:lnSpc>
            </a:pPr>
            <a:r>
              <a:rPr lang="en-US" sz="2000"/>
              <a:t>SDP negotiation primarily concerned with supported content types</a:t>
            </a:r>
          </a:p>
          <a:p>
            <a:pPr>
              <a:lnSpc>
                <a:spcPct val="85000"/>
              </a:lnSpc>
            </a:pPr>
            <a:r>
              <a:rPr lang="en-US" sz="2000"/>
              <a:t>Carries arbitrary MIME content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 Invitation</a:t>
            </a:r>
          </a:p>
        </p:txBody>
      </p:sp>
      <p:sp>
        <p:nvSpPr>
          <p:cNvPr id="993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520825"/>
            <a:ext cx="7878762" cy="1755775"/>
          </a:xfrm>
        </p:spPr>
        <p:txBody>
          <a:bodyPr/>
          <a:lstStyle/>
          <a:p>
            <a:r>
              <a:rPr lang="en-US" sz="2000"/>
              <a:t>Indicates MSRP</a:t>
            </a:r>
          </a:p>
          <a:p>
            <a:r>
              <a:rPr lang="en-US" sz="2000"/>
              <a:t>Port and IP are IGNORED</a:t>
            </a:r>
          </a:p>
          <a:p>
            <a:r>
              <a:rPr lang="en-US" sz="2000"/>
              <a:t>MSRP URI indicates where messages should be sent</a:t>
            </a:r>
          </a:p>
          <a:p>
            <a:r>
              <a:rPr lang="en-US" sz="2000"/>
              <a:t>Allowed content types</a:t>
            </a:r>
          </a:p>
        </p:txBody>
      </p:sp>
      <p:sp>
        <p:nvSpPr>
          <p:cNvPr id="993286" name="Rectangle 6"/>
          <p:cNvSpPr>
            <a:spLocks noChangeArrowheads="1"/>
          </p:cNvSpPr>
          <p:nvPr/>
        </p:nvSpPr>
        <p:spPr bwMode="auto">
          <a:xfrm>
            <a:off x="762000" y="3505200"/>
            <a:ext cx="767397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INVITE sip:bob@biloxi.example.com SIP/2.0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To: &lt;sip:bob@biloxi.example.com&gt;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From: &lt;sip:alice@atlanta.example.com&gt;;tag=786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Call-ID: 3413an89KU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Content-Type: application/sdp</a:t>
            </a:r>
          </a:p>
          <a:p>
            <a:pPr algn="l">
              <a:lnSpc>
                <a:spcPct val="100000"/>
              </a:lnSpc>
            </a:pPr>
            <a:endParaRPr lang="en-US" sz="1800">
              <a:latin typeface="Courier New" panose="02070309020205020404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c=IN IP4 atlanta.example.com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m=message 7654 TCP/MSRP *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a=accept-types:text/plain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a=path:msrp://atlanta.example.com:7654/jshA7weztas;tcp </a:t>
            </a:r>
          </a:p>
        </p:txBody>
      </p:sp>
      <p:sp>
        <p:nvSpPr>
          <p:cNvPr id="993287" name="Freeform 7"/>
          <p:cNvSpPr>
            <a:spLocks/>
          </p:cNvSpPr>
          <p:nvPr/>
        </p:nvSpPr>
        <p:spPr bwMode="auto">
          <a:xfrm>
            <a:off x="381000" y="1752600"/>
            <a:ext cx="304800" cy="3886200"/>
          </a:xfrm>
          <a:custGeom>
            <a:avLst/>
            <a:gdLst>
              <a:gd name="T0" fmla="*/ 192 w 192"/>
              <a:gd name="T1" fmla="*/ 0 h 2448"/>
              <a:gd name="T2" fmla="*/ 0 w 192"/>
              <a:gd name="T3" fmla="*/ 0 h 2448"/>
              <a:gd name="T4" fmla="*/ 0 w 192"/>
              <a:gd name="T5" fmla="*/ 2448 h 2448"/>
              <a:gd name="T6" fmla="*/ 192 w 192"/>
              <a:gd name="T7" fmla="*/ 2448 h 2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2" h="2448">
                <a:moveTo>
                  <a:pt x="192" y="0"/>
                </a:moveTo>
                <a:lnTo>
                  <a:pt x="0" y="0"/>
                </a:lnTo>
                <a:lnTo>
                  <a:pt x="0" y="2448"/>
                </a:lnTo>
                <a:lnTo>
                  <a:pt x="192" y="2448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93288" name="Rectangle 8"/>
          <p:cNvSpPr>
            <a:spLocks noChangeArrowheads="1"/>
          </p:cNvSpPr>
          <p:nvPr/>
        </p:nvSpPr>
        <p:spPr bwMode="auto">
          <a:xfrm>
            <a:off x="2895600" y="5486400"/>
            <a:ext cx="1143000" cy="228600"/>
          </a:xfrm>
          <a:prstGeom prst="rect">
            <a:avLst/>
          </a:prstGeom>
          <a:solidFill>
            <a:schemeClr val="accent1">
              <a:alpha val="25999"/>
            </a:schemeClr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93289" name="Freeform 9"/>
          <p:cNvSpPr>
            <a:spLocks/>
          </p:cNvSpPr>
          <p:nvPr/>
        </p:nvSpPr>
        <p:spPr bwMode="auto">
          <a:xfrm>
            <a:off x="457200" y="2133600"/>
            <a:ext cx="381000" cy="3200400"/>
          </a:xfrm>
          <a:custGeom>
            <a:avLst/>
            <a:gdLst>
              <a:gd name="T0" fmla="*/ 144 w 240"/>
              <a:gd name="T1" fmla="*/ 0 h 2016"/>
              <a:gd name="T2" fmla="*/ 0 w 240"/>
              <a:gd name="T3" fmla="*/ 0 h 2016"/>
              <a:gd name="T4" fmla="*/ 0 w 240"/>
              <a:gd name="T5" fmla="*/ 2016 h 2016"/>
              <a:gd name="T6" fmla="*/ 240 w 240"/>
              <a:gd name="T7" fmla="*/ 2016 h 2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2016">
                <a:moveTo>
                  <a:pt x="144" y="0"/>
                </a:moveTo>
                <a:lnTo>
                  <a:pt x="0" y="0"/>
                </a:lnTo>
                <a:lnTo>
                  <a:pt x="0" y="2016"/>
                </a:lnTo>
                <a:lnTo>
                  <a:pt x="240" y="2016"/>
                </a:ln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93290" name="Rectangle 10"/>
          <p:cNvSpPr>
            <a:spLocks noChangeArrowheads="1"/>
          </p:cNvSpPr>
          <p:nvPr/>
        </p:nvSpPr>
        <p:spPr bwMode="auto">
          <a:xfrm>
            <a:off x="2209800" y="5486400"/>
            <a:ext cx="609600" cy="228600"/>
          </a:xfrm>
          <a:prstGeom prst="rect">
            <a:avLst/>
          </a:prstGeom>
          <a:solidFill>
            <a:schemeClr val="accent2">
              <a:alpha val="25000"/>
            </a:schemeClr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93291" name="Rectangle 11"/>
          <p:cNvSpPr>
            <a:spLocks noChangeArrowheads="1"/>
          </p:cNvSpPr>
          <p:nvPr/>
        </p:nvSpPr>
        <p:spPr bwMode="auto">
          <a:xfrm>
            <a:off x="2057400" y="5181600"/>
            <a:ext cx="2590800" cy="304800"/>
          </a:xfrm>
          <a:prstGeom prst="rect">
            <a:avLst/>
          </a:prstGeom>
          <a:solidFill>
            <a:schemeClr val="accent2">
              <a:alpha val="25000"/>
            </a:schemeClr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93292" name="Freeform 12"/>
          <p:cNvSpPr>
            <a:spLocks/>
          </p:cNvSpPr>
          <p:nvPr/>
        </p:nvSpPr>
        <p:spPr bwMode="auto">
          <a:xfrm>
            <a:off x="152400" y="2590800"/>
            <a:ext cx="609600" cy="3657600"/>
          </a:xfrm>
          <a:custGeom>
            <a:avLst/>
            <a:gdLst>
              <a:gd name="T0" fmla="*/ 288 w 384"/>
              <a:gd name="T1" fmla="*/ 0 h 2304"/>
              <a:gd name="T2" fmla="*/ 0 w 384"/>
              <a:gd name="T3" fmla="*/ 0 h 2304"/>
              <a:gd name="T4" fmla="*/ 0 w 384"/>
              <a:gd name="T5" fmla="*/ 2304 h 2304"/>
              <a:gd name="T6" fmla="*/ 384 w 384"/>
              <a:gd name="T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2304">
                <a:moveTo>
                  <a:pt x="288" y="0"/>
                </a:moveTo>
                <a:lnTo>
                  <a:pt x="0" y="0"/>
                </a:lnTo>
                <a:lnTo>
                  <a:pt x="0" y="2304"/>
                </a:lnTo>
                <a:lnTo>
                  <a:pt x="384" y="2304"/>
                </a:lnTo>
              </a:path>
            </a:pathLst>
          </a:custGeom>
          <a:noFill/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93293" name="Rectangle 13"/>
          <p:cNvSpPr>
            <a:spLocks noChangeArrowheads="1"/>
          </p:cNvSpPr>
          <p:nvPr/>
        </p:nvSpPr>
        <p:spPr bwMode="auto">
          <a:xfrm>
            <a:off x="1066800" y="6019800"/>
            <a:ext cx="7239000" cy="3048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93294" name="Freeform 14"/>
          <p:cNvSpPr>
            <a:spLocks/>
          </p:cNvSpPr>
          <p:nvPr/>
        </p:nvSpPr>
        <p:spPr bwMode="auto">
          <a:xfrm>
            <a:off x="228600" y="3048000"/>
            <a:ext cx="533400" cy="2819400"/>
          </a:xfrm>
          <a:custGeom>
            <a:avLst/>
            <a:gdLst>
              <a:gd name="T0" fmla="*/ 288 w 336"/>
              <a:gd name="T1" fmla="*/ 0 h 1776"/>
              <a:gd name="T2" fmla="*/ 0 w 336"/>
              <a:gd name="T3" fmla="*/ 0 h 1776"/>
              <a:gd name="T4" fmla="*/ 0 w 336"/>
              <a:gd name="T5" fmla="*/ 1776 h 1776"/>
              <a:gd name="T6" fmla="*/ 336 w 336"/>
              <a:gd name="T7" fmla="*/ 1776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1776">
                <a:moveTo>
                  <a:pt x="288" y="0"/>
                </a:moveTo>
                <a:lnTo>
                  <a:pt x="0" y="0"/>
                </a:lnTo>
                <a:lnTo>
                  <a:pt x="0" y="1776"/>
                </a:lnTo>
                <a:lnTo>
                  <a:pt x="336" y="1776"/>
                </a:lnTo>
              </a:path>
            </a:pathLst>
          </a:custGeom>
          <a:noFill/>
          <a:ln w="9525" cap="flat" cmpd="sng">
            <a:solidFill>
              <a:srgbClr val="10A817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93295" name="Rectangle 15"/>
          <p:cNvSpPr>
            <a:spLocks noChangeArrowheads="1"/>
          </p:cNvSpPr>
          <p:nvPr/>
        </p:nvSpPr>
        <p:spPr bwMode="auto">
          <a:xfrm>
            <a:off x="2819400" y="5715000"/>
            <a:ext cx="1524000" cy="304800"/>
          </a:xfrm>
          <a:prstGeom prst="rect">
            <a:avLst/>
          </a:prstGeom>
          <a:solidFill>
            <a:srgbClr val="10A817">
              <a:alpha val="25000"/>
            </a:srgbClr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MSRP Message</a:t>
            </a:r>
          </a:p>
        </p:txBody>
      </p:sp>
      <p:sp>
        <p:nvSpPr>
          <p:cNvPr id="9994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520825"/>
            <a:ext cx="3894137" cy="44227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000"/>
              <a:t>Request line has protocol name, transaction ID and method</a:t>
            </a:r>
          </a:p>
          <a:p>
            <a:pPr>
              <a:lnSpc>
                <a:spcPct val="85000"/>
              </a:lnSpc>
            </a:pPr>
            <a:r>
              <a:rPr lang="en-US" sz="2000"/>
              <a:t>To-Path indicates series of hops to recipient</a:t>
            </a:r>
          </a:p>
          <a:p>
            <a:pPr>
              <a:lnSpc>
                <a:spcPct val="85000"/>
              </a:lnSpc>
            </a:pPr>
            <a:r>
              <a:rPr lang="en-US" sz="2000"/>
              <a:t>From-Path has path from sender</a:t>
            </a:r>
          </a:p>
          <a:p>
            <a:pPr>
              <a:lnSpc>
                <a:spcPct val="85000"/>
              </a:lnSpc>
            </a:pPr>
            <a:r>
              <a:rPr lang="en-US" sz="2000"/>
              <a:t>Message ID unique per message</a:t>
            </a:r>
          </a:p>
          <a:p>
            <a:pPr>
              <a:lnSpc>
                <a:spcPct val="85000"/>
              </a:lnSpc>
            </a:pPr>
            <a:r>
              <a:rPr lang="en-US" sz="2000"/>
              <a:t>Byte-Range for chunking (later)</a:t>
            </a:r>
          </a:p>
          <a:p>
            <a:pPr>
              <a:lnSpc>
                <a:spcPct val="85000"/>
              </a:lnSpc>
            </a:pPr>
            <a:r>
              <a:rPr lang="en-US" sz="2000"/>
              <a:t>Content-Type but NO length</a:t>
            </a:r>
          </a:p>
          <a:p>
            <a:pPr>
              <a:lnSpc>
                <a:spcPct val="85000"/>
              </a:lnSpc>
            </a:pPr>
            <a:r>
              <a:rPr lang="en-US" sz="2000"/>
              <a:t>End of message indicator</a:t>
            </a:r>
          </a:p>
        </p:txBody>
      </p:sp>
      <p:sp>
        <p:nvSpPr>
          <p:cNvPr id="999430" name="Rectangle 6"/>
          <p:cNvSpPr>
            <a:spLocks noChangeArrowheads="1"/>
          </p:cNvSpPr>
          <p:nvPr/>
        </p:nvSpPr>
        <p:spPr bwMode="auto">
          <a:xfrm>
            <a:off x="4746625" y="1524000"/>
            <a:ext cx="4397375" cy="310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MSRP a786hjs2 SEND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To-Path: msrp://biloxi.example.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 com:12763/kjhd37s2s20w2a;tcp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From-Path: msrp://atlanta.exam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 ple.com:7654/jshA7weztas;tcp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Message-ID: 87652491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Byte-Range: 1-25/25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Content-Type: text/plain </a:t>
            </a:r>
          </a:p>
          <a:p>
            <a:pPr algn="l">
              <a:lnSpc>
                <a:spcPct val="100000"/>
              </a:lnSpc>
            </a:pPr>
            <a:endParaRPr lang="en-US" sz="1800">
              <a:latin typeface="Courier New" panose="02070309020205020404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Hey Bob, are you there?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anose="02070309020205020404" pitchFamily="49" charset="0"/>
              </a:rPr>
              <a:t>-------a786hjs2$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of an MSRP URI</a:t>
            </a:r>
          </a:p>
        </p:txBody>
      </p:sp>
      <p:sp>
        <p:nvSpPr>
          <p:cNvPr id="996356" name="Rectangle 4"/>
          <p:cNvSpPr>
            <a:spLocks noChangeArrowheads="1"/>
          </p:cNvSpPr>
          <p:nvPr/>
        </p:nvSpPr>
        <p:spPr bwMode="auto">
          <a:xfrm>
            <a:off x="838200" y="1447800"/>
            <a:ext cx="70453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/>
              <a:t>msrp://atlanta.example.com:7654/jshA7weztas;tcp </a:t>
            </a:r>
          </a:p>
        </p:txBody>
      </p:sp>
      <p:sp>
        <p:nvSpPr>
          <p:cNvPr id="996357" name="Text Box 5"/>
          <p:cNvSpPr txBox="1">
            <a:spLocks noChangeArrowheads="1"/>
          </p:cNvSpPr>
          <p:nvPr/>
        </p:nvSpPr>
        <p:spPr bwMode="auto">
          <a:xfrm>
            <a:off x="152400" y="2286000"/>
            <a:ext cx="19812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800"/>
              <a:t>Method is msrp</a:t>
            </a:r>
            <a:br>
              <a:rPr lang="en-US" sz="1800"/>
            </a:br>
            <a:r>
              <a:rPr lang="en-US" sz="1800"/>
              <a:t>or msrps for</a:t>
            </a:r>
            <a:br>
              <a:rPr lang="en-US" sz="1800"/>
            </a:br>
            <a:r>
              <a:rPr lang="en-US" sz="1800"/>
              <a:t>secure – meaning</a:t>
            </a:r>
            <a:br>
              <a:rPr lang="en-US" sz="1800"/>
            </a:br>
            <a:r>
              <a:rPr lang="en-US" sz="1800"/>
              <a:t>TLS on each hop</a:t>
            </a:r>
          </a:p>
        </p:txBody>
      </p:sp>
      <p:sp>
        <p:nvSpPr>
          <p:cNvPr id="996358" name="Line 6"/>
          <p:cNvSpPr>
            <a:spLocks noChangeShapeType="1"/>
          </p:cNvSpPr>
          <p:nvPr/>
        </p:nvSpPr>
        <p:spPr bwMode="auto">
          <a:xfrm flipV="1">
            <a:off x="1143000" y="1905000"/>
            <a:ext cx="7620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96359" name="Text Box 7"/>
          <p:cNvSpPr txBox="1">
            <a:spLocks noChangeArrowheads="1"/>
          </p:cNvSpPr>
          <p:nvPr/>
        </p:nvSpPr>
        <p:spPr bwMode="auto">
          <a:xfrm>
            <a:off x="838200" y="3810000"/>
            <a:ext cx="34925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800"/>
              <a:t>Host or IP address.</a:t>
            </a:r>
          </a:p>
          <a:p>
            <a:pPr algn="ctr"/>
            <a:r>
              <a:rPr lang="en-US" sz="1800"/>
              <a:t>DNS Resolved using A or AAAA.</a:t>
            </a:r>
          </a:p>
        </p:txBody>
      </p:sp>
      <p:sp>
        <p:nvSpPr>
          <p:cNvPr id="996360" name="Line 8"/>
          <p:cNvSpPr>
            <a:spLocks noChangeShapeType="1"/>
          </p:cNvSpPr>
          <p:nvPr/>
        </p:nvSpPr>
        <p:spPr bwMode="auto">
          <a:xfrm flipV="1">
            <a:off x="2971800" y="1905000"/>
            <a:ext cx="381000" cy="1600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96361" name="Text Box 9"/>
          <p:cNvSpPr txBox="1">
            <a:spLocks noChangeArrowheads="1"/>
          </p:cNvSpPr>
          <p:nvPr/>
        </p:nvSpPr>
        <p:spPr bwMode="auto">
          <a:xfrm>
            <a:off x="3803650" y="2590800"/>
            <a:ext cx="21971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800"/>
              <a:t>Port.</a:t>
            </a:r>
            <a:br>
              <a:rPr lang="en-US" sz="1800"/>
            </a:br>
            <a:r>
              <a:rPr lang="en-US" sz="1800"/>
              <a:t>No default but</a:t>
            </a:r>
          </a:p>
          <a:p>
            <a:pPr algn="ctr"/>
            <a:r>
              <a:rPr lang="en-US" sz="1800"/>
              <a:t>2855 recommended</a:t>
            </a:r>
          </a:p>
          <a:p>
            <a:pPr algn="ctr"/>
            <a:r>
              <a:rPr lang="en-US" sz="1800"/>
              <a:t>For firewall config.</a:t>
            </a:r>
          </a:p>
        </p:txBody>
      </p:sp>
      <p:sp>
        <p:nvSpPr>
          <p:cNvPr id="996362" name="Line 10"/>
          <p:cNvSpPr>
            <a:spLocks noChangeShapeType="1"/>
          </p:cNvSpPr>
          <p:nvPr/>
        </p:nvSpPr>
        <p:spPr bwMode="auto">
          <a:xfrm flipV="1">
            <a:off x="4953000" y="1905000"/>
            <a:ext cx="7620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96363" name="Line 11"/>
          <p:cNvSpPr>
            <a:spLocks noChangeShapeType="1"/>
          </p:cNvSpPr>
          <p:nvPr/>
        </p:nvSpPr>
        <p:spPr bwMode="auto">
          <a:xfrm flipH="1" flipV="1">
            <a:off x="6553200" y="1905000"/>
            <a:ext cx="762000" cy="1828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96364" name="Text Box 12"/>
          <p:cNvSpPr txBox="1">
            <a:spLocks noChangeArrowheads="1"/>
          </p:cNvSpPr>
          <p:nvPr/>
        </p:nvSpPr>
        <p:spPr bwMode="auto">
          <a:xfrm>
            <a:off x="5937250" y="3886200"/>
            <a:ext cx="27559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800"/>
              <a:t>Session ID.</a:t>
            </a:r>
          </a:p>
          <a:p>
            <a:pPr algn="ctr"/>
            <a:r>
              <a:rPr lang="en-US" sz="1800" u="sng"/>
              <a:t>MSRP URI identify</a:t>
            </a:r>
            <a:br>
              <a:rPr lang="en-US" sz="1800" u="sng"/>
            </a:br>
            <a:r>
              <a:rPr lang="en-US" sz="1800" u="sng"/>
              <a:t>a specific</a:t>
            </a:r>
            <a:br>
              <a:rPr lang="en-US" sz="1800" u="sng"/>
            </a:br>
            <a:r>
              <a:rPr lang="en-US" sz="1800" u="sng"/>
              <a:t>session</a:t>
            </a:r>
            <a:r>
              <a:rPr lang="en-US" sz="1800"/>
              <a:t>. Session ID</a:t>
            </a:r>
          </a:p>
          <a:p>
            <a:pPr algn="ctr"/>
            <a:r>
              <a:rPr lang="en-US" sz="1800"/>
              <a:t>Are unique within</a:t>
            </a:r>
            <a:br>
              <a:rPr lang="en-US" sz="1800"/>
            </a:br>
            <a:r>
              <a:rPr lang="en-US" sz="1800"/>
              <a:t>host – not globally unique</a:t>
            </a:r>
          </a:p>
        </p:txBody>
      </p:sp>
      <p:sp>
        <p:nvSpPr>
          <p:cNvPr id="996365" name="Line 13"/>
          <p:cNvSpPr>
            <a:spLocks noChangeShapeType="1"/>
          </p:cNvSpPr>
          <p:nvPr/>
        </p:nvSpPr>
        <p:spPr bwMode="auto">
          <a:xfrm flipH="1" flipV="1">
            <a:off x="7467600" y="1905000"/>
            <a:ext cx="22860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996367" name="Text Box 15"/>
          <p:cNvSpPr txBox="1">
            <a:spLocks noChangeArrowheads="1"/>
          </p:cNvSpPr>
          <p:nvPr/>
        </p:nvSpPr>
        <p:spPr bwMode="auto">
          <a:xfrm>
            <a:off x="7239000" y="2362200"/>
            <a:ext cx="1371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800"/>
              <a:t>Others</a:t>
            </a:r>
            <a:br>
              <a:rPr lang="en-US" sz="1800"/>
            </a:br>
            <a:r>
              <a:rPr lang="en-US" sz="1800"/>
              <a:t>allowed</a:t>
            </a:r>
            <a:br>
              <a:rPr lang="en-US" sz="1800"/>
            </a:br>
            <a:r>
              <a:rPr lang="en-US" sz="1800"/>
              <a:t>in the future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co-2007">
  <a:themeElements>
    <a:clrScheme name="Cisco-2007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Cisco-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isco-2007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Cisco-2007</Template>
  <TotalTime>3714</TotalTime>
  <Pages>28</Pages>
  <Words>1494</Words>
  <Application>Microsoft Office PowerPoint</Application>
  <PresentationFormat>On-screen Show (4:3)</PresentationFormat>
  <Paragraphs>314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Wingdings</vt:lpstr>
      <vt:lpstr>Courier New</vt:lpstr>
      <vt:lpstr>Cisco-2007</vt:lpstr>
      <vt:lpstr>Message Session Relay Protocol (MSRP)</vt:lpstr>
      <vt:lpstr>Historical Context</vt:lpstr>
      <vt:lpstr>Drawbacks of Pager Mode IM</vt:lpstr>
      <vt:lpstr>Session Mode IM</vt:lpstr>
      <vt:lpstr>MSRP: A Looooonnnnngggg Road</vt:lpstr>
      <vt:lpstr>MSRP Cliff Notes</vt:lpstr>
      <vt:lpstr>An Example Invitation</vt:lpstr>
      <vt:lpstr>Example MSRP Message</vt:lpstr>
      <vt:lpstr>Anatomy of an MSRP URI</vt:lpstr>
      <vt:lpstr>Basic Flow</vt:lpstr>
      <vt:lpstr>Framing</vt:lpstr>
      <vt:lpstr>Chunking</vt:lpstr>
      <vt:lpstr>Interruptability</vt:lpstr>
      <vt:lpstr>Purpose of Interruptability: HOL Blocking</vt:lpstr>
      <vt:lpstr>Content Type Negotiation</vt:lpstr>
      <vt:lpstr>Example Container</vt:lpstr>
      <vt:lpstr>Delivery Reports</vt:lpstr>
      <vt:lpstr>Success Reports</vt:lpstr>
      <vt:lpstr>Failure Reports</vt:lpstr>
      <vt:lpstr>Transaction Responses</vt:lpstr>
      <vt:lpstr>MSRP Security</vt:lpstr>
      <vt:lpstr>MSRP Relays in Brief</vt:lpstr>
      <vt:lpstr>PowerPoint Presentation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Message Session Relay Protocol (MSRP)</dc:title>
  <dc:subject>Guide for Creating Powerpoint Presentations</dc:subject>
  <dc:creator>Cisco Systems, Inc.</dc:creator>
  <cp:keywords/>
  <dc:description/>
  <cp:lastModifiedBy>Jonathan Rosenberg</cp:lastModifiedBy>
  <cp:revision>35</cp:revision>
  <cp:lastPrinted>1999-01-27T00:54:54Z</cp:lastPrinted>
  <dcterms:created xsi:type="dcterms:W3CDTF">2007-10-09T00:58:15Z</dcterms:created>
  <dcterms:modified xsi:type="dcterms:W3CDTF">2013-12-14T18:20:39Z</dcterms:modified>
</cp:coreProperties>
</file>