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92" r:id="rId2"/>
  </p:sldMasterIdLst>
  <p:notesMasterIdLst>
    <p:notesMasterId r:id="rId110"/>
  </p:notesMasterIdLst>
  <p:sldIdLst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382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56" r:id="rId84"/>
    <p:sldId id="357" r:id="rId85"/>
    <p:sldId id="358" r:id="rId86"/>
    <p:sldId id="359" r:id="rId87"/>
    <p:sldId id="360" r:id="rId88"/>
    <p:sldId id="361" r:id="rId89"/>
    <p:sldId id="362" r:id="rId90"/>
    <p:sldId id="363" r:id="rId91"/>
    <p:sldId id="364" r:id="rId92"/>
    <p:sldId id="365" r:id="rId93"/>
    <p:sldId id="366" r:id="rId94"/>
    <p:sldId id="367" r:id="rId95"/>
    <p:sldId id="368" r:id="rId96"/>
    <p:sldId id="369" r:id="rId97"/>
    <p:sldId id="370" r:id="rId98"/>
    <p:sldId id="371" r:id="rId99"/>
    <p:sldId id="372" r:id="rId100"/>
    <p:sldId id="373" r:id="rId101"/>
    <p:sldId id="374" r:id="rId102"/>
    <p:sldId id="375" r:id="rId103"/>
    <p:sldId id="376" r:id="rId104"/>
    <p:sldId id="377" r:id="rId105"/>
    <p:sldId id="378" r:id="rId106"/>
    <p:sldId id="379" r:id="rId107"/>
    <p:sldId id="380" r:id="rId108"/>
    <p:sldId id="381" r:id="rId10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0" autoAdjust="0"/>
  </p:normalViewPr>
  <p:slideViewPr>
    <p:cSldViewPr>
      <p:cViewPr>
        <p:scale>
          <a:sx n="139" d="100"/>
          <a:sy n="139" d="100"/>
        </p:scale>
        <p:origin x="-762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825B8-2E6B-4079-8804-50AE45085881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F06F0-672C-491E-AA1F-70284F63E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5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9738" y="346075"/>
            <a:ext cx="3382962" cy="1903413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958" y="2469482"/>
            <a:ext cx="5386087" cy="61556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t-EE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2013" y="346075"/>
            <a:ext cx="2538412" cy="1903413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958" y="2469482"/>
            <a:ext cx="5386087" cy="61556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t-EE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1394" y="2108877"/>
            <a:ext cx="8301718" cy="6447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60446" y="3621051"/>
            <a:ext cx="8112126" cy="288131"/>
          </a:xfrm>
          <a:prstGeom prst="rect">
            <a:avLst/>
          </a:prstGeom>
        </p:spPr>
        <p:txBody>
          <a:bodyPr lIns="91308" tIns="45654" rIns="91308" bIns="45654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+mn-lt"/>
                <a:cs typeface="CiscoSansTT ExtraLight" panose="020B0303020201020303" pitchFamily="34" charset="0"/>
              </a:defRPr>
            </a:lvl1pPr>
            <a:lvl2pPr marL="34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59870" y="3873715"/>
            <a:ext cx="8112650" cy="28813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848" y="4453706"/>
            <a:ext cx="8112650" cy="28813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2581" y="2622503"/>
            <a:ext cx="8302625" cy="29900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304430" indent="0">
              <a:buNone/>
              <a:defRPr/>
            </a:lvl2pPr>
            <a:lvl3pPr marL="426882" indent="0">
              <a:buNone/>
              <a:defRPr/>
            </a:lvl3pPr>
            <a:lvl4pPr marL="516081" indent="0">
              <a:buNone/>
              <a:defRPr/>
            </a:lvl4pPr>
            <a:lvl5pPr marL="600496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67"/>
          <p:cNvGrpSpPr/>
          <p:nvPr userDrawn="1"/>
        </p:nvGrpSpPr>
        <p:grpSpPr>
          <a:xfrm>
            <a:off x="285200" y="307876"/>
            <a:ext cx="862739" cy="459830"/>
            <a:chOff x="609606" y="528528"/>
            <a:chExt cx="1444732" cy="763787"/>
          </a:xfrm>
          <a:solidFill>
            <a:srgbClr val="7F7F7F"/>
          </a:solidFill>
        </p:grpSpPr>
        <p:sp>
          <p:nvSpPr>
            <p:cNvPr id="74" name="Rectangle 73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5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117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499" y="1200188"/>
            <a:ext cx="8659976" cy="3394075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285344" marR="0" indent="-285344" algn="l" defTabSz="4565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marL="0" marR="0" lvl="0" indent="0" algn="l" defTabSz="4565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This slide will allow you to add one of the following:</a:t>
            </a:r>
            <a:br>
              <a:rPr lang="en-GB" dirty="0" smtClean="0"/>
            </a:br>
            <a:r>
              <a:rPr lang="en-GB" dirty="0" smtClean="0"/>
              <a:t>Table, Charts, Smart Art, Pictures, Clip Art and Media</a:t>
            </a:r>
            <a:br>
              <a:rPr lang="en-GB" dirty="0" smtClean="0"/>
            </a:br>
            <a:r>
              <a:rPr lang="en-GB" dirty="0" smtClean="0"/>
              <a:t>Click icon to add content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32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6" y="1249964"/>
            <a:ext cx="8582751" cy="3266034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280582" indent="-223526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290" indent="-215588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6663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09936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1145" indent="-16803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7" y="1249964"/>
            <a:ext cx="4169632" cy="3266034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228288" indent="-171214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6548" indent="-215588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7761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8975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0176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0994" y="1249964"/>
            <a:ext cx="4169632" cy="3266034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228288" indent="-171214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6548" indent="-215588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27761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98975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70176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5457" y="1249964"/>
            <a:ext cx="4169632" cy="3266034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233049" indent="-171214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391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 slide that uses more content than the standard bullet slide will allow</a:t>
            </a:r>
          </a:p>
          <a:p>
            <a:pPr lvl="2"/>
            <a:r>
              <a:rPr lang="en-US" dirty="0" smtClean="0"/>
              <a:t>This is where all the second level information is</a:t>
            </a:r>
            <a:br>
              <a:rPr lang="en-US" dirty="0" smtClean="0"/>
            </a:br>
            <a:r>
              <a:rPr lang="en-US" dirty="0" smtClean="0"/>
              <a:t>placed if you choose to have an outline</a:t>
            </a:r>
          </a:p>
          <a:p>
            <a:pPr lvl="2"/>
            <a:r>
              <a:rPr lang="en-US" dirty="0" smtClean="0"/>
              <a:t>Here is another bullet point</a:t>
            </a:r>
          </a:p>
          <a:p>
            <a:r>
              <a:rPr lang="en-US" dirty="0" smtClean="0"/>
              <a:t>First level bullets are 14 point and</a:t>
            </a:r>
            <a:br>
              <a:rPr lang="en-US" dirty="0" smtClean="0"/>
            </a:br>
            <a:r>
              <a:rPr lang="en-US" dirty="0" smtClean="0"/>
              <a:t>use an actual bullet point</a:t>
            </a:r>
          </a:p>
          <a:p>
            <a:pPr lvl="2"/>
            <a:r>
              <a:rPr lang="en-US" dirty="0" smtClean="0"/>
              <a:t>Second level bullets are 12 points in size</a:t>
            </a:r>
          </a:p>
          <a:p>
            <a:pPr lvl="2"/>
            <a:r>
              <a:rPr lang="en-US" dirty="0" smtClean="0"/>
              <a:t>It’s important to keep consistency </a:t>
            </a:r>
          </a:p>
          <a:p>
            <a:r>
              <a:rPr lang="en-US" dirty="0" smtClean="0"/>
              <a:t>If you are using this type of slide in your presentation, you are probably creating</a:t>
            </a:r>
            <a:br>
              <a:rPr lang="en-US" dirty="0" smtClean="0"/>
            </a:br>
            <a:r>
              <a:rPr lang="en-US" dirty="0" smtClean="0"/>
              <a:t>a document that should be printed and</a:t>
            </a:r>
            <a:br>
              <a:rPr lang="en-US" dirty="0" smtClean="0"/>
            </a:br>
            <a:r>
              <a:rPr lang="en-US" dirty="0" smtClean="0"/>
              <a:t>passed out to your audience</a:t>
            </a:r>
          </a:p>
          <a:p>
            <a:endParaRPr lang="en-US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0994" y="1249964"/>
            <a:ext cx="4169632" cy="3266034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223526" indent="-171214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391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 slide that uses more content than the standard bullet slide will allow</a:t>
            </a:r>
          </a:p>
          <a:p>
            <a:pPr lvl="2"/>
            <a:r>
              <a:rPr lang="en-US" dirty="0" smtClean="0"/>
              <a:t>This is where all the second level information is</a:t>
            </a:r>
            <a:br>
              <a:rPr lang="en-US" dirty="0" smtClean="0"/>
            </a:br>
            <a:r>
              <a:rPr lang="en-US" dirty="0" smtClean="0"/>
              <a:t>placed if you choose to have an outline</a:t>
            </a:r>
          </a:p>
          <a:p>
            <a:pPr lvl="2"/>
            <a:r>
              <a:rPr lang="en-US" dirty="0" smtClean="0"/>
              <a:t>Here is another bullet point</a:t>
            </a:r>
          </a:p>
          <a:p>
            <a:r>
              <a:rPr lang="en-US" dirty="0" smtClean="0"/>
              <a:t>First level bullets are 14 point and</a:t>
            </a:r>
            <a:br>
              <a:rPr lang="en-US" dirty="0" smtClean="0"/>
            </a:br>
            <a:r>
              <a:rPr lang="en-US" dirty="0" smtClean="0"/>
              <a:t>use an actual bullet point</a:t>
            </a:r>
          </a:p>
          <a:p>
            <a:pPr lvl="2"/>
            <a:r>
              <a:rPr lang="en-US" dirty="0" smtClean="0"/>
              <a:t>Second level bullets are 12 points in size</a:t>
            </a:r>
          </a:p>
          <a:p>
            <a:pPr lvl="2"/>
            <a:r>
              <a:rPr lang="en-US" dirty="0" smtClean="0"/>
              <a:t>It’s important to keep consistency </a:t>
            </a:r>
          </a:p>
          <a:p>
            <a:r>
              <a:rPr lang="en-US" dirty="0" smtClean="0"/>
              <a:t>If you are using this type of slide in your presentation, you are probably creating</a:t>
            </a:r>
            <a:br>
              <a:rPr lang="en-US" dirty="0" smtClean="0"/>
            </a:br>
            <a:r>
              <a:rPr lang="en-US" dirty="0" smtClean="0"/>
              <a:t>a document that should be printed and</a:t>
            </a:r>
            <a:br>
              <a:rPr lang="en-US" dirty="0" smtClean="0"/>
            </a:br>
            <a:r>
              <a:rPr lang="en-US" dirty="0" smtClean="0"/>
              <a:t>passed out to your audience</a:t>
            </a:r>
          </a:p>
        </p:txBody>
      </p:sp>
    </p:spTree>
    <p:extLst>
      <p:ext uri="{BB962C8B-B14F-4D97-AF65-F5344CB8AC3E}">
        <p14:creationId xmlns:p14="http://schemas.microsoft.com/office/powerpoint/2010/main" val="21812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5143104" y="1229803"/>
            <a:ext cx="3623212" cy="330635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54" rIns="91308" bIns="45654" rtlCol="0" anchor="ctr"/>
          <a:lstStyle/>
          <a:p>
            <a:pPr algn="ctr" defTabSz="456548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310801"/>
            <a:ext cx="3236976" cy="1830001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85629" indent="-85629" algn="l" defTabSz="684894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dirty="0" smtClean="0">
                <a:gradFill>
                  <a:gsLst>
                    <a:gs pos="0">
                      <a:srgbClr val="272749"/>
                    </a:gs>
                    <a:gs pos="27000">
                      <a:srgbClr val="272749"/>
                    </a:gs>
                    <a:gs pos="100000">
                      <a:srgbClr val="B8E1D0"/>
                    </a:gs>
                    <a:gs pos="83000">
                      <a:srgbClr val="39BBB9"/>
                    </a:gs>
                  </a:gsLst>
                  <a:lin ang="3600000" scaled="0"/>
                </a:gradFill>
                <a:latin typeface="+mn-lt"/>
                <a:ea typeface="+mn-ea"/>
                <a:cs typeface="CiscoSans ExtraLight"/>
              </a:defRPr>
            </a:lvl1pPr>
            <a:lvl2pPr marL="85629" indent="-85629" algn="l" defTabSz="684894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629" indent="-85629" algn="l" defTabSz="684894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629" indent="-85629" algn="l" defTabSz="684894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629" indent="-85629" algn="l" defTabSz="684894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pull quote.”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299808" y="3552444"/>
            <a:ext cx="3326071" cy="253746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59741" y="302421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Pull Quote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5457" y="1249964"/>
            <a:ext cx="4169632" cy="3266034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233049" indent="-171214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4964" indent="-19023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</a:t>
            </a:r>
            <a:br>
              <a:rPr lang="en-US" dirty="0" smtClean="0"/>
            </a:br>
            <a:r>
              <a:rPr lang="en-US" dirty="0" smtClean="0"/>
              <a:t>slide with a pull quote</a:t>
            </a:r>
          </a:p>
          <a:p>
            <a:pPr lvl="1"/>
            <a:r>
              <a:rPr lang="en-US" dirty="0" smtClean="0"/>
              <a:t>This is where all the second level </a:t>
            </a:r>
            <a:br>
              <a:rPr lang="en-US" dirty="0" smtClean="0"/>
            </a:br>
            <a:r>
              <a:rPr lang="en-US" dirty="0" smtClean="0"/>
              <a:t>information goes</a:t>
            </a:r>
          </a:p>
          <a:p>
            <a:pPr lvl="1"/>
            <a:r>
              <a:rPr lang="en-US" dirty="0" smtClean="0"/>
              <a:t>This is another bullet point</a:t>
            </a:r>
          </a:p>
          <a:p>
            <a:r>
              <a:rPr lang="en-US" dirty="0" smtClean="0"/>
              <a:t>First level bullets are 16 points</a:t>
            </a:r>
            <a:br>
              <a:rPr lang="en-US" dirty="0" smtClean="0"/>
            </a:br>
            <a:r>
              <a:rPr lang="en-US" dirty="0" smtClean="0"/>
              <a:t>and use a bullet point</a:t>
            </a:r>
          </a:p>
          <a:p>
            <a:pPr lvl="1"/>
            <a:r>
              <a:rPr lang="en-US" dirty="0" smtClean="0"/>
              <a:t>Second level bullets are 14 points in size</a:t>
            </a:r>
          </a:p>
          <a:p>
            <a:pPr lvl="1"/>
            <a:r>
              <a:rPr lang="en-US" dirty="0" smtClean="0"/>
              <a:t>It’s important to keep consistency </a:t>
            </a:r>
          </a:p>
        </p:txBody>
      </p:sp>
    </p:spTree>
    <p:extLst>
      <p:ext uri="{BB962C8B-B14F-4D97-AF65-F5344CB8AC3E}">
        <p14:creationId xmlns:p14="http://schemas.microsoft.com/office/powerpoint/2010/main" val="15892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7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786" y="302506"/>
            <a:ext cx="4005072" cy="628650"/>
          </a:xfrm>
          <a:prstGeom prst="rect">
            <a:avLst/>
          </a:prstGeom>
        </p:spPr>
        <p:txBody>
          <a:bodyPr vert="horz" lIns="61628" tIns="34250" rIns="61628" bIns="34250" rtlCol="0" anchor="t" anchorCtr="0">
            <a:noAutofit/>
          </a:bodyPr>
          <a:lstStyle>
            <a:lvl1pPr algn="l" defTabSz="68489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500" b="0" i="0" kern="1200" spc="-75" baseline="0" dirty="0" smtClean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39" y="1200150"/>
            <a:ext cx="4005072" cy="3394710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75614" indent="-17123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200150"/>
            <a:ext cx="4005072" cy="3394710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75614" indent="-17123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22429" y="302506"/>
            <a:ext cx="4005072" cy="630936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0" marR="0" indent="0" algn="l" defTabSz="68489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500" b="0" i="0" kern="1200" spc="-75" baseline="0" dirty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489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00575" y="609639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6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19516" y="75438"/>
            <a:ext cx="2668457" cy="864108"/>
          </a:xfrm>
          <a:prstGeom prst="rect">
            <a:avLst/>
          </a:prstGeom>
        </p:spPr>
        <p:txBody>
          <a:bodyPr lIns="91308" tIns="45654" rIns="91308" bIns="45654" anchor="b" anchorCtr="0">
            <a:noAutofit/>
          </a:bodyPr>
          <a:lstStyle>
            <a:lvl1pPr marL="0" marR="0" indent="0" algn="l" defTabSz="68489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489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258409" y="75438"/>
            <a:ext cx="2599859" cy="864108"/>
          </a:xfrm>
          <a:prstGeom prst="rect">
            <a:avLst/>
          </a:prstGeom>
        </p:spPr>
        <p:txBody>
          <a:bodyPr lIns="91308" tIns="45654" rIns="91308" bIns="45654" anchor="b" anchorCtr="0">
            <a:noAutofit/>
          </a:bodyPr>
          <a:lstStyle>
            <a:lvl1pPr marL="0" marR="0" indent="0" algn="l" defTabSz="68489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489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72203" y="75438"/>
            <a:ext cx="2634158" cy="864108"/>
          </a:xfrm>
          <a:prstGeom prst="rect">
            <a:avLst/>
          </a:prstGeom>
        </p:spPr>
        <p:txBody>
          <a:bodyPr lIns="91308" tIns="45654" rIns="91308" bIns="45654" anchor="b" anchorCtr="0">
            <a:noAutofit/>
          </a:bodyPr>
          <a:lstStyle>
            <a:lvl1pPr marL="0" marR="0" indent="0" algn="l" defTabSz="68489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489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9516" y="1201574"/>
            <a:ext cx="2668457" cy="3336008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223526" indent="-171214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02650" indent="-19023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69101" indent="-166452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45076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16268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691548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72203" y="1183948"/>
            <a:ext cx="2634158" cy="3336008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171237" indent="-171237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359490" indent="-21569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72276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745076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916268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691548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258409" y="1201574"/>
            <a:ext cx="2599859" cy="3336008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171237" indent="-171237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343979" indent="-175958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13641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686419" indent="-1712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854446" indent="-16803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691548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076575" y="609638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67425" y="609638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1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8" y="4365177"/>
            <a:ext cx="7461250" cy="207749"/>
          </a:xfrm>
          <a:prstGeom prst="rect">
            <a:avLst/>
          </a:prstGeom>
        </p:spPr>
        <p:txBody>
          <a:bodyPr wrap="square" lIns="91308" tIns="45654" rIns="91308" bIns="45654" anchor="b" anchorCtr="0">
            <a:noAutofit/>
          </a:bodyPr>
          <a:lstStyle>
            <a:lvl1pPr marL="0" indent="0" algn="l" defTabSz="602850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54841" y="940748"/>
            <a:ext cx="8168270" cy="2878673"/>
          </a:xfrm>
          <a:prstGeom prst="rect">
            <a:avLst/>
          </a:prstGeom>
        </p:spPr>
        <p:txBody>
          <a:bodyPr>
            <a:noAutofit/>
          </a:bodyPr>
          <a:lstStyle>
            <a:lvl1pPr marL="399488" indent="-399488" algn="l">
              <a:lnSpc>
                <a:spcPct val="90000"/>
              </a:lnSpc>
              <a:defRPr sz="6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1394" y="2108877"/>
            <a:ext cx="8301718" cy="6447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60446" y="3621051"/>
            <a:ext cx="8112126" cy="288131"/>
          </a:xfrm>
          <a:prstGeom prst="rect">
            <a:avLst/>
          </a:prstGeom>
        </p:spPr>
        <p:txBody>
          <a:bodyPr lIns="91308" tIns="45654" rIns="91308" bIns="45654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+mn-lt"/>
                <a:cs typeface="CiscoSansTT ExtraLight" panose="020B0303020201020303" pitchFamily="34" charset="0"/>
              </a:defRPr>
            </a:lvl1pPr>
            <a:lvl2pPr marL="34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59870" y="3873715"/>
            <a:ext cx="8112650" cy="28813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848" y="4453706"/>
            <a:ext cx="8112650" cy="28813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2581" y="2622503"/>
            <a:ext cx="8302625" cy="29900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304430" indent="0">
              <a:buNone/>
              <a:defRPr/>
            </a:lvl2pPr>
            <a:lvl3pPr marL="426882" indent="0">
              <a:buNone/>
              <a:defRPr/>
            </a:lvl3pPr>
            <a:lvl4pPr marL="516081" indent="0">
              <a:buNone/>
              <a:defRPr/>
            </a:lvl4pPr>
            <a:lvl5pPr marL="600496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73" name="Group 67"/>
          <p:cNvGrpSpPr/>
          <p:nvPr userDrawn="1"/>
        </p:nvGrpSpPr>
        <p:grpSpPr>
          <a:xfrm>
            <a:off x="285200" y="307876"/>
            <a:ext cx="862739" cy="459830"/>
            <a:chOff x="609606" y="528528"/>
            <a:chExt cx="1444732" cy="763787"/>
          </a:xfrm>
          <a:solidFill>
            <a:srgbClr val="7F7F7F"/>
          </a:solidFill>
        </p:grpSpPr>
        <p:sp>
          <p:nvSpPr>
            <p:cNvPr id="74" name="Rectangle 73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0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4841" y="940748"/>
            <a:ext cx="8168270" cy="2878673"/>
          </a:xfrm>
          <a:prstGeom prst="rect">
            <a:avLst/>
          </a:prstGeom>
        </p:spPr>
        <p:txBody>
          <a:bodyPr>
            <a:noAutofit/>
          </a:bodyPr>
          <a:lstStyle>
            <a:lvl1pPr marL="402650" indent="-402650" algn="l">
              <a:lnSpc>
                <a:spcPct val="90000"/>
              </a:lnSpc>
              <a:defRPr sz="6000" b="0" i="1" spc="0" baseline="0">
                <a:gradFill flip="none" rotWithShape="1">
                  <a:gsLst>
                    <a:gs pos="0">
                      <a:srgbClr val="272749"/>
                    </a:gs>
                    <a:gs pos="100000">
                      <a:srgbClr val="39BBB9"/>
                    </a:gs>
                    <a:gs pos="84000">
                      <a:srgbClr val="39BBB9"/>
                    </a:gs>
                    <a:gs pos="29000">
                      <a:srgbClr val="272749"/>
                    </a:gs>
                  </a:gsLst>
                  <a:lin ang="0" scaled="1"/>
                  <a:tileRect/>
                </a:gra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4014" y="4365177"/>
            <a:ext cx="7461250" cy="207749"/>
          </a:xfrm>
          <a:prstGeom prst="rect">
            <a:avLst/>
          </a:prstGeom>
        </p:spPr>
        <p:txBody>
          <a:bodyPr wrap="square" lIns="91308" tIns="45654" rIns="91308" bIns="45654" anchor="b" anchorCtr="0">
            <a:noAutofit/>
          </a:bodyPr>
          <a:lstStyle>
            <a:lvl1pPr marL="0" indent="0" algn="l" defTabSz="602850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8" y="4365177"/>
            <a:ext cx="7461250" cy="207749"/>
          </a:xfrm>
          <a:prstGeom prst="rect">
            <a:avLst/>
          </a:prstGeom>
        </p:spPr>
        <p:txBody>
          <a:bodyPr wrap="square" lIns="91308" tIns="45654" rIns="91308" bIns="45654" anchor="b" anchorCtr="0">
            <a:noAutofit/>
          </a:bodyPr>
          <a:lstStyle>
            <a:lvl1pPr marL="0" indent="0" algn="l" defTabSz="602850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bg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54841" y="940748"/>
            <a:ext cx="8168270" cy="2878673"/>
          </a:xfrm>
          <a:prstGeom prst="rect">
            <a:avLst/>
          </a:prstGeom>
        </p:spPr>
        <p:txBody>
          <a:bodyPr>
            <a:noAutofit/>
          </a:bodyPr>
          <a:lstStyle>
            <a:lvl1pPr marL="402650" indent="-402650" algn="l">
              <a:lnSpc>
                <a:spcPct val="90000"/>
              </a:lnSpc>
              <a:defRPr sz="6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8" y="4365177"/>
            <a:ext cx="7461250" cy="207749"/>
          </a:xfrm>
          <a:prstGeom prst="rect">
            <a:avLst/>
          </a:prstGeom>
        </p:spPr>
        <p:txBody>
          <a:bodyPr wrap="square" lIns="91308" tIns="45654" rIns="91308" bIns="45654" anchor="b" anchorCtr="0">
            <a:noAutofit/>
          </a:bodyPr>
          <a:lstStyle>
            <a:lvl1pPr marL="0" indent="0" algn="l" defTabSz="602850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bg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54841" y="940748"/>
            <a:ext cx="8168270" cy="2878673"/>
          </a:xfrm>
          <a:prstGeom prst="rect">
            <a:avLst/>
          </a:prstGeom>
        </p:spPr>
        <p:txBody>
          <a:bodyPr>
            <a:noAutofit/>
          </a:bodyPr>
          <a:lstStyle>
            <a:lvl1pPr marL="402650" indent="-402650" algn="l">
              <a:lnSpc>
                <a:spcPct val="90000"/>
              </a:lnSpc>
              <a:defRPr sz="6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_Soli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21394" y="940748"/>
            <a:ext cx="8301718" cy="2878673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algn="ctr">
              <a:lnSpc>
                <a:spcPct val="90000"/>
              </a:lnSpc>
              <a:defRPr sz="23000" b="0" i="1" spc="0" baseline="0">
                <a:solidFill>
                  <a:srgbClr val="272749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8" y="4365177"/>
            <a:ext cx="7461250" cy="207749"/>
          </a:xfrm>
          <a:prstGeom prst="rect">
            <a:avLst/>
          </a:prstGeom>
        </p:spPr>
        <p:txBody>
          <a:bodyPr wrap="square" lIns="91308" tIns="45654" rIns="91308" bIns="45654" anchor="b" anchorCtr="0">
            <a:noAutofit/>
          </a:bodyPr>
          <a:lstStyle>
            <a:lvl1pPr marL="0" indent="0" algn="l" defTabSz="602850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21394" y="940748"/>
            <a:ext cx="8301718" cy="2878673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algn="ctr">
              <a:lnSpc>
                <a:spcPct val="90000"/>
              </a:lnSpc>
              <a:defRPr sz="23000" b="0" i="1" spc="0" baseline="0">
                <a:gradFill flip="none" rotWithShape="1">
                  <a:gsLst>
                    <a:gs pos="0">
                      <a:schemeClr val="tx2"/>
                    </a:gs>
                    <a:gs pos="100000">
                      <a:srgbClr val="39BBB9"/>
                    </a:gs>
                    <a:gs pos="84000">
                      <a:srgbClr val="39BBB9"/>
                    </a:gs>
                    <a:gs pos="29000">
                      <a:srgbClr val="272749"/>
                    </a:gs>
                  </a:gsLst>
                  <a:lin ang="0" scaled="1"/>
                  <a:tileRect/>
                </a:gra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8" y="4365177"/>
            <a:ext cx="7461250" cy="207749"/>
          </a:xfrm>
          <a:prstGeom prst="rect">
            <a:avLst/>
          </a:prstGeom>
        </p:spPr>
        <p:txBody>
          <a:bodyPr wrap="square" lIns="91308" tIns="45654" rIns="91308" bIns="45654" anchor="b" anchorCtr="0">
            <a:noAutofit/>
          </a:bodyPr>
          <a:lstStyle>
            <a:lvl1pPr marL="0" indent="0" algn="l" defTabSz="602850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21394" y="940748"/>
            <a:ext cx="8301718" cy="2878673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algn="ctr">
              <a:lnSpc>
                <a:spcPct val="90000"/>
              </a:lnSpc>
              <a:defRPr sz="23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8" y="4365177"/>
            <a:ext cx="7461250" cy="207749"/>
          </a:xfrm>
          <a:prstGeom prst="rect">
            <a:avLst/>
          </a:prstGeom>
        </p:spPr>
        <p:txBody>
          <a:bodyPr wrap="square" lIns="91308" tIns="45654" rIns="91308" bIns="45654" anchor="b" anchorCtr="0">
            <a:noAutofit/>
          </a:bodyPr>
          <a:lstStyle>
            <a:lvl1pPr marL="0" indent="0" algn="l" defTabSz="602850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bg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2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45457" y="705553"/>
            <a:ext cx="8301718" cy="243651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4500" b="0" i="0" spc="0" baseline="0">
                <a:gradFill>
                  <a:gsLst>
                    <a:gs pos="29000">
                      <a:srgbClr val="233754"/>
                    </a:gs>
                    <a:gs pos="0">
                      <a:schemeClr val="tx2"/>
                    </a:gs>
                    <a:gs pos="100000">
                      <a:srgbClr val="01BBBB"/>
                    </a:gs>
                  </a:gsLst>
                  <a:lin ang="1200000" scaled="0"/>
                </a:gra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45457" y="705553"/>
            <a:ext cx="8301718" cy="243651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4500" b="0" i="0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25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45457" y="705553"/>
            <a:ext cx="8301718" cy="243651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4500" b="0" i="0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3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3765" y="1439073"/>
            <a:ext cx="4117446" cy="2265389"/>
          </a:xfrm>
        </p:spPr>
        <p:txBody>
          <a:bodyPr vert="horz" lIns="61631" tIns="34253" rIns="61631" bIns="34253" rtlCol="0" anchor="ctr" anchorCtr="0">
            <a:noAutofit/>
          </a:bodyPr>
          <a:lstStyle>
            <a:lvl1pPr marL="0" indent="0" algn="l" defTabSz="68492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rgbClr val="01BBBB"/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95344" cy="3840480"/>
          </a:xfrm>
          <a:prstGeom prst="rect">
            <a:avLst/>
          </a:prstGeom>
        </p:spPr>
        <p:txBody>
          <a:bodyPr lIns="91308" tIns="45654" rIns="91308" bIns="45654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00575" y="609639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128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1394" y="2108877"/>
            <a:ext cx="8301718" cy="6447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60446" y="3621051"/>
            <a:ext cx="8112126" cy="288131"/>
          </a:xfrm>
          <a:prstGeom prst="rect">
            <a:avLst/>
          </a:prstGeom>
        </p:spPr>
        <p:txBody>
          <a:bodyPr lIns="91308" tIns="45654" rIns="91308" bIns="45654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+mn-lt"/>
                <a:cs typeface="CiscoSansTT ExtraLight" panose="020B0303020201020303" pitchFamily="34" charset="0"/>
              </a:defRPr>
            </a:lvl1pPr>
            <a:lvl2pPr marL="34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59870" y="3873715"/>
            <a:ext cx="8112650" cy="28813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848" y="4453706"/>
            <a:ext cx="8112650" cy="28813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2581" y="2622503"/>
            <a:ext cx="8302625" cy="29900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304430" indent="0">
              <a:buNone/>
              <a:defRPr/>
            </a:lvl2pPr>
            <a:lvl3pPr marL="426882" indent="0">
              <a:buNone/>
              <a:defRPr/>
            </a:lvl3pPr>
            <a:lvl4pPr marL="516081" indent="0">
              <a:buNone/>
              <a:defRPr/>
            </a:lvl4pPr>
            <a:lvl5pPr marL="600496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67"/>
          <p:cNvGrpSpPr/>
          <p:nvPr userDrawn="1"/>
        </p:nvGrpSpPr>
        <p:grpSpPr>
          <a:xfrm>
            <a:off x="285200" y="307876"/>
            <a:ext cx="862739" cy="459830"/>
            <a:chOff x="609606" y="528528"/>
            <a:chExt cx="1444732" cy="763787"/>
          </a:xfrm>
          <a:solidFill>
            <a:srgbClr val="7F7F7F"/>
          </a:solidFill>
        </p:grpSpPr>
        <p:sp>
          <p:nvSpPr>
            <p:cNvPr id="74" name="Rectangle 73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2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9567" y="302421"/>
            <a:ext cx="8631329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Table Title Goes Here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2" hasCustomPrompt="1"/>
          </p:nvPr>
        </p:nvSpPr>
        <p:spPr>
          <a:xfrm>
            <a:off x="369888" y="1187452"/>
            <a:ext cx="8450262" cy="3043238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Table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8" y="4365177"/>
            <a:ext cx="7461250" cy="207749"/>
          </a:xfrm>
          <a:prstGeom prst="rect">
            <a:avLst/>
          </a:prstGeom>
        </p:spPr>
        <p:txBody>
          <a:bodyPr wrap="square" lIns="91308" tIns="45654" rIns="91308" bIns="45654" anchor="b" anchorCtr="0">
            <a:noAutofit/>
          </a:bodyPr>
          <a:lstStyle>
            <a:lvl1pPr algn="l" defTabSz="602850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9586" y="302421"/>
            <a:ext cx="8615217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Table Title Goes Here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2" hasCustomPrompt="1"/>
          </p:nvPr>
        </p:nvSpPr>
        <p:spPr>
          <a:xfrm>
            <a:off x="369926" y="1187452"/>
            <a:ext cx="8450261" cy="3043238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Table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8" y="4365177"/>
            <a:ext cx="7461250" cy="207749"/>
          </a:xfrm>
          <a:prstGeom prst="rect">
            <a:avLst/>
          </a:prstGeom>
        </p:spPr>
        <p:txBody>
          <a:bodyPr wrap="square" lIns="91308" tIns="45654" rIns="91308" bIns="45654" anchor="b" anchorCtr="0">
            <a:noAutofit/>
          </a:bodyPr>
          <a:lstStyle>
            <a:lvl1pPr marL="0" indent="0" algn="l" defTabSz="602850">
              <a:lnSpc>
                <a:spcPct val="100000"/>
              </a:lnSpc>
              <a:spcBef>
                <a:spcPct val="50000"/>
              </a:spcBef>
              <a:buNone/>
              <a:defRPr lang="en-US" sz="1600" b="0" i="0" kern="1200" dirty="0" smtClean="0">
                <a:solidFill>
                  <a:srgbClr val="FFFFFF"/>
                </a:solidFill>
                <a:latin typeface="+mj-lt"/>
                <a:ea typeface="+mn-ea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1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5730" y="4365177"/>
            <a:ext cx="7461250" cy="207749"/>
          </a:xfrm>
          <a:prstGeom prst="rect">
            <a:avLst/>
          </a:prstGeom>
        </p:spPr>
        <p:txBody>
          <a:bodyPr wrap="square" lIns="91308" tIns="45654" rIns="91308" bIns="45654" anchor="b" anchorCtr="0">
            <a:noAutofit/>
          </a:bodyPr>
          <a:lstStyle>
            <a:lvl1pPr algn="l" defTabSz="602850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9586" y="302421"/>
            <a:ext cx="8632053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Chart Title Goes Here</a:t>
            </a:r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369888" y="1187452"/>
            <a:ext cx="8450262" cy="3043238"/>
          </a:xfrm>
          <a:prstGeom prst="rect">
            <a:avLst/>
          </a:prstGeom>
        </p:spPr>
        <p:txBody>
          <a:bodyPr vert="horz" lIns="91308" tIns="45654" rIns="91308" bIns="45654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2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369888" y="1187452"/>
            <a:ext cx="8450262" cy="3043238"/>
          </a:xfrm>
          <a:prstGeom prst="rect">
            <a:avLst/>
          </a:prstGeom>
        </p:spPr>
        <p:txBody>
          <a:bodyPr vert="horz" lIns="91308" tIns="45654" rIns="91308" bIns="45654">
            <a:noAutofit/>
          </a:bodyPr>
          <a:lstStyle>
            <a:lvl1pPr marL="0" indent="0" algn="ctr">
              <a:buNone/>
              <a:defRPr sz="2000" b="0" i="0">
                <a:solidFill>
                  <a:srgbClr val="FFFFFF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59557" y="302421"/>
            <a:ext cx="8615940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Chart Title Goes Here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5730" y="4365177"/>
            <a:ext cx="7461250" cy="207749"/>
          </a:xfrm>
          <a:prstGeom prst="rect">
            <a:avLst/>
          </a:prstGeom>
        </p:spPr>
        <p:txBody>
          <a:bodyPr wrap="square" lIns="91308" tIns="45654" rIns="91308" bIns="45654" anchor="b" anchorCtr="0">
            <a:noAutofit/>
          </a:bodyPr>
          <a:lstStyle>
            <a:lvl1pPr algn="l" defTabSz="602850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FFFFFF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60755" y="4929040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92081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003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9558" y="302421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5355" y="1169322"/>
            <a:ext cx="4265612" cy="3220908"/>
          </a:xfrm>
          <a:prstGeom prst="rect">
            <a:avLst/>
          </a:prstGeom>
        </p:spPr>
        <p:txBody>
          <a:bodyPr lIns="91308" tIns="45654" rIns="91308" bIns="45654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4786118" y="1169322"/>
            <a:ext cx="4016375" cy="3219450"/>
          </a:xfrm>
          <a:prstGeom prst="rect">
            <a:avLst/>
          </a:prstGeom>
        </p:spPr>
        <p:txBody>
          <a:bodyPr vert="horz" lIns="91308" tIns="45654" rIns="91308" bIns="45654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hart and text_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5355" y="1169322"/>
            <a:ext cx="4265612" cy="3220908"/>
          </a:xfrm>
          <a:prstGeom prst="rect">
            <a:avLst/>
          </a:prstGeom>
        </p:spPr>
        <p:txBody>
          <a:bodyPr lIns="91308" tIns="45654" rIns="91308" bIns="45654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22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4786118" y="1169322"/>
            <a:ext cx="4016375" cy="3219450"/>
          </a:xfrm>
          <a:prstGeom prst="rect">
            <a:avLst/>
          </a:prstGeom>
        </p:spPr>
        <p:txBody>
          <a:bodyPr vert="horz" lIns="91308" tIns="45654" rIns="91308" bIns="45654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58679" y="302421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3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1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8466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5355" y="1169322"/>
            <a:ext cx="4265612" cy="3220908"/>
          </a:xfrm>
          <a:prstGeom prst="rect">
            <a:avLst/>
          </a:prstGeom>
        </p:spPr>
        <p:txBody>
          <a:bodyPr lIns="91308" tIns="45654" rIns="91308" bIns="45654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787318" y="1169322"/>
            <a:ext cx="4015167" cy="3221261"/>
          </a:xfrm>
          <a:prstGeom prst="rect">
            <a:avLst/>
          </a:prstGeom>
        </p:spPr>
        <p:txBody>
          <a:bodyPr vert="horz" lIns="91308" tIns="45654" rIns="91308" bIns="45654">
            <a:noAutofit/>
          </a:bodyPr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787318" y="1169322"/>
            <a:ext cx="4015167" cy="3221261"/>
          </a:xfrm>
          <a:prstGeom prst="rect">
            <a:avLst/>
          </a:prstGeom>
        </p:spPr>
        <p:txBody>
          <a:bodyPr vert="horz" lIns="91308" tIns="45654" rIns="91308" bIns="45654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5355" y="1169322"/>
            <a:ext cx="4265612" cy="3220908"/>
          </a:xfrm>
          <a:prstGeom prst="rect">
            <a:avLst/>
          </a:prstGeom>
        </p:spPr>
        <p:txBody>
          <a:bodyPr lIns="91308" tIns="45654" rIns="91308" bIns="45654" anchor="ctr" anchorCtr="0"/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58679" y="302421"/>
            <a:ext cx="8659976" cy="728782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90000"/>
              </a:lnSpc>
              <a:defRPr sz="2500" b="0" i="0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110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778525" y="1169322"/>
            <a:ext cx="4015167" cy="3221261"/>
          </a:xfrm>
          <a:prstGeom prst="rect">
            <a:avLst/>
          </a:prstGeom>
        </p:spPr>
        <p:txBody>
          <a:bodyPr vert="horz" lIns="91308" tIns="45654" rIns="91308" bIns="45654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5355" y="1169322"/>
            <a:ext cx="4265612" cy="3220908"/>
          </a:xfrm>
          <a:prstGeom prst="rect">
            <a:avLst/>
          </a:prstGeom>
        </p:spPr>
        <p:txBody>
          <a:bodyPr lIns="91308" tIns="45654" rIns="91308" bIns="45654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261940" y="304800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9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3668713" y="233363"/>
            <a:ext cx="3268136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50" rIns="68487" bIns="34250" rtlCol="0" anchor="ctr"/>
          <a:lstStyle/>
          <a:p>
            <a:pPr algn="ctr" defTabSz="456548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9020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487" tIns="34250" rIns="68487" bIns="34250" rtlCol="0" anchor="ctr" anchorCtr="0">
            <a:normAutofit/>
          </a:bodyPr>
          <a:lstStyle>
            <a:lvl1pPr marL="0" indent="0" algn="ctr" defTabSz="684894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233363"/>
            <a:ext cx="3287736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50" rIns="68487" bIns="34250" rtlCol="0" anchor="ctr"/>
          <a:lstStyle/>
          <a:p>
            <a:pPr algn="ctr" defTabSz="456548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52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487" tIns="34250" rIns="68487" bIns="34250" rtlCol="0" anchor="ctr" anchorCtr="0">
            <a:normAutofit/>
          </a:bodyPr>
          <a:lstStyle>
            <a:lvl1pPr marL="0" indent="0" algn="ctr" defTabSz="684894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50" rIns="68487" bIns="34250" rtlCol="0" anchor="ctr"/>
          <a:lstStyle/>
          <a:p>
            <a:pPr algn="ctr" defTabSz="456548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487" tIns="34250" rIns="68487" bIns="34250" rtlCol="0" anchor="ctr" anchorCtr="0">
            <a:normAutofit/>
          </a:bodyPr>
          <a:lstStyle>
            <a:lvl1pPr marL="0" indent="0" algn="ctr" defTabSz="684894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5003" y="2271752"/>
            <a:ext cx="2523161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50" rIns="68487" bIns="34250" rtlCol="0" anchor="ctr"/>
          <a:lstStyle/>
          <a:p>
            <a:pPr algn="ctr" defTabSz="456548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271752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487" tIns="34250" rIns="68487" bIns="34250" rtlCol="0" anchor="ctr" anchorCtr="0">
            <a:normAutofit/>
          </a:bodyPr>
          <a:lstStyle>
            <a:lvl1pPr marL="0" indent="0" algn="ctr" defTabSz="684894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271752"/>
            <a:ext cx="4025374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50" rIns="68487" bIns="34250" rtlCol="0" anchor="ctr"/>
          <a:lstStyle/>
          <a:p>
            <a:pPr algn="ctr" defTabSz="456548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6" y="2271752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487" tIns="34250" rIns="68487" bIns="34250" rtlCol="0" anchor="ctr" anchorCtr="0">
            <a:normAutofit/>
          </a:bodyPr>
          <a:lstStyle>
            <a:lvl1pPr marL="0" indent="0" algn="ctr" defTabSz="684894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979833" y="1262783"/>
            <a:ext cx="1838730" cy="25816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50" rIns="68487" bIns="34250" rtlCol="0" anchor="ctr"/>
          <a:lstStyle/>
          <a:p>
            <a:pPr algn="ctr" defTabSz="456548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487" tIns="34250" rIns="68487" bIns="34250" rtlCol="0" anchor="ctr" anchorCtr="0">
            <a:normAutofit/>
          </a:bodyPr>
          <a:lstStyle>
            <a:lvl1pPr marL="0" indent="0" algn="ctr" defTabSz="684894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50" rIns="68487" bIns="34250" rtlCol="0" anchor="ctr"/>
          <a:lstStyle/>
          <a:p>
            <a:pPr algn="ctr" defTabSz="456548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487" tIns="34250" rIns="68487" bIns="34250" rtlCol="0" anchor="ctr" anchorCtr="0">
            <a:normAutofit/>
          </a:bodyPr>
          <a:lstStyle>
            <a:lvl1pPr marL="0" indent="0" algn="ctr" defTabSz="684894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0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60755" y="4929040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ltGray">
          <a:xfrm>
            <a:off x="292081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09384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21394" y="2108877"/>
            <a:ext cx="8301718" cy="6447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25" y="3621051"/>
            <a:ext cx="8112126" cy="288131"/>
          </a:xfrm>
          <a:prstGeom prst="rect">
            <a:avLst/>
          </a:prstGeom>
        </p:spPr>
        <p:txBody>
          <a:bodyPr lIns="91308" tIns="45654" rIns="91308" bIns="45654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34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51848" y="3873715"/>
            <a:ext cx="8112650" cy="28813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51848" y="4453706"/>
            <a:ext cx="8112650" cy="28813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52581" y="2622503"/>
            <a:ext cx="8302625" cy="29900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304430" indent="0">
              <a:buNone/>
              <a:defRPr/>
            </a:lvl2pPr>
            <a:lvl3pPr marL="426882" indent="0">
              <a:buNone/>
              <a:defRPr/>
            </a:lvl3pPr>
            <a:lvl4pPr marL="516081" indent="0">
              <a:buNone/>
              <a:defRPr/>
            </a:lvl4pPr>
            <a:lvl5pPr marL="600496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28" name="Group 67"/>
          <p:cNvGrpSpPr/>
          <p:nvPr userDrawn="1"/>
        </p:nvGrpSpPr>
        <p:grpSpPr>
          <a:xfrm>
            <a:off x="285200" y="307876"/>
            <a:ext cx="862739" cy="459830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91875" y="596646"/>
            <a:ext cx="5349240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0" tIns="34253" rIns="68490" bIns="34253" rtlCol="0" anchor="ctr"/>
          <a:lstStyle/>
          <a:p>
            <a:pPr algn="ctr" defTabSz="456548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3595766"/>
            <a:ext cx="5347552" cy="747279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0" tIns="34253" rIns="68490" bIns="34253" rtlCol="0" anchor="ctr"/>
          <a:lstStyle/>
          <a:p>
            <a:pPr algn="ctr" defTabSz="456548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40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lIns="91308" tIns="45654" rIns="91308" bIns="45654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3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60749" y="4912265"/>
            <a:ext cx="220620" cy="1545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02" tIns="30758" rIns="61502" bIns="30758" anchor="b">
            <a:spAutoFit/>
          </a:bodyPr>
          <a:lstStyle/>
          <a:p>
            <a:pPr algn="r" defTabSz="610008"/>
            <a:fld id="{DFCF27A5-1A5B-48D3-A060-2758FFBB1ADD}" type="slidenum">
              <a:rPr lang="en-US" sz="600">
                <a:solidFill>
                  <a:srgbClr val="272848"/>
                </a:solidFill>
              </a:rPr>
              <a:pPr algn="r" defTabSz="610008"/>
              <a:t>‹#›</a:t>
            </a:fld>
            <a:endParaRPr lang="en-US" sz="600" dirty="0">
              <a:solidFill>
                <a:srgbClr val="272848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60755" y="4929040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92081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3089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8329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0" tIns="34253" rIns="68490" bIns="34253" rtlCol="0" anchor="ctr"/>
          <a:lstStyle/>
          <a:p>
            <a:pPr algn="ctr" defTabSz="456548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9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490" tIns="34253" rIns="68490" bIns="34253" rtlCol="0" anchor="ctr" anchorCtr="0">
            <a:normAutofit/>
          </a:bodyPr>
          <a:lstStyle>
            <a:lvl1pPr marL="0" indent="0" algn="ctr" defTabSz="684923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8093" y="2571750"/>
            <a:ext cx="7009298" cy="1066446"/>
          </a:xfrm>
        </p:spPr>
        <p:txBody>
          <a:bodyPr anchor="t">
            <a:noAutofit/>
          </a:bodyPr>
          <a:lstStyle>
            <a:lvl1pPr marL="0" marR="0" indent="0" algn="l" defTabSz="68492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92080" y="4916632"/>
            <a:ext cx="3420515" cy="1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02" tIns="30758" rIns="61502" bIns="30758" anchor="b" anchorCtr="0">
            <a:spAutoFit/>
          </a:bodyPr>
          <a:lstStyle/>
          <a:p>
            <a:pPr defTabSz="610008"/>
            <a:r>
              <a:rPr lang="en-US" sz="600" dirty="0">
                <a:solidFill>
                  <a:srgbClr val="272848"/>
                </a:solidFill>
                <a:latin typeface="CiscoSansTT ExtraLight"/>
              </a:rPr>
              <a:t>© 2013  Cisco and/or its affiliates. All rights reserved.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60749" y="4912265"/>
            <a:ext cx="220620" cy="1545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02" tIns="30758" rIns="61502" bIns="30758" anchor="b">
            <a:spAutoFit/>
          </a:bodyPr>
          <a:lstStyle/>
          <a:p>
            <a:pPr algn="r" defTabSz="610008"/>
            <a:fld id="{DFCF27A5-1A5B-48D3-A060-2758FFBB1ADD}" type="slidenum">
              <a:rPr lang="en-US" sz="600">
                <a:solidFill>
                  <a:srgbClr val="272848"/>
                </a:solidFill>
              </a:rPr>
              <a:pPr algn="r" defTabSz="610008"/>
              <a:t>‹#›</a:t>
            </a:fld>
            <a:endParaRPr lang="en-US" sz="600" dirty="0">
              <a:solidFill>
                <a:srgbClr val="272848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60755" y="4929040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92081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799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992624" y="644652"/>
            <a:ext cx="3630168" cy="3771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0" tIns="34253" rIns="68490" bIns="34253" rtlCol="0" anchor="ctr"/>
          <a:lstStyle/>
          <a:p>
            <a:pPr algn="ctr" defTabSz="456548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644652"/>
            <a:ext cx="3630168" cy="3771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lIns="91308" tIns="45654" rIns="91308" bIns="45654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4870" y="546768"/>
            <a:ext cx="4349918" cy="813985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65704" y="4916632"/>
            <a:ext cx="3420515" cy="1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02" tIns="30758" rIns="61502" bIns="30758" anchor="b" anchorCtr="0">
            <a:spAutoFit/>
          </a:bodyPr>
          <a:lstStyle/>
          <a:p>
            <a:pPr defTabSz="610008"/>
            <a:r>
              <a:rPr lang="en-US" sz="600" dirty="0">
                <a:solidFill>
                  <a:srgbClr val="272848"/>
                </a:solidFill>
              </a:rPr>
              <a:t>© 2013  Cisco and/or its affiliates. All rights reserved.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60749" y="4912265"/>
            <a:ext cx="220620" cy="1545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02" tIns="30758" rIns="61502" bIns="30758" anchor="b">
            <a:spAutoFit/>
          </a:bodyPr>
          <a:lstStyle/>
          <a:p>
            <a:pPr algn="r" defTabSz="610008"/>
            <a:fld id="{DFCF27A5-1A5B-48D3-A060-2758FFBB1ADD}" type="slidenum">
              <a:rPr lang="en-US" sz="600">
                <a:solidFill>
                  <a:srgbClr val="272848"/>
                </a:solidFill>
              </a:rPr>
              <a:pPr algn="r" defTabSz="610008"/>
              <a:t>‹#›</a:t>
            </a:fld>
            <a:endParaRPr lang="en-US" sz="600" dirty="0">
              <a:solidFill>
                <a:srgbClr val="272848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60755" y="4929040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92081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5688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348" y="0"/>
            <a:ext cx="9144000" cy="5143500"/>
          </a:xfrm>
          <a:prstGeom prst="rect">
            <a:avLst/>
          </a:prstGeom>
        </p:spPr>
        <p:txBody>
          <a:bodyPr vert="horz" lIns="91308" tIns="45654" rIns="91308" bIns="45654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0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36" y="240631"/>
            <a:ext cx="8447031" cy="4408370"/>
          </a:xfrm>
          <a:prstGeom prst="rect">
            <a:avLst/>
          </a:prstGeom>
        </p:spPr>
        <p:txBody>
          <a:bodyPr vert="horz" lIns="91308" tIns="45654" rIns="91308" bIns="45654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8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38"/>
            <a:ext cx="9144001" cy="4983479"/>
          </a:xfrm>
          <a:prstGeom prst="rect">
            <a:avLst/>
          </a:prstGeom>
        </p:spPr>
        <p:txBody>
          <a:bodyPr vert="horz" lIns="91308" tIns="45654" rIns="91308" bIns="45654"/>
          <a:lstStyle>
            <a:lvl1pPr marL="0" indent="0" algn="ctr">
              <a:buNone/>
              <a:defRPr sz="150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064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2916766" y="582930"/>
            <a:ext cx="5899416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487" tIns="34250" rIns="68487" bIns="34250" rtlCol="0" anchor="ctr">
            <a:normAutofit/>
          </a:bodyPr>
          <a:lstStyle>
            <a:lvl1pPr marL="0" indent="0" algn="ctr" defTabSz="684894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7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60755" y="4929040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92081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84018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4391620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487" tIns="34250" rIns="68487" bIns="34250" rtlCol="0" anchor="ctr">
            <a:normAutofit/>
          </a:bodyPr>
          <a:lstStyle>
            <a:lvl1pPr marL="0" indent="0" algn="ctr" defTabSz="684894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60755" y="4929040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92081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37131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949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037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21394" y="2108877"/>
            <a:ext cx="8301718" cy="6447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25" y="3621051"/>
            <a:ext cx="8112126" cy="288131"/>
          </a:xfrm>
          <a:prstGeom prst="rect">
            <a:avLst/>
          </a:prstGeom>
        </p:spPr>
        <p:txBody>
          <a:bodyPr lIns="91308" tIns="45654" rIns="91308" bIns="45654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34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51848" y="3873715"/>
            <a:ext cx="8112650" cy="28813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51848" y="4453706"/>
            <a:ext cx="8112650" cy="28813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52581" y="2622503"/>
            <a:ext cx="8302625" cy="299001"/>
          </a:xfrm>
          <a:prstGeom prst="rect">
            <a:avLst/>
          </a:prstGeom>
        </p:spPr>
        <p:txBody>
          <a:bodyPr lIns="91308" tIns="45654" rIns="91308" bIns="45654"/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304430" indent="0">
              <a:buNone/>
              <a:defRPr/>
            </a:lvl2pPr>
            <a:lvl3pPr marL="426882" indent="0">
              <a:buNone/>
              <a:defRPr/>
            </a:lvl3pPr>
            <a:lvl4pPr marL="516081" indent="0">
              <a:buNone/>
              <a:defRPr/>
            </a:lvl4pPr>
            <a:lvl5pPr marL="600496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28" name="Group 67"/>
          <p:cNvGrpSpPr/>
          <p:nvPr userDrawn="1"/>
        </p:nvGrpSpPr>
        <p:grpSpPr>
          <a:xfrm>
            <a:off x="285200" y="307876"/>
            <a:ext cx="862739" cy="459830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6548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06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789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"/>
          <p:cNvGrpSpPr>
            <a:grpSpLocks/>
          </p:cNvGrpSpPr>
          <p:nvPr userDrawn="1"/>
        </p:nvGrpSpPr>
        <p:grpSpPr bwMode="auto">
          <a:xfrm>
            <a:off x="3947936" y="4088842"/>
            <a:ext cx="1240920" cy="659747"/>
            <a:chOff x="384" y="331"/>
            <a:chExt cx="912" cy="485"/>
          </a:xfrm>
        </p:grpSpPr>
        <p:sp>
          <p:nvSpPr>
            <p:cNvPr id="51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57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 userDrawn="1"/>
        </p:nvSpPr>
        <p:spPr>
          <a:xfrm>
            <a:off x="626133" y="2300050"/>
            <a:ext cx="2467342" cy="646331"/>
          </a:xfrm>
          <a:prstGeom prst="rect">
            <a:avLst/>
          </a:prstGeom>
          <a:noFill/>
        </p:spPr>
        <p:txBody>
          <a:bodyPr wrap="none" lIns="91308" tIns="45654" rIns="91308" bIns="45654" rtlCol="0">
            <a:spAutoFit/>
          </a:bodyPr>
          <a:lstStyle/>
          <a:p>
            <a:pPr defTabSz="456548"/>
            <a:r>
              <a:rPr lang="en-US" sz="3600" dirty="0">
                <a:solidFill>
                  <a:srgbClr val="FFFFFF"/>
                </a:solidFill>
                <a:latin typeface="CiscoSansTT ExtraLight"/>
              </a:rPr>
              <a:t>Thank you.</a:t>
            </a:r>
          </a:p>
        </p:txBody>
      </p:sp>
      <p:sp>
        <p:nvSpPr>
          <p:cNvPr id="65" name="Rectangle 64"/>
          <p:cNvSpPr>
            <a:spLocks noChangeArrowheads="1"/>
          </p:cNvSpPr>
          <p:nvPr userDrawn="1"/>
        </p:nvSpPr>
        <p:spPr bwMode="black">
          <a:xfrm>
            <a:off x="6286242" y="2851211"/>
            <a:ext cx="116616" cy="44182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66" name="Freeform 65"/>
          <p:cNvSpPr>
            <a:spLocks/>
          </p:cNvSpPr>
          <p:nvPr userDrawn="1"/>
        </p:nvSpPr>
        <p:spPr bwMode="black">
          <a:xfrm>
            <a:off x="6965595" y="2840186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67" name="Freeform 66"/>
          <p:cNvSpPr>
            <a:spLocks/>
          </p:cNvSpPr>
          <p:nvPr userDrawn="1"/>
        </p:nvSpPr>
        <p:spPr bwMode="black">
          <a:xfrm>
            <a:off x="5798085" y="2840186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68" name="Freeform 67"/>
          <p:cNvSpPr>
            <a:spLocks noEditPoints="1"/>
          </p:cNvSpPr>
          <p:nvPr userDrawn="1"/>
        </p:nvSpPr>
        <p:spPr bwMode="black">
          <a:xfrm>
            <a:off x="7425276" y="2840186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69" name="Freeform 68"/>
          <p:cNvSpPr>
            <a:spLocks/>
          </p:cNvSpPr>
          <p:nvPr userDrawn="1"/>
        </p:nvSpPr>
        <p:spPr bwMode="black">
          <a:xfrm>
            <a:off x="6553381" y="2840186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0" name="Freeform 69"/>
          <p:cNvSpPr>
            <a:spLocks/>
          </p:cNvSpPr>
          <p:nvPr userDrawn="1"/>
        </p:nvSpPr>
        <p:spPr bwMode="black">
          <a:xfrm>
            <a:off x="5566246" y="222501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1" name="Freeform 70"/>
          <p:cNvSpPr>
            <a:spLocks/>
          </p:cNvSpPr>
          <p:nvPr userDrawn="1"/>
        </p:nvSpPr>
        <p:spPr bwMode="black">
          <a:xfrm>
            <a:off x="5874055" y="2072788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2" name="Freeform 71"/>
          <p:cNvSpPr>
            <a:spLocks/>
          </p:cNvSpPr>
          <p:nvPr userDrawn="1"/>
        </p:nvSpPr>
        <p:spPr bwMode="black">
          <a:xfrm>
            <a:off x="6176445" y="1863430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3" name="Freeform 72"/>
          <p:cNvSpPr>
            <a:spLocks/>
          </p:cNvSpPr>
          <p:nvPr userDrawn="1"/>
        </p:nvSpPr>
        <p:spPr bwMode="black">
          <a:xfrm>
            <a:off x="6484254" y="2072752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4" name="Freeform 73"/>
          <p:cNvSpPr>
            <a:spLocks/>
          </p:cNvSpPr>
          <p:nvPr userDrawn="1"/>
        </p:nvSpPr>
        <p:spPr bwMode="black">
          <a:xfrm>
            <a:off x="6785247" y="2225012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5" name="Freeform 74"/>
          <p:cNvSpPr>
            <a:spLocks/>
          </p:cNvSpPr>
          <p:nvPr userDrawn="1"/>
        </p:nvSpPr>
        <p:spPr bwMode="black">
          <a:xfrm>
            <a:off x="7093070" y="207275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6" name="Freeform 75"/>
          <p:cNvSpPr>
            <a:spLocks/>
          </p:cNvSpPr>
          <p:nvPr userDrawn="1"/>
        </p:nvSpPr>
        <p:spPr bwMode="black">
          <a:xfrm>
            <a:off x="7400882" y="186339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7" name="Freeform 76"/>
          <p:cNvSpPr>
            <a:spLocks/>
          </p:cNvSpPr>
          <p:nvPr userDrawn="1"/>
        </p:nvSpPr>
        <p:spPr bwMode="black">
          <a:xfrm>
            <a:off x="7703267" y="207275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8" name="Freeform 77"/>
          <p:cNvSpPr>
            <a:spLocks/>
          </p:cNvSpPr>
          <p:nvPr userDrawn="1"/>
        </p:nvSpPr>
        <p:spPr bwMode="black">
          <a:xfrm>
            <a:off x="8011078" y="2225012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239984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5"/>
          <p:cNvGrpSpPr>
            <a:grpSpLocks/>
          </p:cNvGrpSpPr>
          <p:nvPr userDrawn="1"/>
        </p:nvGrpSpPr>
        <p:grpSpPr bwMode="auto">
          <a:xfrm>
            <a:off x="3947936" y="4088842"/>
            <a:ext cx="1240920" cy="659747"/>
            <a:chOff x="384" y="331"/>
            <a:chExt cx="912" cy="485"/>
          </a:xfrm>
        </p:grpSpPr>
        <p:sp>
          <p:nvSpPr>
            <p:cNvPr id="19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184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21430" y="940748"/>
            <a:ext cx="8694007" cy="287867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12000" b="0" i="1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Thanks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3947936" y="4088842"/>
            <a:ext cx="1240920" cy="659747"/>
            <a:chOff x="384" y="331"/>
            <a:chExt cx="912" cy="485"/>
          </a:xfrm>
        </p:grpSpPr>
        <p:sp>
          <p:nvSpPr>
            <p:cNvPr id="21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489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19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626133" y="2300050"/>
            <a:ext cx="2467342" cy="646331"/>
          </a:xfrm>
          <a:prstGeom prst="rect">
            <a:avLst/>
          </a:prstGeom>
          <a:noFill/>
        </p:spPr>
        <p:txBody>
          <a:bodyPr wrap="none" lIns="91308" tIns="45654" rIns="91308" bIns="45654" rtlCol="0">
            <a:spAutoFit/>
          </a:bodyPr>
          <a:lstStyle/>
          <a:p>
            <a:pPr defTabSz="456548"/>
            <a:r>
              <a:rPr lang="en-US" sz="3600" dirty="0">
                <a:solidFill>
                  <a:srgbClr val="FFFFFF"/>
                </a:solidFill>
                <a:latin typeface="CiscoSansTT ExtraLight"/>
              </a:rPr>
              <a:t>Thank you.</a:t>
            </a: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black">
          <a:xfrm>
            <a:off x="6286242" y="2851211"/>
            <a:ext cx="116616" cy="44182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6965595" y="2840186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23" name="Freeform 22"/>
          <p:cNvSpPr>
            <a:spLocks/>
          </p:cNvSpPr>
          <p:nvPr userDrawn="1"/>
        </p:nvSpPr>
        <p:spPr bwMode="black">
          <a:xfrm>
            <a:off x="5798085" y="2840186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0" name="Freeform 39"/>
          <p:cNvSpPr>
            <a:spLocks noEditPoints="1"/>
          </p:cNvSpPr>
          <p:nvPr userDrawn="1"/>
        </p:nvSpPr>
        <p:spPr bwMode="black">
          <a:xfrm>
            <a:off x="7425276" y="2840186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6553381" y="2840186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566246" y="222501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5874055" y="2072788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176445" y="1863430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484254" y="2072752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785247" y="2225012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7093070" y="207275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7400882" y="186339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7703267" y="207275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8011078" y="2225012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308" tIns="45654" rIns="91308" bIns="45654"/>
          <a:lstStyle/>
          <a:p>
            <a:pPr defTabSz="456548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840466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" y="324000"/>
            <a:ext cx="949596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45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3"/>
          </a:xfrm>
          <a:prstGeom prst="rect">
            <a:avLst/>
          </a:prstGeom>
        </p:spPr>
      </p:pic>
      <p:pic>
        <p:nvPicPr>
          <p:cNvPr id="15" name="Picture 8" descr="logo_black.ai"/>
          <p:cNvPicPr>
            <a:picLocks noChangeAspect="1"/>
          </p:cNvPicPr>
          <p:nvPr userDrawn="1"/>
        </p:nvPicPr>
        <p:blipFill>
          <a:blip r:embed="rId3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320675"/>
            <a:ext cx="949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676767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2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2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98292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76767"/>
              </a:solidFill>
              <a:ea typeface="ＭＳ Ｐゴシック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76767"/>
              </a:solidFill>
              <a:ea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820761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6527" y="3209583"/>
            <a:ext cx="4684867" cy="288131"/>
          </a:xfrm>
          <a:prstGeom prst="rect">
            <a:avLst/>
          </a:prstGeom>
        </p:spPr>
        <p:txBody>
          <a:bodyPr vert="horz" lIns="68490" tIns="34253" rIns="68490" bIns="34253" rtlCol="0">
            <a:noAutofit/>
          </a:bodyPr>
          <a:lstStyle>
            <a:lvl1pPr marL="0" indent="0" algn="l" defTabSz="684923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42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684923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490" tIns="34253" rIns="68490" bIns="34253" anchor="ctr"/>
          <a:lstStyle/>
          <a:p>
            <a:pPr defTabSz="456548"/>
            <a:endParaRPr lang="en-US">
              <a:solidFill>
                <a:srgbClr val="000000"/>
              </a:solidFill>
              <a:latin typeface="CiscoSansTT Extra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8837" y="2462028"/>
            <a:ext cx="4712557" cy="766763"/>
          </a:xfrm>
        </p:spPr>
        <p:txBody>
          <a:bodyPr vert="horz" lIns="61631" tIns="34253" rIns="61631" bIns="34253" rtlCol="0" anchor="b" anchorCtr="0">
            <a:noAutofit/>
          </a:bodyPr>
          <a:lstStyle>
            <a:lvl1pPr marL="0" indent="0" algn="l" defTabSz="68492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gradFill>
                  <a:gsLst>
                    <a:gs pos="0">
                      <a:schemeClr val="accent1"/>
                    </a:gs>
                    <a:gs pos="77000">
                      <a:srgbClr val="01BBBB"/>
                    </a:gs>
                    <a:gs pos="100000">
                      <a:schemeClr val="accent6"/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490" tIns="34253" rIns="68490" bIns="34253" anchor="ctr"/>
          <a:lstStyle/>
          <a:p>
            <a:pPr defTabSz="456548"/>
            <a:endParaRPr lang="en-US">
              <a:solidFill>
                <a:srgbClr val="000000"/>
              </a:solidFill>
              <a:latin typeface="CiscoSansTT ExtraLigh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405" y="1438276"/>
            <a:ext cx="2676525" cy="2166938"/>
          </a:xfrm>
          <a:prstGeom prst="rect">
            <a:avLst/>
          </a:prstGeom>
        </p:spPr>
        <p:txBody>
          <a:bodyPr lIns="91308" tIns="45654" rIns="91308" bIns="45654" anchor="ctr" anchorCtr="1"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54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31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60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pPr algn="r" defTabSz="610744"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© 2014  Cisco and/or its affiliates. All rights reserved.   Cisco 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13719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76767"/>
              </a:solidFill>
              <a:ea typeface="ＭＳ Ｐゴシック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76767"/>
              </a:solidFill>
              <a:ea typeface="ＭＳ Ｐゴシック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6701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07882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268640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962568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92396084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902757112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68334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51416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23529"/>
      </p:ext>
    </p:extLst>
  </p:cSld>
  <p:clrMapOvr>
    <a:masterClrMapping/>
  </p:clrMapOvr>
  <p:transition spd="med"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487" tIns="34250" rIns="68487" bIns="34250" anchor="ctr"/>
          <a:lstStyle/>
          <a:p>
            <a:pPr defTabSz="456548"/>
            <a:endParaRPr lang="en-US">
              <a:solidFill>
                <a:srgbClr val="000000"/>
              </a:solidFill>
              <a:latin typeface="CiscoSansTT ExtraLigh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487" tIns="34250" rIns="68487" bIns="34250" anchor="ctr"/>
          <a:lstStyle/>
          <a:p>
            <a:pPr defTabSz="456548"/>
            <a:endParaRPr lang="en-US">
              <a:solidFill>
                <a:srgbClr val="000000"/>
              </a:solidFill>
              <a:latin typeface="CiscoSansTT ExtraLigh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5457" y="571576"/>
            <a:ext cx="8301718" cy="25699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spc="0" baseline="0">
                <a:gradFill>
                  <a:gsLst>
                    <a:gs pos="0">
                      <a:schemeClr val="accent1"/>
                    </a:gs>
                    <a:gs pos="100000">
                      <a:srgbClr val="01BBBB"/>
                    </a:gs>
                  </a:gsLst>
                  <a:lin ang="1200000" scaled="0"/>
                </a:gra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232063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228197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049745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65895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66016848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060422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668305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480430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181021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1049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5457" y="562609"/>
            <a:ext cx="8301718" cy="25699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0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84145493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86478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35589059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87024701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348" cy="5143500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00063" y="3476219"/>
            <a:ext cx="8139112" cy="521510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172800" indent="-180000">
              <a:lnSpc>
                <a:spcPts val="3680"/>
              </a:lnSpc>
              <a:spcBef>
                <a:spcPts val="0"/>
              </a:spcBef>
              <a:buNone/>
              <a:defRPr sz="32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  <p:pic>
        <p:nvPicPr>
          <p:cNvPr id="11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60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pPr algn="r" defTabSz="610744"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© 2014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80156307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8979105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3928640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87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6341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5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165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117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499" y="1200188"/>
            <a:ext cx="8659976" cy="3394075"/>
          </a:xfrm>
          <a:prstGeom prst="rect">
            <a:avLst/>
          </a:prstGeom>
        </p:spPr>
        <p:txBody>
          <a:bodyPr lIns="91308" tIns="45654" rIns="91308" bIns="45654">
            <a:noAutofit/>
          </a:bodyPr>
          <a:lstStyle>
            <a:lvl1pPr marL="285344" marR="0" indent="-285344" algn="ctr" defTabSz="4565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marL="0" marR="0" lvl="0" indent="0" algn="l" defTabSz="4565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This slide will allow you to add one of the following:</a:t>
            </a:r>
            <a:br>
              <a:rPr lang="en-GB" dirty="0" smtClean="0"/>
            </a:br>
            <a:r>
              <a:rPr lang="en-GB" dirty="0" smtClean="0"/>
              <a:t>Table, Charts, Smart Art, Pictures, Clip Art and Media</a:t>
            </a:r>
            <a:br>
              <a:rPr lang="en-GB" dirty="0" smtClean="0"/>
            </a:br>
            <a:r>
              <a:rPr lang="en-GB" dirty="0" smtClean="0"/>
              <a:t>Click icon to add content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139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0953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5026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1643063"/>
            <a:ext cx="8759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068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46FD-C090-4EAB-A088-85E921E9CB31}" type="datetime1">
              <a:rPr lang="en-US"/>
              <a:pPr>
                <a:defRPr/>
              </a:pPr>
              <a:t>5/24/2017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8BFAD-5BA0-4DA5-97F4-665A714B32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93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260620" y="341158"/>
            <a:ext cx="8659368" cy="731520"/>
          </a:xfrm>
          <a:prstGeom prst="rect">
            <a:avLst/>
          </a:prstGeom>
        </p:spPr>
        <p:txBody>
          <a:bodyPr vert="horz" lIns="91308" tIns="45654" rIns="91308" bIns="45654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r>
              <a:rPr lang="en-US" sz="600" dirty="0">
                <a:solidFill>
                  <a:srgbClr val="231F20"/>
                </a:solidFill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8660755" y="4742905"/>
            <a:ext cx="220614" cy="154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499" tIns="30755" rIns="61499" bIns="30755" anchor="b">
            <a:spAutoFit/>
          </a:bodyPr>
          <a:lstStyle/>
          <a:p>
            <a:pPr algn="r" defTabSz="609983"/>
            <a:fld id="{DFCF27A5-1A5B-48D3-A060-2758FFBB1ADD}" type="slidenum">
              <a:rPr lang="en-US" sz="600">
                <a:solidFill>
                  <a:srgbClr val="231F20"/>
                </a:solidFill>
                <a:cs typeface="CiscoSans Thin"/>
              </a:rPr>
              <a:pPr algn="r" defTabSz="609983"/>
              <a:t>‹#›</a:t>
            </a:fld>
            <a:endParaRPr lang="en-US" sz="600" dirty="0">
              <a:solidFill>
                <a:srgbClr val="231F20"/>
              </a:solidFill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292081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499" tIns="30755" rIns="61499" bIns="30755" anchor="b" anchorCtr="0">
            <a:spAutoFit/>
          </a:bodyPr>
          <a:lstStyle/>
          <a:p>
            <a:pPr defTabSz="609983"/>
            <a:r>
              <a:rPr lang="en-US" sz="600" dirty="0">
                <a:solidFill>
                  <a:srgbClr val="231F20"/>
                </a:solidFill>
                <a:cs typeface="CiscoSans Thin"/>
              </a:rPr>
              <a:t>© 2014  Cisco and/or its affiliates. All rights reserved.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923" rtl="0" eaLnBrk="1" latinLnBrk="0" hangingPunct="1">
        <a:lnSpc>
          <a:spcPct val="80000"/>
        </a:lnSpc>
        <a:spcBef>
          <a:spcPct val="0"/>
        </a:spcBef>
        <a:buNone/>
        <a:defRPr lang="en-US" sz="2500" b="0" kern="1200" spc="0" baseline="0" dirty="0">
          <a:solidFill>
            <a:srgbClr val="00A2BF"/>
          </a:solidFill>
          <a:latin typeface="+mj-lt"/>
          <a:ea typeface="+mj-ea"/>
          <a:cs typeface="CiscoSans"/>
        </a:defRPr>
      </a:lvl1pPr>
    </p:titleStyle>
    <p:bodyStyle>
      <a:lvl1pPr marL="171237" indent="-171237" algn="l" defTabSz="684923" rtl="0" eaLnBrk="1" latinLnBrk="0" hangingPunct="1">
        <a:lnSpc>
          <a:spcPct val="95000"/>
        </a:lnSpc>
        <a:spcBef>
          <a:spcPts val="108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1500" kern="1200" dirty="0" smtClean="0">
          <a:solidFill>
            <a:schemeClr val="tx1"/>
          </a:solidFill>
          <a:latin typeface="+mn-lt"/>
          <a:ea typeface="+mn-ea"/>
          <a:cs typeface="CiscoSans"/>
        </a:defRPr>
      </a:lvl1pPr>
      <a:lvl2pPr marL="359490" indent="-215690" algn="l" defTabSz="684923" rtl="0" eaLnBrk="1" latinLnBrk="0" hangingPunct="1">
        <a:lnSpc>
          <a:spcPct val="95000"/>
        </a:lnSpc>
        <a:spcBef>
          <a:spcPts val="600"/>
        </a:spcBef>
        <a:buClr>
          <a:schemeClr val="tx2"/>
        </a:buClr>
        <a:buFont typeface="Arial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CiscoSans"/>
        </a:defRPr>
      </a:lvl2pPr>
      <a:lvl3pPr marL="431391" indent="-171214" algn="l" defTabSz="684923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CiscoSans"/>
        </a:defRPr>
      </a:lvl3pPr>
      <a:lvl4pPr marL="503291" indent="-171214" algn="l" defTabSz="684923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100" kern="1200" dirty="0" smtClean="0">
          <a:solidFill>
            <a:schemeClr val="tx1"/>
          </a:solidFill>
          <a:latin typeface="+mn-lt"/>
          <a:ea typeface="+mn-ea"/>
          <a:cs typeface="CiscoSans"/>
        </a:defRPr>
      </a:lvl4pPr>
      <a:lvl5pPr marL="575180" indent="-171214" algn="l" defTabSz="684923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100" kern="1200" dirty="0">
          <a:solidFill>
            <a:schemeClr val="tx1"/>
          </a:solidFill>
          <a:latin typeface="+mn-lt"/>
          <a:ea typeface="+mn-ea"/>
          <a:cs typeface="CiscoSans"/>
        </a:defRPr>
      </a:lvl5pPr>
      <a:lvl6pPr marL="862781" indent="-171237" algn="l" defTabSz="684923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4678" indent="-171214" algn="l" defTabSz="684923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97220" indent="0" algn="l" defTabSz="684923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917" indent="-171237" algn="l" defTabSz="68492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37" algn="l" defTabSz="6849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23" algn="l" defTabSz="6849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80" algn="l" defTabSz="6849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847" algn="l" defTabSz="6849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294" algn="l" defTabSz="6849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765" algn="l" defTabSz="6849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220" algn="l" defTabSz="6849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683" algn="l" defTabSz="6849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pPr algn="r" defTabSz="610744"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© 2014  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80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  <p:sldLayoutId id="2147483922" r:id="rId30"/>
    <p:sldLayoutId id="2147483923" r:id="rId31"/>
    <p:sldLayoutId id="2147483924" r:id="rId32"/>
    <p:sldLayoutId id="2147483925" r:id="rId33"/>
    <p:sldLayoutId id="2147483926" r:id="rId34"/>
    <p:sldLayoutId id="2147483927" r:id="rId35"/>
    <p:sldLayoutId id="2147483928" r:id="rId36"/>
    <p:sldLayoutId id="2147483929" r:id="rId37"/>
    <p:sldLayoutId id="2147483931" r:id="rId38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7.xml"/><Relationship Id="rId6" Type="http://schemas.openxmlformats.org/officeDocument/2006/relationships/hyperlink" Target="mailto:jordan@gmail.com" TargetMode="External"/><Relationship Id="rId5" Type="http://schemas.openxmlformats.org/officeDocument/2006/relationships/image" Target="../media/image92.gif"/><Relationship Id="rId4" Type="http://schemas.openxmlformats.org/officeDocument/2006/relationships/image" Target="../media/image71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7.xml"/><Relationship Id="rId6" Type="http://schemas.openxmlformats.org/officeDocument/2006/relationships/hyperlink" Target="mailto:jordan@gmail.com" TargetMode="External"/><Relationship Id="rId5" Type="http://schemas.openxmlformats.org/officeDocument/2006/relationships/image" Target="../media/image92.gif"/><Relationship Id="rId4" Type="http://schemas.openxmlformats.org/officeDocument/2006/relationships/image" Target="../media/image71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7.xml"/><Relationship Id="rId6" Type="http://schemas.openxmlformats.org/officeDocument/2006/relationships/hyperlink" Target="mailto:jordan@gmail.com" TargetMode="External"/><Relationship Id="rId5" Type="http://schemas.openxmlformats.org/officeDocument/2006/relationships/image" Target="../media/image92.gif"/><Relationship Id="rId4" Type="http://schemas.openxmlformats.org/officeDocument/2006/relationships/image" Target="../media/image71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2.gif"/><Relationship Id="rId4" Type="http://schemas.openxmlformats.org/officeDocument/2006/relationships/image" Target="../media/image71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2.gif"/><Relationship Id="rId4" Type="http://schemas.openxmlformats.org/officeDocument/2006/relationships/image" Target="../media/image71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2.gif"/><Relationship Id="rId4" Type="http://schemas.openxmlformats.org/officeDocument/2006/relationships/image" Target="../media/image71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2.gif"/><Relationship Id="rId4" Type="http://schemas.openxmlformats.org/officeDocument/2006/relationships/image" Target="../media/image71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rfc/rfc1034.txt" TargetMode="External"/><Relationship Id="rId2" Type="http://schemas.openxmlformats.org/officeDocument/2006/relationships/hyperlink" Target="http://www.twitter.com/" TargetMode="External"/><Relationship Id="rId1" Type="http://schemas.openxmlformats.org/officeDocument/2006/relationships/slideLayout" Target="../slideLayouts/slideLayout72.xml"/><Relationship Id="rId4" Type="http://schemas.openxmlformats.org/officeDocument/2006/relationships/hyperlink" Target="http://www.ietf.org/rfc/rfc2821.txt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6.jpeg"/><Relationship Id="rId5" Type="http://schemas.openxmlformats.org/officeDocument/2006/relationships/image" Target="../media/image64.gif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4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6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1.png"/><Relationship Id="rId5" Type="http://schemas.openxmlformats.org/officeDocument/2006/relationships/slideLayout" Target="../slideLayouts/slideLayout67.xml"/><Relationship Id="rId4" Type="http://schemas.openxmlformats.org/officeDocument/2006/relationships/audio" Target="../media/media2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3.jpe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9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9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2.gif"/><Relationship Id="rId4" Type="http://schemas.openxmlformats.org/officeDocument/2006/relationships/image" Target="../media/image71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2.gif"/><Relationship Id="rId4" Type="http://schemas.openxmlformats.org/officeDocument/2006/relationships/image" Target="../media/image71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2.gif"/><Relationship Id="rId4" Type="http://schemas.openxmlformats.org/officeDocument/2006/relationships/image" Target="../media/image71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7.xml"/><Relationship Id="rId6" Type="http://schemas.openxmlformats.org/officeDocument/2006/relationships/hyperlink" Target="mailto:jordan@gmail.com" TargetMode="External"/><Relationship Id="rId5" Type="http://schemas.openxmlformats.org/officeDocument/2006/relationships/image" Target="../media/image92.gif"/><Relationship Id="rId4" Type="http://schemas.openxmlformats.org/officeDocument/2006/relationships/image" Target="../media/image71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7.xml"/><Relationship Id="rId6" Type="http://schemas.openxmlformats.org/officeDocument/2006/relationships/hyperlink" Target="mailto:jordan@gmail.com" TargetMode="External"/><Relationship Id="rId5" Type="http://schemas.openxmlformats.org/officeDocument/2006/relationships/image" Target="../media/image92.gif"/><Relationship Id="rId4" Type="http://schemas.openxmlformats.org/officeDocument/2006/relationships/image" Target="../media/image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kern="0" dirty="0" smtClean="0">
                <a:solidFill>
                  <a:schemeClr val="accent3">
                    <a:lumMod val="75000"/>
                  </a:schemeClr>
                </a:solidFill>
              </a:rPr>
              <a:t>Voice over IP – A Beginners Guide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Dr. Jonathan Rosenberg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Vice President and Chief Technology Officer of Collaboration at Cisco Systems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45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Awards and Accomplishments</a:t>
            </a:r>
            <a:endParaRPr lang="en-US" dirty="0"/>
          </a:p>
        </p:txBody>
      </p:sp>
      <p:pic>
        <p:nvPicPr>
          <p:cNvPr id="8196" name="Picture 4" descr="http://fllinnovationaward.firstlegoleague.org/sites/default/files/LettersPat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1" y="1134319"/>
            <a:ext cx="1041541" cy="152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6754" y="1713884"/>
            <a:ext cx="261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r>
              <a:rPr lang="en-US" dirty="0" smtClean="0"/>
              <a:t>125 </a:t>
            </a:r>
            <a:r>
              <a:rPr lang="en-US" dirty="0" smtClean="0"/>
              <a:t>filed,</a:t>
            </a:r>
          </a:p>
          <a:p>
            <a:r>
              <a:rPr lang="en-US" dirty="0" smtClean="0"/>
              <a:t>89 </a:t>
            </a:r>
            <a:r>
              <a:rPr lang="en-US" dirty="0" smtClean="0"/>
              <a:t>Granted US Patents</a:t>
            </a:r>
            <a:endParaRPr lang="en-US" dirty="0"/>
          </a:p>
        </p:txBody>
      </p:sp>
      <p:pic>
        <p:nvPicPr>
          <p:cNvPr id="8198" name="Picture 6" descr="http://www.billslater.com/ietf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8" y="3489801"/>
            <a:ext cx="1333501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66754" y="3270638"/>
            <a:ext cx="2619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71 Internet Standards,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most prolific creator of Internet standards of all time</a:t>
            </a:r>
            <a:endParaRPr lang="en-US" dirty="0"/>
          </a:p>
        </p:txBody>
      </p:sp>
      <p:pic>
        <p:nvPicPr>
          <p:cNvPr id="8200" name="Picture 8" descr="http://teachaids.org/wordpress/wp-content/uploads/TR35Blo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75" y="960416"/>
            <a:ext cx="2055100" cy="9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87975" y="694425"/>
            <a:ext cx="2129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Named to TR35 in 2002, along with </a:t>
            </a:r>
            <a:r>
              <a:rPr lang="en-US" dirty="0" smtClean="0"/>
              <a:t>Sergey </a:t>
            </a:r>
            <a:r>
              <a:rPr lang="en-US" dirty="0" err="1" smtClean="0"/>
              <a:t>Brin</a:t>
            </a:r>
            <a:r>
              <a:rPr lang="en-US" dirty="0" smtClean="0"/>
              <a:t>, Larry Page, John </a:t>
            </a:r>
            <a:r>
              <a:rPr lang="en-US" dirty="0" err="1" smtClean="0"/>
              <a:t>Carmack</a:t>
            </a:r>
            <a:endParaRPr lang="en-US" dirty="0"/>
          </a:p>
        </p:txBody>
      </p:sp>
      <p:pic>
        <p:nvPicPr>
          <p:cNvPr id="3074" name="Picture 2" descr="C:\Users\jdrosen\AppData\Local\Microsoft\Windows\Temporary Internet Files\Content.Outlook\ASF1H75K\AA496B5A-D21B-4810-86F9-3445AA05D29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5007" y="3153750"/>
            <a:ext cx="1732684" cy="129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56358" y="3090730"/>
            <a:ext cx="2129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2015 Ohio University </a:t>
            </a:r>
            <a:r>
              <a:rPr lang="en-US" sz="1600" dirty="0" err="1" smtClean="0"/>
              <a:t>Strowger</a:t>
            </a:r>
            <a:r>
              <a:rPr lang="en-US" sz="1600" dirty="0" smtClean="0"/>
              <a:t> award for pioneering contributions to telecommunications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858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Josh makes the call</a:t>
            </a:r>
            <a:endParaRPr lang="en-US" dirty="0"/>
          </a:p>
        </p:txBody>
      </p:sp>
      <p:pic>
        <p:nvPicPr>
          <p:cNvPr id="5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417059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7" y="3801721"/>
            <a:ext cx="374369" cy="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294" y="201118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Josh’s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9126" y="4287619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</a:t>
            </a:r>
          </a:p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32" y="1949208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6626" name="Picture 2" descr="http://www.microsoft.com/global/en-us/news/publishingimages/ImageGallery/Images/Products/Hardware/surface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1065624"/>
            <a:ext cx="1464756" cy="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mpositiontoday.com/admin/rt3/ckfinder/userfiles/images/clou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97" y="919298"/>
            <a:ext cx="3590047" cy="27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397203" y="1662518"/>
            <a:ext cx="855879" cy="34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91941" y="3476688"/>
            <a:ext cx="73128" cy="14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0486" y="2595539"/>
            <a:ext cx="958292" cy="14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78285" y="1836849"/>
            <a:ext cx="5500493" cy="7034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54635" y="1025878"/>
            <a:ext cx="2143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INVITE</a:t>
            </a:r>
          </a:p>
          <a:p>
            <a:r>
              <a:rPr lang="en-US" dirty="0" smtClean="0">
                <a:hlinkClick r:id="rId6"/>
              </a:rPr>
              <a:t>jordan@gmail.com</a:t>
            </a:r>
            <a:endParaRPr lang="en-US" dirty="0" smtClean="0"/>
          </a:p>
          <a:p>
            <a:r>
              <a:rPr lang="en-US" dirty="0" smtClean="0"/>
              <a:t>I’m 5.4.3.2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SIP Server Looks up Jordan</a:t>
            </a:r>
            <a:endParaRPr lang="en-US" dirty="0"/>
          </a:p>
        </p:txBody>
      </p:sp>
      <p:pic>
        <p:nvPicPr>
          <p:cNvPr id="5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417059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7" y="3801721"/>
            <a:ext cx="374369" cy="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294" y="201118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Josh’s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9126" y="4287619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</a:t>
            </a:r>
          </a:p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32" y="1949208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6626" name="Picture 2" descr="http://www.microsoft.com/global/en-us/news/publishingimages/ImageGallery/Images/Products/Hardware/surface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1065624"/>
            <a:ext cx="1464756" cy="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mpositiontoday.com/admin/rt3/ckfinder/userfiles/images/clou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97" y="919298"/>
            <a:ext cx="3590047" cy="27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397203" y="1662518"/>
            <a:ext cx="855879" cy="34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91941" y="3476688"/>
            <a:ext cx="73128" cy="14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0486" y="2595539"/>
            <a:ext cx="958292" cy="14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33049" y="1816895"/>
            <a:ext cx="137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6"/>
              </a:rPr>
              <a:t>jordan@gmail.com</a:t>
            </a:r>
            <a:endParaRPr lang="en-US" sz="1100" dirty="0" smtClean="0"/>
          </a:p>
          <a:p>
            <a:r>
              <a:rPr lang="en-US" sz="1100" dirty="0" smtClean="0"/>
              <a:t>is 1.2.3.4</a:t>
            </a:r>
            <a:endParaRPr lang="en-US" sz="1100" dirty="0"/>
          </a:p>
        </p:txBody>
      </p:sp>
      <p:sp>
        <p:nvSpPr>
          <p:cNvPr id="2" name="Can 1"/>
          <p:cNvSpPr/>
          <p:nvPr/>
        </p:nvSpPr>
        <p:spPr>
          <a:xfrm>
            <a:off x="6934810" y="919298"/>
            <a:ext cx="1097280" cy="558288"/>
          </a:xfrm>
          <a:prstGeom prst="can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Hard Drive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733049" y="1742986"/>
            <a:ext cx="0" cy="775411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2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SIP Server Sends to Jordan’s phone</a:t>
            </a:r>
            <a:endParaRPr lang="en-US" dirty="0"/>
          </a:p>
        </p:txBody>
      </p:sp>
      <p:pic>
        <p:nvPicPr>
          <p:cNvPr id="5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417059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7" y="3801721"/>
            <a:ext cx="374369" cy="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294" y="201118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Josh’s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9126" y="4287619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</a:t>
            </a:r>
          </a:p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32" y="1949208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6626" name="Picture 2" descr="http://www.microsoft.com/global/en-us/news/publishingimages/ImageGallery/Images/Products/Hardware/surface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1065624"/>
            <a:ext cx="1464756" cy="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mpositiontoday.com/admin/rt3/ckfinder/userfiles/images/clou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97" y="919298"/>
            <a:ext cx="3590047" cy="27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397203" y="1662518"/>
            <a:ext cx="855879" cy="34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91941" y="3476688"/>
            <a:ext cx="73128" cy="14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0486" y="2595539"/>
            <a:ext cx="958292" cy="14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5" idx="1"/>
          </p:cNvCxnSpPr>
          <p:nvPr/>
        </p:nvCxnSpPr>
        <p:spPr>
          <a:xfrm flipV="1">
            <a:off x="3313786" y="2804926"/>
            <a:ext cx="3511531" cy="1117990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36504" y="3207204"/>
            <a:ext cx="2143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INVITE</a:t>
            </a:r>
          </a:p>
          <a:p>
            <a:r>
              <a:rPr lang="en-US" dirty="0" smtClean="0">
                <a:hlinkClick r:id="rId6"/>
              </a:rPr>
              <a:t>jordan@gmail.com</a:t>
            </a:r>
            <a:endParaRPr lang="en-US" dirty="0" smtClean="0"/>
          </a:p>
          <a:p>
            <a:r>
              <a:rPr lang="en-US" dirty="0" smtClean="0"/>
              <a:t>I’m 5.4.3.2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Ring!</a:t>
            </a:r>
            <a:endParaRPr lang="en-US" dirty="0"/>
          </a:p>
        </p:txBody>
      </p:sp>
      <p:pic>
        <p:nvPicPr>
          <p:cNvPr id="5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417059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7" y="3801721"/>
            <a:ext cx="374369" cy="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294" y="201118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Josh’s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9126" y="4287619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</a:t>
            </a:r>
          </a:p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32" y="1949208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6626" name="Picture 2" descr="http://www.microsoft.com/global/en-us/news/publishingimages/ImageGallery/Images/Products/Hardware/surface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1065624"/>
            <a:ext cx="1464756" cy="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mpositiontoday.com/admin/rt3/ckfinder/userfiles/images/clou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97" y="919298"/>
            <a:ext cx="3590047" cy="27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397203" y="1662518"/>
            <a:ext cx="855879" cy="34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91941" y="3476688"/>
            <a:ext cx="73128" cy="14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0486" y="2595539"/>
            <a:ext cx="958292" cy="14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Sequential Access Storage 1"/>
          <p:cNvSpPr/>
          <p:nvPr/>
        </p:nvSpPr>
        <p:spPr>
          <a:xfrm>
            <a:off x="1530594" y="3743695"/>
            <a:ext cx="965606" cy="504744"/>
          </a:xfrm>
          <a:prstGeom prst="flowChartMagneticTap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Ring</a:t>
            </a:r>
          </a:p>
        </p:txBody>
      </p:sp>
    </p:spTree>
    <p:extLst>
      <p:ext uri="{BB962C8B-B14F-4D97-AF65-F5344CB8AC3E}">
        <p14:creationId xmlns:p14="http://schemas.microsoft.com/office/powerpoint/2010/main" val="39306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Jordan accepts the call</a:t>
            </a:r>
            <a:endParaRPr lang="en-US" dirty="0"/>
          </a:p>
        </p:txBody>
      </p:sp>
      <p:pic>
        <p:nvPicPr>
          <p:cNvPr id="5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417059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7" y="3801721"/>
            <a:ext cx="374369" cy="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294" y="201118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Josh’s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9126" y="4287619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</a:t>
            </a:r>
          </a:p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32" y="1949208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6626" name="Picture 2" descr="http://www.microsoft.com/global/en-us/news/publishingimages/ImageGallery/Images/Products/Hardware/surface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1065624"/>
            <a:ext cx="1464756" cy="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mpositiontoday.com/admin/rt3/ckfinder/userfiles/images/clou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97" y="919298"/>
            <a:ext cx="3590047" cy="27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397203" y="1662518"/>
            <a:ext cx="855879" cy="34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91941" y="3476688"/>
            <a:ext cx="73128" cy="14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0486" y="2595539"/>
            <a:ext cx="958292" cy="14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5" idx="1"/>
          </p:cNvCxnSpPr>
          <p:nvPr/>
        </p:nvCxnSpPr>
        <p:spPr>
          <a:xfrm flipV="1">
            <a:off x="3313786" y="2804926"/>
            <a:ext cx="3511531" cy="111799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36504" y="3207204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OK</a:t>
            </a:r>
          </a:p>
          <a:p>
            <a:r>
              <a:rPr lang="en-US" dirty="0" smtClean="0"/>
              <a:t>I’m 1.2.3.4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SIP Server tells Josh</a:t>
            </a:r>
            <a:endParaRPr lang="en-US" dirty="0"/>
          </a:p>
        </p:txBody>
      </p:sp>
      <p:pic>
        <p:nvPicPr>
          <p:cNvPr id="5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417059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7" y="3801721"/>
            <a:ext cx="374369" cy="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294" y="201118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Josh’s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9126" y="4287619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</a:t>
            </a:r>
          </a:p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32" y="1949208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6626" name="Picture 2" descr="http://www.microsoft.com/global/en-us/news/publishingimages/ImageGallery/Images/Products/Hardware/surface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1065624"/>
            <a:ext cx="1464756" cy="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mpositiontoday.com/admin/rt3/ckfinder/userfiles/images/clou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97" y="919298"/>
            <a:ext cx="3590047" cy="27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397203" y="1662518"/>
            <a:ext cx="855879" cy="34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91941" y="3476688"/>
            <a:ext cx="73128" cy="14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0486" y="2595539"/>
            <a:ext cx="958292" cy="14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78285" y="1836849"/>
            <a:ext cx="5500493" cy="703493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01028" y="1302877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OK</a:t>
            </a:r>
          </a:p>
          <a:p>
            <a:r>
              <a:rPr lang="en-US" dirty="0" smtClean="0"/>
              <a:t>I’m 1.2.3.4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Voice and Video Packets sent</a:t>
            </a:r>
            <a:endParaRPr lang="en-US" dirty="0"/>
          </a:p>
        </p:txBody>
      </p:sp>
      <p:pic>
        <p:nvPicPr>
          <p:cNvPr id="5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417059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7" y="3801721"/>
            <a:ext cx="374369" cy="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294" y="201118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Josh’s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9126" y="4287619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</a:t>
            </a:r>
          </a:p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32" y="1949208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6626" name="Picture 2" descr="http://www.microsoft.com/global/en-us/news/publishingimages/ImageGallery/Images/Products/Hardware/surface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1065624"/>
            <a:ext cx="1464756" cy="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mpositiontoday.com/admin/rt3/ckfinder/userfiles/images/clou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97" y="919298"/>
            <a:ext cx="3590047" cy="27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397203" y="1662518"/>
            <a:ext cx="855879" cy="34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91941" y="3476688"/>
            <a:ext cx="73128" cy="14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0486" y="2595539"/>
            <a:ext cx="958292" cy="14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78285" y="1836849"/>
            <a:ext cx="1469817" cy="1788599"/>
          </a:xfrm>
          <a:prstGeom prst="straightConnector1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7393" y="3227902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Voice and </a:t>
            </a:r>
          </a:p>
          <a:p>
            <a:r>
              <a:rPr lang="en-US" dirty="0" smtClean="0"/>
              <a:t>Video packets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Voice over IP (VoIP) is using the Internet to make phone calls</a:t>
            </a:r>
          </a:p>
          <a:p>
            <a:r>
              <a:rPr lang="en-US" dirty="0" smtClean="0"/>
              <a:t>VoIP has many benefits including cheaper calls, better experiences, mobility, and network unification</a:t>
            </a:r>
          </a:p>
          <a:p>
            <a:r>
              <a:rPr lang="en-US" dirty="0" smtClean="0"/>
              <a:t>Low delay is a big requirement for VoIP</a:t>
            </a:r>
          </a:p>
          <a:p>
            <a:r>
              <a:rPr lang="en-US" dirty="0" smtClean="0"/>
              <a:t>Voice and video are sent using codecs, which perform </a:t>
            </a:r>
            <a:r>
              <a:rPr lang="en-US" dirty="0" err="1" smtClean="0"/>
              <a:t>lossy</a:t>
            </a:r>
            <a:r>
              <a:rPr lang="en-US" dirty="0" smtClean="0"/>
              <a:t> compression</a:t>
            </a:r>
          </a:p>
          <a:p>
            <a:r>
              <a:rPr lang="en-US" dirty="0" smtClean="0"/>
              <a:t>Setup of a call is done using signaling protocols – notably SIP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32" y="198293"/>
            <a:ext cx="50387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236" y="212147"/>
            <a:ext cx="3031599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jdrosen on Steam</a:t>
            </a:r>
          </a:p>
          <a:p>
            <a:r>
              <a:rPr lang="en-US" dirty="0" smtClean="0"/>
              <a:t>135 titles!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Half Life 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World of Warcraft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Portal 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Ori and the Blind Forest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Alice: Madness Returns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The Last of 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Uncharted 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Rise of the Tomb Raider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Tomb Raider (2013)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Portal 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Prince of Persia: Sands of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Doom (2016)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Prince of Persia: The Forgotten Sands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Limbo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Legend of Zelda: Link Between Worlds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Guitar Hero III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God of War III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 err="1"/>
              <a:t>Bioshock</a:t>
            </a:r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sz="1100" dirty="0"/>
              <a:t>The </a:t>
            </a:r>
            <a:r>
              <a:rPr lang="en-US" sz="1100" dirty="0" err="1"/>
              <a:t>Talos</a:t>
            </a:r>
            <a:r>
              <a:rPr lang="en-US" sz="1100" dirty="0"/>
              <a:t> Principle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2978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I work Now: Cisco</a:t>
            </a:r>
            <a:endParaRPr lang="en-US" dirty="0"/>
          </a:p>
        </p:txBody>
      </p:sp>
      <p:pic>
        <p:nvPicPr>
          <p:cNvPr id="9218" name="Picture 2" descr="http://www.elephantjournal.com/wp-content/uploads/2009/07/picture-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3" y="1234813"/>
            <a:ext cx="39814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2097" y="4292339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This Sysco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I work Now: Cisco</a:t>
            </a:r>
            <a:endParaRPr lang="en-US" dirty="0"/>
          </a:p>
        </p:txBody>
      </p:sp>
      <p:pic>
        <p:nvPicPr>
          <p:cNvPr id="9220" name="Picture 4" descr="http://www.cisco.com/en/US/prod/collateral/routers/ps5854/ps5882/images/product_data_sheet0900aecd8016fa6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41" y="1589056"/>
            <a:ext cx="4346977" cy="23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7520" y="410767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0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Cisco Fast Facts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97033" y="1192192"/>
            <a:ext cx="388600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CEO: </a:t>
            </a:r>
            <a:r>
              <a:rPr lang="en-US" dirty="0" smtClean="0"/>
              <a:t>Chuck Robbins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Headquarters: San Jose, CA</a:t>
            </a:r>
          </a:p>
          <a:p>
            <a:endParaRPr lang="en-US" dirty="0" smtClean="0"/>
          </a:p>
          <a:p>
            <a:r>
              <a:rPr lang="en-US" dirty="0" smtClean="0"/>
              <a:t>Yearly Revenue: $</a:t>
            </a:r>
            <a:r>
              <a:rPr lang="en-US" dirty="0" smtClean="0"/>
              <a:t>49.1 </a:t>
            </a:r>
            <a:r>
              <a:rPr lang="en-US" dirty="0" smtClean="0"/>
              <a:t>Billion </a:t>
            </a:r>
            <a:r>
              <a:rPr lang="en-US" dirty="0" smtClean="0"/>
              <a:t>2016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Market Capitalization: </a:t>
            </a:r>
            <a:r>
              <a:rPr lang="en-US" dirty="0" smtClean="0"/>
              <a:t>$158B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Employees: ~75,000</a:t>
            </a:r>
            <a:endParaRPr lang="en-US" dirty="0"/>
          </a:p>
        </p:txBody>
      </p:sp>
      <p:pic>
        <p:nvPicPr>
          <p:cNvPr id="4098" name="Picture 2" descr="Image result for chuck robbi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8" y="1192192"/>
            <a:ext cx="3897050" cy="29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So… what does it make?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861" y="1089605"/>
            <a:ext cx="799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Cisco Makes all of the Stuff Under the Hood that Makes the Internet Work </a:t>
            </a:r>
            <a:endParaRPr lang="en-US" dirty="0"/>
          </a:p>
        </p:txBody>
      </p:sp>
      <p:pic>
        <p:nvPicPr>
          <p:cNvPr id="11266" name="Picture 2" descr="http://images.tmcnet.com/tmc/misc/article-images/Image/cisco%20q%26a%20th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7" y="2326511"/>
            <a:ext cx="1739086" cy="165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449" y="4017340"/>
            <a:ext cx="255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WiFi</a:t>
            </a:r>
            <a:r>
              <a:rPr lang="en-US" dirty="0" smtClean="0"/>
              <a:t> Access Points for</a:t>
            </a:r>
          </a:p>
          <a:p>
            <a:pPr algn="ctr"/>
            <a:r>
              <a:rPr lang="en-US" dirty="0" smtClean="0"/>
              <a:t>Businesses</a:t>
            </a:r>
            <a:endParaRPr lang="en-US" dirty="0"/>
          </a:p>
        </p:txBody>
      </p:sp>
      <p:pic>
        <p:nvPicPr>
          <p:cNvPr id="11268" name="Picture 4" descr="http://www.bradreese.com/images/cisco-crs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65" y="1886823"/>
            <a:ext cx="2109682" cy="22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1300" y="4155762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All the Stuff that AT&amp;T use to </a:t>
            </a:r>
          </a:p>
          <a:p>
            <a:r>
              <a:rPr lang="en-US" sz="1400" dirty="0" smtClean="0"/>
              <a:t>Provide you Internet access</a:t>
            </a:r>
            <a:endParaRPr lang="en-US" sz="1400" dirty="0"/>
          </a:p>
        </p:txBody>
      </p:sp>
      <p:pic>
        <p:nvPicPr>
          <p:cNvPr id="11270" name="Picture 6" descr="http://i.i.cbsi.com/cnwk.1d/i/tim/2012/10/17/google-datacenter-tech-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02" y="2326511"/>
            <a:ext cx="2189549" cy="14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0212" y="4053367"/>
            <a:ext cx="291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Stuff that Walmart uses to connect its stores and customers</a:t>
            </a:r>
            <a:endParaRPr lang="en-US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891695" y="1713277"/>
            <a:ext cx="1620456" cy="347091"/>
          </a:xfrm>
          <a:prstGeom prst="wedgeRoundRectCallout">
            <a:avLst>
              <a:gd name="adj1" fmla="val -40119"/>
              <a:gd name="adj2" fmla="val 119191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 Data Center</a:t>
            </a:r>
          </a:p>
        </p:txBody>
      </p:sp>
    </p:spTree>
    <p:extLst>
      <p:ext uri="{BB962C8B-B14F-4D97-AF65-F5344CB8AC3E}">
        <p14:creationId xmlns:p14="http://schemas.microsoft.com/office/powerpoint/2010/main" val="331726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My Business Unit Does: Collaboration</a:t>
            </a:r>
            <a:endParaRPr lang="en-US" dirty="0"/>
          </a:p>
        </p:txBody>
      </p:sp>
      <p:pic>
        <p:nvPicPr>
          <p:cNvPr id="12290" name="Picture 2" descr="http://technicafe.net/wp-content/uploads/2012/10/Cisco-CME-9.0-IP-Phone-Suppor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0" y="1479630"/>
            <a:ext cx="2129260" cy="17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3299314"/>
            <a:ext cx="2932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Phones and Phone Control Software</a:t>
            </a:r>
          </a:p>
          <a:p>
            <a:r>
              <a:rPr lang="en-US" dirty="0" smtClean="0"/>
              <a:t>(Freehold Township School District is a customer!)</a:t>
            </a:r>
            <a:endParaRPr lang="en-US" dirty="0"/>
          </a:p>
        </p:txBody>
      </p:sp>
      <p:sp>
        <p:nvSpPr>
          <p:cNvPr id="4" name="AutoShape 4" descr="http://upload.wikimedia.org/wikipedia/en/2/2e/WebEx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upload.wikimedia.org/wikipedia/en/2/2e/WebEx_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http://srikanttowakel.files.wordpress.com/2008/09/webex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91" y="913023"/>
            <a:ext cx="904365" cy="11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99880" y="2027910"/>
            <a:ext cx="2053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Conference </a:t>
            </a:r>
          </a:p>
          <a:p>
            <a:r>
              <a:rPr lang="en-US" dirty="0" smtClean="0"/>
              <a:t>Calling</a:t>
            </a:r>
          </a:p>
        </p:txBody>
      </p:sp>
      <p:pic>
        <p:nvPicPr>
          <p:cNvPr id="12298" name="Picture 10" descr="http://arblog.inglobetechnologies.com/wp-content/uploads/2013/01/MAG532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58" y="1263227"/>
            <a:ext cx="1962786" cy="130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27606" y="902754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Telepresence Systems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31755" y="4492708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$4B Yearly Revenue</a:t>
            </a:r>
            <a:endParaRPr lang="en-US" b="1" dirty="0"/>
          </a:p>
        </p:txBody>
      </p:sp>
      <p:pic>
        <p:nvPicPr>
          <p:cNvPr id="5122" name="Picture 2" descr="Image result for cisco spar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42" y="2674241"/>
            <a:ext cx="2204435" cy="22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isco spark boa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55" y="3018744"/>
            <a:ext cx="2187009" cy="14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70571" y="2706561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Spark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9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Quick Pitch…</a:t>
            </a:r>
            <a:endParaRPr lang="en-US" dirty="0"/>
          </a:p>
        </p:txBody>
      </p:sp>
      <p:pic>
        <p:nvPicPr>
          <p:cNvPr id="7172" name="Picture 4" descr="Image result for app stor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0" y="3717525"/>
            <a:ext cx="3010189" cy="89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app sto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6" y="2528454"/>
            <a:ext cx="3580016" cy="138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isco spark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87" y="686112"/>
            <a:ext cx="2204435" cy="22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7636" y="865909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Cisco Spark – FREE!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87636" y="1409201"/>
            <a:ext cx="3664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1-1 and persistent group chat up to 5000 people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Voice and video calling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Schedule meetings, ad-hoc meetings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File sharing and in-app preview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Photo sharing</a:t>
            </a:r>
          </a:p>
        </p:txBody>
      </p:sp>
    </p:spTree>
    <p:extLst>
      <p:ext uri="{BB962C8B-B14F-4D97-AF65-F5344CB8AC3E}">
        <p14:creationId xmlns:p14="http://schemas.microsoft.com/office/powerpoint/2010/main" val="1106077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Voice over IP?</a:t>
            </a:r>
            <a:endParaRPr lang="en-US" dirty="0"/>
          </a:p>
        </p:txBody>
      </p:sp>
      <p:pic>
        <p:nvPicPr>
          <p:cNvPr id="3" name="Picture 2" descr="http://skypeblogs.files.wordpress.com/2013/09/skype-logo-feb_2012_rgb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1" y="1360175"/>
            <a:ext cx="2381250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icdn2.digitaltrends.com/image/apple-facetime-625x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20" y="2412688"/>
            <a:ext cx="2448542" cy="16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phandroid.s3.amazonaws.com/wp-content/uploads/2010/04/von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" y="3228868"/>
            <a:ext cx="1488030" cy="111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2553" y="1360175"/>
            <a:ext cx="39453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Making Voice and Video Calls using</a:t>
            </a:r>
          </a:p>
          <a:p>
            <a:endParaRPr lang="en-US" dirty="0"/>
          </a:p>
          <a:p>
            <a:r>
              <a:rPr lang="en-US" dirty="0" smtClean="0"/>
              <a:t>Your Internet Connection</a:t>
            </a:r>
          </a:p>
          <a:p>
            <a:endParaRPr lang="en-US" dirty="0"/>
          </a:p>
          <a:p>
            <a:r>
              <a:rPr lang="en-US" dirty="0" smtClean="0"/>
              <a:t>Instead of your Phone 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2553" y="3923817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 == The Internet Protocol – the</a:t>
            </a:r>
          </a:p>
          <a:p>
            <a:r>
              <a:rPr lang="en-US" dirty="0" smtClean="0"/>
              <a:t>Core Technology of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Internet vs. the Phone Network</a:t>
            </a:r>
            <a:endParaRPr lang="en-US" dirty="0"/>
          </a:p>
        </p:txBody>
      </p:sp>
      <p:pic>
        <p:nvPicPr>
          <p:cNvPr id="1026" name="Picture 2" descr="http://ledaza.com/wp-content/uploads/2013/03/Switchboard-oper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92" y="878541"/>
            <a:ext cx="2465549" cy="29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741" y="4016187"/>
            <a:ext cx="3667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Phone Network: Circuit Switched</a:t>
            </a:r>
          </a:p>
          <a:p>
            <a:pPr algn="ctr"/>
            <a:r>
              <a:rPr lang="en-US" dirty="0" smtClean="0"/>
              <a:t>Like a wire between users</a:t>
            </a:r>
            <a:endParaRPr lang="en-US" dirty="0"/>
          </a:p>
        </p:txBody>
      </p:sp>
      <p:pic>
        <p:nvPicPr>
          <p:cNvPr id="1028" name="Picture 4" descr="http://wac.450f.edgecastcdn.net/80450F/nj1015.com/files/2011/12/Post-Of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292" y="968189"/>
            <a:ext cx="3412565" cy="25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55549" y="4016187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Internet: Packet Switched</a:t>
            </a:r>
          </a:p>
          <a:p>
            <a:pPr algn="ctr"/>
            <a:r>
              <a:rPr lang="en-US" dirty="0" smtClean="0"/>
              <a:t>Routes messages between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pic>
        <p:nvPicPr>
          <p:cNvPr id="1026" name="Picture 2" descr="http://upload.wikimedia.org/wikipedia/en/thumb/4/44/MIT_Seal.svg/200px-MIT_Se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89" y="127661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pa.gov/ncer/childrenscenters/images/centers/columbia_university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9" y="3071307"/>
            <a:ext cx="13049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85179" y="2238345"/>
            <a:ext cx="2542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Bachelors and Masters 1994</a:t>
            </a:r>
          </a:p>
          <a:p>
            <a:pPr algn="ctr"/>
            <a:r>
              <a:rPr lang="en-US" sz="1400" dirty="0" smtClean="0"/>
              <a:t>Electrical Engineering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59905" y="4119058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PhD, Voice over IP 2001</a:t>
            </a:r>
            <a:endParaRPr lang="en-US" sz="1400" dirty="0"/>
          </a:p>
        </p:txBody>
      </p:sp>
      <p:pic>
        <p:nvPicPr>
          <p:cNvPr id="2050" name="Picture 2" descr="C:\Users\jdrosen\Box Sync\JonathanRosenbergPhotos\directory_images_large\AT94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" y="1047750"/>
            <a:ext cx="5651400" cy="37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Cheaper calls</a:t>
            </a:r>
          </a:p>
          <a:p>
            <a:r>
              <a:rPr lang="en-US" dirty="0" smtClean="0"/>
              <a:t>As a business, one network instead of two</a:t>
            </a:r>
          </a:p>
          <a:p>
            <a:r>
              <a:rPr lang="en-US" dirty="0" smtClean="0"/>
              <a:t>Better experiences (video!)</a:t>
            </a:r>
          </a:p>
          <a:p>
            <a:r>
              <a:rPr lang="en-US" dirty="0" smtClean="0"/>
              <a:t>Mobility – receive my calls anywhere I have Internet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Use Internet for Calling Instead of Phone Network??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pic>
        <p:nvPicPr>
          <p:cNvPr id="2050" name="Picture 2" descr="http://www.digitallanding.com/wp-content/uploads/2012/06/Comcast-Cable-Mod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9" y="1066799"/>
            <a:ext cx="618565" cy="61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digitallanding.com/wp-content/uploads/2012/06/Comcast-Cable-Mod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9" y="1909480"/>
            <a:ext cx="618565" cy="61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igitallanding.com/wp-content/uploads/2012/06/Comcast-Cable-Mod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9" y="2796986"/>
            <a:ext cx="618565" cy="61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digitallanding.com/wp-content/uploads/2012/06/Comcast-Cable-Mod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9" y="3639669"/>
            <a:ext cx="618565" cy="61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fvpld.org/stickney/images/sitepics/c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8" y="1151907"/>
            <a:ext cx="521941" cy="4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uardianlv.com/wp-content/uploads/2013/12/mbp-artic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751"/>
            <a:ext cx="730622" cy="4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83" y="2893076"/>
            <a:ext cx="228332" cy="42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igaom2.files.wordpress.com/2012/06/nest-thermostat-featur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9" y="3843617"/>
            <a:ext cx="489000" cy="3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729314" y="2218761"/>
            <a:ext cx="131297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29313" y="1376079"/>
            <a:ext cx="131297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050" idx="3"/>
          </p:cNvCxnSpPr>
          <p:nvPr/>
        </p:nvCxnSpPr>
        <p:spPr>
          <a:xfrm>
            <a:off x="1374774" y="1376082"/>
            <a:ext cx="1171202" cy="533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52282" y="2070847"/>
            <a:ext cx="1093694" cy="147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</p:cNvCxnSpPr>
          <p:nvPr/>
        </p:nvCxnSpPr>
        <p:spPr>
          <a:xfrm flipV="1">
            <a:off x="1374774" y="2218763"/>
            <a:ext cx="1171202" cy="887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</p:cNvCxnSpPr>
          <p:nvPr/>
        </p:nvCxnSpPr>
        <p:spPr>
          <a:xfrm flipV="1">
            <a:off x="1374774" y="2528045"/>
            <a:ext cx="1171202" cy="1420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http://www.worldwidesupply.net/images/uploaded/products/cisco/Routers/uBR10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76" y="1839736"/>
            <a:ext cx="1072246" cy="6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1st-computer-networks.co.uk/img/cisco50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81" y="2218763"/>
            <a:ext cx="1725704" cy="13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worldwidesupply.net/images/uploaded/products/cisco/Routers/uBR10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81" y="3415551"/>
            <a:ext cx="1072246" cy="6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H="1">
            <a:off x="1739154" y="3843617"/>
            <a:ext cx="814027" cy="800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79812" y="3948952"/>
            <a:ext cx="473369" cy="757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420471" y="4007223"/>
            <a:ext cx="233082" cy="699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18965" y="2144805"/>
            <a:ext cx="729316" cy="51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062" idx="1"/>
          </p:cNvCxnSpPr>
          <p:nvPr/>
        </p:nvCxnSpPr>
        <p:spPr>
          <a:xfrm flipV="1">
            <a:off x="3747247" y="2909045"/>
            <a:ext cx="801034" cy="690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420471" y="1066799"/>
            <a:ext cx="4554070" cy="3433483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73985" y="1506071"/>
            <a:ext cx="1453591" cy="1387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4" descr="http://www.1st-computer-networks.co.uk/img/cisco50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43" y="3679446"/>
            <a:ext cx="862852" cy="69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747247" y="3843617"/>
            <a:ext cx="591296" cy="163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30588" y="3319459"/>
            <a:ext cx="270807" cy="400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382871" y="2662516"/>
            <a:ext cx="1524000" cy="443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07106" y="4096871"/>
            <a:ext cx="2420470" cy="73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56812" y="1136739"/>
            <a:ext cx="362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Internet Provider’s Network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000780" y="1051410"/>
            <a:ext cx="196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 Other Networks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374774" y="782575"/>
            <a:ext cx="11592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Access:</a:t>
            </a:r>
            <a:br>
              <a:rPr lang="en-US" sz="1400" dirty="0" smtClean="0"/>
            </a:br>
            <a:r>
              <a:rPr lang="en-US" sz="1400" dirty="0" smtClean="0"/>
              <a:t>DSL, Cable,</a:t>
            </a:r>
          </a:p>
          <a:p>
            <a:pPr algn="ctr"/>
            <a:r>
              <a:rPr lang="en-US" sz="1400" dirty="0" smtClean="0"/>
              <a:t>Fiber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36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  <a:endParaRPr lang="en-US" dirty="0"/>
          </a:p>
        </p:txBody>
      </p:sp>
      <p:pic>
        <p:nvPicPr>
          <p:cNvPr id="3" name="Picture 6" descr="http://guardianlv.com/wp-content/uploads/2013/12/mbp-arti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1244680"/>
            <a:ext cx="730622" cy="4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232211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99" y="1188107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27" y="1188106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90" y="2259207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71" y="2232211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10" y="3354034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35" y="1451963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stCxn id="1028" idx="3"/>
            <a:endCxn id="6" idx="1"/>
          </p:cNvCxnSpPr>
          <p:nvPr/>
        </p:nvCxnSpPr>
        <p:spPr>
          <a:xfrm flipV="1">
            <a:off x="2269936" y="1562475"/>
            <a:ext cx="909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0" idx="1"/>
          </p:cNvCxnSpPr>
          <p:nvPr/>
        </p:nvCxnSpPr>
        <p:spPr>
          <a:xfrm>
            <a:off x="3799779" y="1562476"/>
            <a:ext cx="1337456" cy="26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80295" y="1820923"/>
            <a:ext cx="534822" cy="69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1"/>
          </p:cNvCxnSpPr>
          <p:nvPr/>
        </p:nvCxnSpPr>
        <p:spPr>
          <a:xfrm flipV="1">
            <a:off x="3179127" y="2606580"/>
            <a:ext cx="1052944" cy="26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53495" y="1704701"/>
            <a:ext cx="1052945" cy="705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27864" y="2789382"/>
            <a:ext cx="678577" cy="77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3"/>
            <a:endCxn id="1026" idx="1"/>
          </p:cNvCxnSpPr>
          <p:nvPr/>
        </p:nvCxnSpPr>
        <p:spPr>
          <a:xfrm>
            <a:off x="4980808" y="2606580"/>
            <a:ext cx="1844509" cy="13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674255" y="3007944"/>
            <a:ext cx="1477818" cy="720458"/>
          </a:xfrm>
          <a:prstGeom prst="wedgeRoundRectCallout">
            <a:avLst>
              <a:gd name="adj1" fmla="val -41785"/>
              <a:gd name="adj2" fmla="val -219543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computer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6825317" y="4019326"/>
            <a:ext cx="1477818" cy="720458"/>
          </a:xfrm>
          <a:prstGeom prst="wedgeRoundRectCallout">
            <a:avLst>
              <a:gd name="adj1" fmla="val -535"/>
              <a:gd name="adj2" fmla="val -210569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Facebook.com</a:t>
            </a:r>
          </a:p>
          <a:p>
            <a:pPr algn="ctr"/>
            <a:r>
              <a:rPr lang="en-US" sz="1400" dirty="0" smtClean="0"/>
              <a:t>Web Server</a:t>
            </a:r>
          </a:p>
        </p:txBody>
      </p:sp>
      <p:cxnSp>
        <p:nvCxnSpPr>
          <p:cNvPr id="32" name="Straight Connector 31"/>
          <p:cNvCxnSpPr>
            <a:stCxn id="3" idx="3"/>
          </p:cNvCxnSpPr>
          <p:nvPr/>
        </p:nvCxnSpPr>
        <p:spPr>
          <a:xfrm>
            <a:off x="909916" y="1474691"/>
            <a:ext cx="730625" cy="87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  <a:endParaRPr lang="en-US" dirty="0"/>
          </a:p>
        </p:txBody>
      </p:sp>
      <p:pic>
        <p:nvPicPr>
          <p:cNvPr id="3" name="Picture 6" descr="http://guardianlv.com/wp-content/uploads/2013/12/mbp-arti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1244680"/>
            <a:ext cx="730622" cy="4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232211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99" y="1188107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27" y="1188106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90" y="2259207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71" y="2232211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10" y="3354034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35" y="1451963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stCxn id="1028" idx="3"/>
            <a:endCxn id="6" idx="1"/>
          </p:cNvCxnSpPr>
          <p:nvPr/>
        </p:nvCxnSpPr>
        <p:spPr>
          <a:xfrm flipV="1">
            <a:off x="2269936" y="1562475"/>
            <a:ext cx="909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0" idx="1"/>
          </p:cNvCxnSpPr>
          <p:nvPr/>
        </p:nvCxnSpPr>
        <p:spPr>
          <a:xfrm>
            <a:off x="3799779" y="1562476"/>
            <a:ext cx="1337456" cy="26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80295" y="1820923"/>
            <a:ext cx="534822" cy="69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1"/>
          </p:cNvCxnSpPr>
          <p:nvPr/>
        </p:nvCxnSpPr>
        <p:spPr>
          <a:xfrm flipV="1">
            <a:off x="3179127" y="2606580"/>
            <a:ext cx="1052944" cy="26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53495" y="1704701"/>
            <a:ext cx="1052945" cy="705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27864" y="2789382"/>
            <a:ext cx="678577" cy="77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3"/>
            <a:endCxn id="1026" idx="1"/>
          </p:cNvCxnSpPr>
          <p:nvPr/>
        </p:nvCxnSpPr>
        <p:spPr>
          <a:xfrm>
            <a:off x="4980808" y="2606580"/>
            <a:ext cx="1844509" cy="13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" idx="3"/>
          </p:cNvCxnSpPr>
          <p:nvPr/>
        </p:nvCxnSpPr>
        <p:spPr>
          <a:xfrm>
            <a:off x="909916" y="1474691"/>
            <a:ext cx="730625" cy="87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294" y="1956132"/>
            <a:ext cx="1725331" cy="731686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To: fb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From: Josh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Subject: web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9294" y="2687818"/>
            <a:ext cx="1725331" cy="1229758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Please fetch www.facebook.com/index.html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2615117" y="4151280"/>
            <a:ext cx="1477818" cy="720458"/>
          </a:xfrm>
          <a:prstGeom prst="wedgeRoundRectCallout">
            <a:avLst>
              <a:gd name="adj1" fmla="val -86068"/>
              <a:gd name="adj2" fmla="val -65249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Internet Protocol (IP) Packet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2602149" y="2327589"/>
            <a:ext cx="1477818" cy="720458"/>
          </a:xfrm>
          <a:prstGeom prst="wedgeRoundRectCallout">
            <a:avLst>
              <a:gd name="adj1" fmla="val -86068"/>
              <a:gd name="adj2" fmla="val -65249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Header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4468507" y="3430822"/>
            <a:ext cx="1477818" cy="720458"/>
          </a:xfrm>
          <a:prstGeom prst="wedgeRoundRectCallout">
            <a:avLst>
              <a:gd name="adj1" fmla="val -218917"/>
              <a:gd name="adj2" fmla="val -82669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Payload</a:t>
            </a:r>
          </a:p>
        </p:txBody>
      </p:sp>
    </p:spTree>
    <p:extLst>
      <p:ext uri="{BB962C8B-B14F-4D97-AF65-F5344CB8AC3E}">
        <p14:creationId xmlns:p14="http://schemas.microsoft.com/office/powerpoint/2010/main" val="6908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  <a:endParaRPr lang="en-US" dirty="0"/>
          </a:p>
        </p:txBody>
      </p:sp>
      <p:pic>
        <p:nvPicPr>
          <p:cNvPr id="3" name="Picture 6" descr="http://guardianlv.com/wp-content/uploads/2013/12/mbp-arti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1244680"/>
            <a:ext cx="730622" cy="4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232211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99" y="1188107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27" y="1188106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90" y="2259207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71" y="2232211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10" y="3354034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35" y="1451963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stCxn id="1028" idx="3"/>
            <a:endCxn id="6" idx="1"/>
          </p:cNvCxnSpPr>
          <p:nvPr/>
        </p:nvCxnSpPr>
        <p:spPr>
          <a:xfrm flipV="1">
            <a:off x="2269936" y="1562475"/>
            <a:ext cx="909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0" idx="1"/>
          </p:cNvCxnSpPr>
          <p:nvPr/>
        </p:nvCxnSpPr>
        <p:spPr>
          <a:xfrm>
            <a:off x="3799779" y="1562476"/>
            <a:ext cx="1337456" cy="26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80295" y="1820923"/>
            <a:ext cx="534822" cy="69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1"/>
          </p:cNvCxnSpPr>
          <p:nvPr/>
        </p:nvCxnSpPr>
        <p:spPr>
          <a:xfrm flipV="1">
            <a:off x="3179127" y="2606580"/>
            <a:ext cx="1052944" cy="26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53495" y="1704701"/>
            <a:ext cx="1052945" cy="705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27864" y="2789382"/>
            <a:ext cx="678577" cy="77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3"/>
            <a:endCxn id="1026" idx="1"/>
          </p:cNvCxnSpPr>
          <p:nvPr/>
        </p:nvCxnSpPr>
        <p:spPr>
          <a:xfrm>
            <a:off x="4980808" y="2606580"/>
            <a:ext cx="1844509" cy="13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" idx="3"/>
          </p:cNvCxnSpPr>
          <p:nvPr/>
        </p:nvCxnSpPr>
        <p:spPr>
          <a:xfrm>
            <a:off x="909916" y="1474691"/>
            <a:ext cx="730625" cy="87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03958" y="1694404"/>
            <a:ext cx="481293" cy="564652"/>
            <a:chOff x="1039906" y="2789382"/>
            <a:chExt cx="481293" cy="564652"/>
          </a:xfrm>
        </p:grpSpPr>
        <p:sp>
          <p:nvSpPr>
            <p:cNvPr id="11" name="Rectangle 10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7595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5831 L 0.13316 -0.02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1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  <a:endParaRPr lang="en-US" dirty="0"/>
          </a:p>
        </p:txBody>
      </p:sp>
      <p:pic>
        <p:nvPicPr>
          <p:cNvPr id="3" name="Picture 6" descr="http://guardianlv.com/wp-content/uploads/2013/12/mbp-arti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1244680"/>
            <a:ext cx="730622" cy="4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232211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99" y="1188107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27" y="1188106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90" y="2259207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71" y="2232211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10" y="3354034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35" y="1451963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stCxn id="1028" idx="3"/>
            <a:endCxn id="6" idx="1"/>
          </p:cNvCxnSpPr>
          <p:nvPr/>
        </p:nvCxnSpPr>
        <p:spPr>
          <a:xfrm flipV="1">
            <a:off x="2269936" y="1562475"/>
            <a:ext cx="909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0" idx="1"/>
          </p:cNvCxnSpPr>
          <p:nvPr/>
        </p:nvCxnSpPr>
        <p:spPr>
          <a:xfrm>
            <a:off x="3799779" y="1562476"/>
            <a:ext cx="1337456" cy="26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80295" y="1820923"/>
            <a:ext cx="534822" cy="69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1"/>
          </p:cNvCxnSpPr>
          <p:nvPr/>
        </p:nvCxnSpPr>
        <p:spPr>
          <a:xfrm flipV="1">
            <a:off x="3179127" y="2606580"/>
            <a:ext cx="1052944" cy="26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53495" y="1704701"/>
            <a:ext cx="1052945" cy="705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27864" y="2789382"/>
            <a:ext cx="678577" cy="77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3"/>
            <a:endCxn id="1026" idx="1"/>
          </p:cNvCxnSpPr>
          <p:nvPr/>
        </p:nvCxnSpPr>
        <p:spPr>
          <a:xfrm>
            <a:off x="4980808" y="2606580"/>
            <a:ext cx="1844509" cy="13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" idx="3"/>
          </p:cNvCxnSpPr>
          <p:nvPr/>
        </p:nvCxnSpPr>
        <p:spPr>
          <a:xfrm>
            <a:off x="909916" y="1474691"/>
            <a:ext cx="730625" cy="87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420897" y="361741"/>
            <a:ext cx="2200589" cy="165074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Router looks at the destination address and makes a </a:t>
            </a:r>
            <a:r>
              <a:rPr lang="en-US" u="sng" dirty="0" smtClean="0"/>
              <a:t>routing decision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79856" y="1846039"/>
            <a:ext cx="481293" cy="564652"/>
            <a:chOff x="1039906" y="2789382"/>
            <a:chExt cx="481293" cy="564652"/>
          </a:xfrm>
        </p:grpSpPr>
        <p:sp>
          <p:nvSpPr>
            <p:cNvPr id="24" name="Rectangle 23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00081" y="112550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96098" y="17047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  <a:endParaRPr lang="en-US" dirty="0"/>
          </a:p>
        </p:txBody>
      </p:sp>
      <p:pic>
        <p:nvPicPr>
          <p:cNvPr id="3" name="Picture 6" descr="http://guardianlv.com/wp-content/uploads/2013/12/mbp-arti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1244680"/>
            <a:ext cx="730622" cy="4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232211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99" y="1188107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27" y="1188106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90" y="2259207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71" y="2232211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10" y="3354034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35" y="1451963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stCxn id="1028" idx="3"/>
            <a:endCxn id="6" idx="1"/>
          </p:cNvCxnSpPr>
          <p:nvPr/>
        </p:nvCxnSpPr>
        <p:spPr>
          <a:xfrm flipV="1">
            <a:off x="2269936" y="1562475"/>
            <a:ext cx="909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0" idx="1"/>
          </p:cNvCxnSpPr>
          <p:nvPr/>
        </p:nvCxnSpPr>
        <p:spPr>
          <a:xfrm>
            <a:off x="3799779" y="1562476"/>
            <a:ext cx="1337456" cy="26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80295" y="1820923"/>
            <a:ext cx="534822" cy="69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1"/>
          </p:cNvCxnSpPr>
          <p:nvPr/>
        </p:nvCxnSpPr>
        <p:spPr>
          <a:xfrm flipV="1">
            <a:off x="3179127" y="2606580"/>
            <a:ext cx="1052944" cy="26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53495" y="1704701"/>
            <a:ext cx="1052945" cy="705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27864" y="2789382"/>
            <a:ext cx="678577" cy="77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3"/>
            <a:endCxn id="1026" idx="1"/>
          </p:cNvCxnSpPr>
          <p:nvPr/>
        </p:nvCxnSpPr>
        <p:spPr>
          <a:xfrm>
            <a:off x="4980808" y="2606580"/>
            <a:ext cx="1844509" cy="13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" idx="3"/>
          </p:cNvCxnSpPr>
          <p:nvPr/>
        </p:nvCxnSpPr>
        <p:spPr>
          <a:xfrm>
            <a:off x="909916" y="1474691"/>
            <a:ext cx="730625" cy="87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420897" y="361741"/>
            <a:ext cx="2200589" cy="165074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moves from hop to hop until it reaches destination</a:t>
            </a:r>
            <a:endParaRPr lang="en-US" u="sng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1379856" y="1846039"/>
            <a:ext cx="481293" cy="564652"/>
            <a:chOff x="1039906" y="2789382"/>
            <a:chExt cx="481293" cy="564652"/>
          </a:xfrm>
        </p:grpSpPr>
        <p:sp>
          <p:nvSpPr>
            <p:cNvPr id="24" name="Rectangle 23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979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8482E-6 L 0.06702 0.154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77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2 0.15427 L 0.29219 0.1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19 0.1407 L 0.59879 0.154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790" y="282968"/>
            <a:ext cx="8659976" cy="728782"/>
          </a:xfrm>
        </p:spPr>
        <p:txBody>
          <a:bodyPr/>
          <a:lstStyle/>
          <a:p>
            <a:r>
              <a:rPr lang="en-US" dirty="0" smtClean="0"/>
              <a:t>A Real Packet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294" y="1956132"/>
            <a:ext cx="1725331" cy="731686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To: fb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From: Josh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Subject: web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294" y="2687818"/>
            <a:ext cx="1725331" cy="1229758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Please fetch www.facebook.com/index.html</a:t>
            </a:r>
          </a:p>
        </p:txBody>
      </p:sp>
      <p:pic>
        <p:nvPicPr>
          <p:cNvPr id="2050" name="Picture 2" descr="http://www.freesoft.org/CIE/RFC/791/iphd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69" y="1269625"/>
            <a:ext cx="58674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989574" y="2108602"/>
            <a:ext cx="834013" cy="289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 rot="5400000">
            <a:off x="5672082" y="-1669730"/>
            <a:ext cx="371790" cy="54466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34659" y="130258"/>
            <a:ext cx="5144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packet is sent bit at a time. We write it this way – showing each consecutive 32 bits as a row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34659" y="3727938"/>
            <a:ext cx="5446636" cy="88425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 Body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9574" y="3302697"/>
            <a:ext cx="949395" cy="867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50346" y="1800825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Header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28704" y="3041087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Body or</a:t>
            </a:r>
          </a:p>
          <a:p>
            <a:r>
              <a:rPr lang="en-US" sz="1400" dirty="0" smtClean="0"/>
              <a:t>Payload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910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790" y="282968"/>
            <a:ext cx="8659976" cy="728782"/>
          </a:xfrm>
        </p:spPr>
        <p:txBody>
          <a:bodyPr/>
          <a:lstStyle/>
          <a:p>
            <a:r>
              <a:rPr lang="en-US" dirty="0" smtClean="0"/>
              <a:t>A Real Packet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294" y="1956132"/>
            <a:ext cx="1725331" cy="731686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accent5"/>
                </a:solidFill>
              </a:rPr>
              <a:t>To: fb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From: Josh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Subject: web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294" y="2687818"/>
            <a:ext cx="1725331" cy="1229758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Please fetch www.facebook.com/index.html</a:t>
            </a:r>
          </a:p>
        </p:txBody>
      </p:sp>
      <p:pic>
        <p:nvPicPr>
          <p:cNvPr id="2050" name="Picture 2" descr="http://www.freesoft.org/CIE/RFC/791/iphd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69" y="1269625"/>
            <a:ext cx="58674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5037" y="2984360"/>
            <a:ext cx="5496449" cy="391886"/>
          </a:xfrm>
          <a:prstGeom prst="rect">
            <a:avLst/>
          </a:prstGeom>
          <a:solidFill>
            <a:schemeClr val="accent6">
              <a:alpha val="48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134659" y="130258"/>
            <a:ext cx="514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set of 32 bits is the </a:t>
            </a:r>
            <a:r>
              <a:rPr lang="en-US" u="sng" dirty="0" smtClean="0"/>
              <a:t>destination address </a:t>
            </a:r>
            <a:r>
              <a:rPr lang="en-US" dirty="0" smtClean="0"/>
              <a:t>– it’s the “To” part of the packet.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89574" y="2108602"/>
            <a:ext cx="834013" cy="289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34659" y="3727938"/>
            <a:ext cx="5446636" cy="88425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 Body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89574" y="3302697"/>
            <a:ext cx="949395" cy="867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0346" y="1800825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Header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28704" y="3041087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Body or</a:t>
            </a:r>
          </a:p>
          <a:p>
            <a:r>
              <a:rPr lang="en-US" sz="1400" dirty="0" smtClean="0"/>
              <a:t>Payload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14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790" y="282968"/>
            <a:ext cx="8659976" cy="728782"/>
          </a:xfrm>
        </p:spPr>
        <p:txBody>
          <a:bodyPr/>
          <a:lstStyle/>
          <a:p>
            <a:r>
              <a:rPr lang="en-US" dirty="0" smtClean="0"/>
              <a:t>A Real Packet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294" y="1956132"/>
            <a:ext cx="1725331" cy="731686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To: fb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From: Josh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Subject: web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294" y="2687818"/>
            <a:ext cx="1725331" cy="1229758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Please fetch www.facebook.com/index.html</a:t>
            </a:r>
          </a:p>
        </p:txBody>
      </p:sp>
      <p:pic>
        <p:nvPicPr>
          <p:cNvPr id="2050" name="Picture 2" descr="http://www.freesoft.org/CIE/RFC/791/iphd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69" y="1269625"/>
            <a:ext cx="58674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5037" y="2593600"/>
            <a:ext cx="5496449" cy="391886"/>
          </a:xfrm>
          <a:prstGeom prst="rect">
            <a:avLst/>
          </a:prstGeom>
          <a:solidFill>
            <a:schemeClr val="accent6">
              <a:alpha val="48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134659" y="130258"/>
            <a:ext cx="514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set of 32 bits is the </a:t>
            </a:r>
            <a:r>
              <a:rPr lang="en-US" u="sng" dirty="0" smtClean="0"/>
              <a:t>source address </a:t>
            </a:r>
            <a:r>
              <a:rPr lang="en-US" dirty="0" smtClean="0"/>
              <a:t>– it’s the “From” part of the packet.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89574" y="2108602"/>
            <a:ext cx="834013" cy="289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34659" y="3727938"/>
            <a:ext cx="5446636" cy="88425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 Body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9574" y="3302697"/>
            <a:ext cx="949395" cy="867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50346" y="1800825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Header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28704" y="3041087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Body or</a:t>
            </a:r>
          </a:p>
          <a:p>
            <a:r>
              <a:rPr lang="en-US" sz="1400" dirty="0" smtClean="0"/>
              <a:t>Payload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03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Member of Technical Staff, Bell Laboratories, Holmdel</a:t>
            </a:r>
            <a:endParaRPr lang="en-US" dirty="0"/>
          </a:p>
        </p:txBody>
      </p:sp>
      <p:pic>
        <p:nvPicPr>
          <p:cNvPr id="2050" name="Picture 2" descr="http://preservationnj.files.wordpress.com/2009/03/ezra_stoller_bell_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31" y="1200150"/>
            <a:ext cx="6939706" cy="34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8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790" y="282968"/>
            <a:ext cx="8659976" cy="728782"/>
          </a:xfrm>
        </p:spPr>
        <p:txBody>
          <a:bodyPr/>
          <a:lstStyle/>
          <a:p>
            <a:r>
              <a:rPr lang="en-US" dirty="0" smtClean="0"/>
              <a:t>A Real Packet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294" y="1956132"/>
            <a:ext cx="1725331" cy="731686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To: fb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From: Josh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Subject: web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294" y="2687818"/>
            <a:ext cx="1725331" cy="1229758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Please fetch www.facebook.com/index.html</a:t>
            </a:r>
          </a:p>
        </p:txBody>
      </p:sp>
      <p:pic>
        <p:nvPicPr>
          <p:cNvPr id="2050" name="Picture 2" descr="http://www.freesoft.org/CIE/RFC/791/iphd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69" y="1269625"/>
            <a:ext cx="58674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41370" y="2295932"/>
            <a:ext cx="1431299" cy="391886"/>
          </a:xfrm>
          <a:prstGeom prst="rect">
            <a:avLst/>
          </a:prstGeom>
          <a:solidFill>
            <a:schemeClr val="accent6">
              <a:alpha val="48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134659" y="130258"/>
            <a:ext cx="5144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set of 16 bits is the </a:t>
            </a:r>
            <a:r>
              <a:rPr lang="en-US" u="sng" dirty="0" smtClean="0"/>
              <a:t>protocol </a:t>
            </a:r>
            <a:r>
              <a:rPr lang="en-US" dirty="0" smtClean="0"/>
              <a:t>– it describes what comes next in the packet. </a:t>
            </a:r>
            <a:r>
              <a:rPr lang="en-US" dirty="0"/>
              <a:t>I</a:t>
            </a:r>
            <a:r>
              <a:rPr lang="en-US" dirty="0" smtClean="0"/>
              <a:t>t’s the “Subject” part of the packet – part of it at least.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89574" y="2108602"/>
            <a:ext cx="834013" cy="289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34659" y="3727938"/>
            <a:ext cx="5446636" cy="88425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 Body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9574" y="3302697"/>
            <a:ext cx="949395" cy="867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50346" y="1800825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Header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28704" y="3041087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Body or</a:t>
            </a:r>
          </a:p>
          <a:p>
            <a:r>
              <a:rPr lang="en-US" sz="1400" dirty="0" smtClean="0"/>
              <a:t>Payload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78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Sidebar  - what is a Protocol?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3626" y="708576"/>
            <a:ext cx="777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communications protocol is a system of digital rules for data exchange between computers through a computer network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21758" y="1889090"/>
            <a:ext cx="0" cy="2180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901" y="1565924"/>
            <a:ext cx="384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Syntax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rules to encode and decode data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14239" r="65659" b="52776"/>
          <a:stretch/>
        </p:blipFill>
        <p:spPr bwMode="auto">
          <a:xfrm>
            <a:off x="602901" y="2236354"/>
            <a:ext cx="3429000" cy="2080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673" y="4316363"/>
            <a:ext cx="4018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Type of language called ABNF which specifies protocol syntax, here for the SIP protocol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24884" y="1565923"/>
            <a:ext cx="384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Semantics</a:t>
            </a:r>
            <a:endParaRPr lang="en-US" dirty="0" smtClean="0"/>
          </a:p>
          <a:p>
            <a:pPr algn="ctr"/>
            <a:r>
              <a:rPr lang="en-US" dirty="0" smtClean="0"/>
              <a:t>rules to process data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18284" r="57696"/>
          <a:stretch/>
        </p:blipFill>
        <p:spPr bwMode="auto">
          <a:xfrm>
            <a:off x="5499409" y="2236354"/>
            <a:ext cx="2499467" cy="1947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4158" y="4292321"/>
            <a:ext cx="4018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 formal model of protocol semantics using a Finite State Machine (FSM) – here for SIP transactions.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9629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do we need Protocols?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1305" y="748769"/>
            <a:ext cx="86415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Protocols describe the behavior of software which allows computers to talk to each other successfully to accomplish a task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Protocols need to be rigorous since computers are literal – protocols specify rules that are meant for a computer to process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Protocols need to deal with problems that might happen when computers talk to each other – loss, delay, jitter, different versions of software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Protocols are defined by a combination of computer programs (often in special languages) combined with English prose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Protocols are often standardized – agreed upon by a formalized community of computer scientists – enabling different companies to make products that work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Use Protocols Everyday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740856"/>
              </p:ext>
            </p:extLst>
          </p:nvPr>
        </p:nvGraphicFramePr>
        <p:xfrm>
          <a:off x="489019" y="981877"/>
          <a:ext cx="8474112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810"/>
                <a:gridCol w="2723103"/>
                <a:gridCol w="3366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Protocol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For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Standardized 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IP – the Internet Protocol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Exchanging packets between routers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http://www.ietf.org/rfc/rfc791.txt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</a:t>
                      </a:r>
                      <a:r>
                        <a:rPr lang="en-US" baseline="0" dirty="0" smtClean="0"/>
                        <a:t> – the Hypertext Transfer Protocol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Requesting and transferring documents from a web</a:t>
                      </a:r>
                      <a:r>
                        <a:rPr lang="en-US" baseline="0" dirty="0" smtClean="0"/>
                        <a:t> server to browser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http://www.ietf.org/rfc/rfc2616.txt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DNS – the Domain Name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Allowing a computer to convert a human</a:t>
                      </a:r>
                      <a:r>
                        <a:rPr lang="en-US" baseline="0" dirty="0" smtClean="0"/>
                        <a:t> readable name (like </a:t>
                      </a:r>
                      <a:r>
                        <a:rPr lang="en-US" baseline="0" dirty="0" smtClean="0">
                          <a:hlinkClick r:id="rId2"/>
                        </a:rPr>
                        <a:t>www.twitter.com</a:t>
                      </a:r>
                      <a:r>
                        <a:rPr lang="en-US" baseline="0" dirty="0" smtClean="0"/>
                        <a:t>) to an IP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https://www.ietf.org/rfc/rfc1034.txt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SMTP –</a:t>
                      </a:r>
                      <a:r>
                        <a:rPr lang="en-US" baseline="0" dirty="0" smtClean="0"/>
                        <a:t> the Simple Mail Transfer Protocol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Sending</a:t>
                      </a:r>
                      <a:r>
                        <a:rPr lang="en-US" baseline="0" dirty="0" smtClean="0"/>
                        <a:t> mail between two computers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http://www.ietf.org/rfc/rfc2821.txt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TCP – the </a:t>
                      </a:r>
                      <a:r>
                        <a:rPr lang="en-US" dirty="0" err="1" smtClean="0"/>
                        <a:t>Tranport</a:t>
                      </a:r>
                      <a:r>
                        <a:rPr lang="en-US" baseline="0" dirty="0" smtClean="0"/>
                        <a:t> Control Protocol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Reliable transmission</a:t>
                      </a:r>
                      <a:r>
                        <a:rPr lang="en-US" baseline="0" dirty="0" smtClean="0"/>
                        <a:t> of a stream of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57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do the protocols on the Internet come from?</a:t>
            </a:r>
            <a:endParaRPr lang="en-US" dirty="0"/>
          </a:p>
        </p:txBody>
      </p:sp>
      <p:pic>
        <p:nvPicPr>
          <p:cNvPr id="19458" name="Picture 2" descr="http://dyn.com/wp-content/uploads/2013/02/ietf-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7" y="972334"/>
            <a:ext cx="3471880" cy="208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20308" y="834013"/>
            <a:ext cx="4652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Internet Engineering Task Force (IETF)</a:t>
            </a:r>
          </a:p>
          <a:p>
            <a:endParaRPr lang="en-US" dirty="0"/>
          </a:p>
          <a:p>
            <a:r>
              <a:rPr lang="en-US" dirty="0" smtClean="0"/>
              <a:t>An informal collection of engineers and computer scientists from around the world that define the rules that govern the Internet and oversee its operation</a:t>
            </a:r>
          </a:p>
          <a:p>
            <a:endParaRPr lang="en-US" dirty="0"/>
          </a:p>
          <a:p>
            <a:r>
              <a:rPr lang="en-US" dirty="0" smtClean="0"/>
              <a:t>In existence since 1986</a:t>
            </a:r>
          </a:p>
          <a:p>
            <a:endParaRPr lang="en-US" dirty="0"/>
          </a:p>
          <a:p>
            <a:r>
              <a:rPr lang="en-US" dirty="0" smtClean="0"/>
              <a:t>The standards it produces are called RFCs</a:t>
            </a:r>
          </a:p>
          <a:p>
            <a:endParaRPr lang="en-US" dirty="0"/>
          </a:p>
          <a:p>
            <a:r>
              <a:rPr lang="en-US" dirty="0" smtClean="0"/>
              <a:t>8174 </a:t>
            </a:r>
            <a:r>
              <a:rPr lang="en-US" dirty="0" smtClean="0"/>
              <a:t>RFCs produced so far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Example Page of SIP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r="53045" b="40628"/>
          <a:stretch/>
        </p:blipFill>
        <p:spPr bwMode="auto">
          <a:xfrm>
            <a:off x="522514" y="977410"/>
            <a:ext cx="6069205" cy="372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91719" y="1981143"/>
            <a:ext cx="237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now back to the</a:t>
            </a:r>
            <a:br>
              <a:rPr lang="en-US" dirty="0" smtClean="0"/>
            </a:br>
            <a:r>
              <a:rPr lang="en-US" dirty="0" smtClean="0"/>
              <a:t>IP packet…..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2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5504" y="998755"/>
            <a:ext cx="8582751" cy="3266034"/>
          </a:xfrm>
        </p:spPr>
        <p:txBody>
          <a:bodyPr/>
          <a:lstStyle/>
          <a:p>
            <a:r>
              <a:rPr lang="en-US" dirty="0" smtClean="0"/>
              <a:t>Every device on the Internet has an IP address</a:t>
            </a:r>
          </a:p>
          <a:p>
            <a:r>
              <a:rPr lang="en-US" dirty="0" smtClean="0"/>
              <a:t>The IP address is 32 bits long and uniquely identifies the device on the Internet</a:t>
            </a:r>
          </a:p>
          <a:p>
            <a:r>
              <a:rPr lang="en-US" dirty="0" smtClean="0"/>
              <a:t>If a device has multiple connections to the Internet (think: your iPhone has </a:t>
            </a:r>
            <a:r>
              <a:rPr lang="en-US" dirty="0" err="1" smtClean="0"/>
              <a:t>WiFi</a:t>
            </a:r>
            <a:r>
              <a:rPr lang="en-US" dirty="0" smtClean="0"/>
              <a:t> and LTE), it has one IP address per connection – this is called an </a:t>
            </a:r>
            <a:r>
              <a:rPr lang="en-US" u="sng" dirty="0" smtClean="0"/>
              <a:t>interface</a:t>
            </a:r>
          </a:p>
          <a:p>
            <a:r>
              <a:rPr lang="en-US" dirty="0" smtClean="0"/>
              <a:t>The routers and switches themselves also have an IP address – one on each interface</a:t>
            </a:r>
          </a:p>
          <a:p>
            <a:r>
              <a:rPr lang="en-US" dirty="0" smtClean="0"/>
              <a:t>With 32 bits there are 2</a:t>
            </a:r>
            <a:r>
              <a:rPr lang="en-US" baseline="30000" dirty="0" smtClean="0"/>
              <a:t>32</a:t>
            </a:r>
            <a:r>
              <a:rPr lang="en-US" dirty="0" smtClean="0"/>
              <a:t> IP addresses available – or 4.2 Billion addresses – and we’re almost out of them!!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IP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 Address Notation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00086" y="1422511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31.13.69.228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27455" y="1416818"/>
            <a:ext cx="147710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25626" y="1145512"/>
            <a:ext cx="331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actual IP address of facebook.com in the US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366199" y="1889091"/>
            <a:ext cx="2250830" cy="823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9186" y="2389889"/>
            <a:ext cx="331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write it as four numbers separated by periods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155182" y="1791843"/>
            <a:ext cx="130629" cy="2006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6923" y="3999244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number is between 0 and 255.</a:t>
            </a:r>
          </a:p>
          <a:p>
            <a:r>
              <a:rPr lang="en-US" dirty="0" smtClean="0"/>
              <a:t>That’s 256 numbers, or 2</a:t>
            </a:r>
            <a:r>
              <a:rPr lang="en-US" baseline="30000" dirty="0" smtClean="0"/>
              <a:t>8</a:t>
            </a:r>
            <a:endParaRPr lang="en-US" baseline="30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889090" y="1889091"/>
            <a:ext cx="599850" cy="1147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2177" y="3275763"/>
            <a:ext cx="276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numbers, each of</a:t>
            </a:r>
          </a:p>
          <a:p>
            <a:r>
              <a:rPr lang="en-US" dirty="0" smtClean="0"/>
              <a:t>Which has 256 values, gives us all 2</a:t>
            </a:r>
            <a:r>
              <a:rPr lang="en-US" baseline="30000" dirty="0" smtClean="0"/>
              <a:t>32</a:t>
            </a:r>
            <a:r>
              <a:rPr lang="en-US" dirty="0" smtClean="0"/>
              <a:t> addresses</a:t>
            </a:r>
          </a:p>
        </p:txBody>
      </p:sp>
    </p:spTree>
    <p:extLst>
      <p:ext uri="{BB962C8B-B14F-4D97-AF65-F5344CB8AC3E}">
        <p14:creationId xmlns:p14="http://schemas.microsoft.com/office/powerpoint/2010/main" val="17022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 Address in Iron Man 3! </a:t>
            </a:r>
            <a:endParaRPr lang="en-US" dirty="0"/>
          </a:p>
        </p:txBody>
      </p:sp>
      <p:pic>
        <p:nvPicPr>
          <p:cNvPr id="22530" name="Picture 2" descr="http://www.securitronlinux.com/wp-content/uploads/2013/05/vlcsnap-2013-05-10-16h06m37s18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4"/>
          <a:stretch/>
        </p:blipFill>
        <p:spPr bwMode="auto">
          <a:xfrm>
            <a:off x="155574" y="854894"/>
            <a:ext cx="5632277" cy="40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0074" y="1286189"/>
            <a:ext cx="21905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Hmm – what’s wrong with this?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341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 Address Blocks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377978"/>
              </p:ext>
            </p:extLst>
          </p:nvPr>
        </p:nvGraphicFramePr>
        <p:xfrm>
          <a:off x="800518" y="1062264"/>
          <a:ext cx="759990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76"/>
                <a:gridCol w="1899976"/>
                <a:gridCol w="1899976"/>
                <a:gridCol w="18999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addresses in</a:t>
                      </a:r>
                      <a:r>
                        <a:rPr lang="en-US" baseline="0" dirty="0" smtClean="0"/>
                        <a:t> this block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Known 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173/8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2</a:t>
                      </a:r>
                      <a:r>
                        <a:rPr lang="en-US" baseline="30000" dirty="0" smtClean="0"/>
                        <a:t>24</a:t>
                      </a:r>
                      <a:r>
                        <a:rPr lang="en-US" baseline="0" dirty="0" smtClean="0"/>
                        <a:t> addresses from 173.0.0.0 to 173.255.255.255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24</a:t>
                      </a:r>
                      <a:r>
                        <a:rPr lang="en-US" dirty="0" smtClean="0"/>
                        <a:t> = 16.7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r>
                        <a:rPr lang="en-US" baseline="0" dirty="0" smtClean="0"/>
                        <a:t> A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173.252/16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2</a:t>
                      </a:r>
                      <a:r>
                        <a:rPr lang="en-US" baseline="30000" dirty="0" smtClean="0"/>
                        <a:t>16</a:t>
                      </a:r>
                      <a:r>
                        <a:rPr lang="en-US" dirty="0" smtClean="0"/>
                        <a:t> addresses from</a:t>
                      </a:r>
                      <a:r>
                        <a:rPr lang="en-US" baseline="0" dirty="0" smtClean="0"/>
                        <a:t> 173.252.0.0 to 173.252.255.255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65,636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r>
                        <a:rPr lang="en-US" baseline="0" dirty="0" smtClean="0"/>
                        <a:t> B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173.252.110/24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2</a:t>
                      </a:r>
                      <a:r>
                        <a:rPr lang="en-US" baseline="30000" dirty="0" smtClean="0"/>
                        <a:t>8</a:t>
                      </a:r>
                      <a:r>
                        <a:rPr lang="en-US" dirty="0" smtClean="0"/>
                        <a:t> addresses from 173.252.110.0</a:t>
                      </a:r>
                      <a:r>
                        <a:rPr lang="en-US" baseline="0" dirty="0" smtClean="0"/>
                        <a:t> to 173.252.110.255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C network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4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Birthplace of the Transistor</a:t>
            </a:r>
            <a:endParaRPr lang="en-US" dirty="0"/>
          </a:p>
        </p:txBody>
      </p:sp>
      <p:pic>
        <p:nvPicPr>
          <p:cNvPr id="3074" name="Picture 2" descr="http://www.brandi.org/photos/26things/nov2003/medium/oversiz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1" r="27322"/>
          <a:stretch/>
        </p:blipFill>
        <p:spPr bwMode="auto">
          <a:xfrm>
            <a:off x="1142394" y="995423"/>
            <a:ext cx="2391383" cy="378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andyonline.co.uk/media/catalog/product/cache/1/image/9df78eab33525d08d6e5fb8d27136e95/b/c/bc635-transis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2835">
            <a:off x="6475139" y="1717010"/>
            <a:ext cx="2341264" cy="234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8541" y="2245489"/>
            <a:ext cx="3190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Coincidence or on Purpose?</a:t>
            </a:r>
          </a:p>
          <a:p>
            <a:endParaRPr lang="en-US" dirty="0"/>
          </a:p>
          <a:p>
            <a:r>
              <a:rPr lang="en-US" dirty="0" smtClean="0"/>
              <a:t>You decide!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317356" y="891251"/>
            <a:ext cx="2222339" cy="612648"/>
          </a:xfrm>
          <a:prstGeom prst="wedgeRoundRectCallout">
            <a:avLst>
              <a:gd name="adj1" fmla="val -109434"/>
              <a:gd name="adj2" fmla="val 179636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 Tower at Holmdel Site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386803" y="3416461"/>
            <a:ext cx="2222339" cy="612648"/>
          </a:xfrm>
          <a:prstGeom prst="wedgeRoundRectCallout">
            <a:avLst>
              <a:gd name="adj1" fmla="val 83795"/>
              <a:gd name="adj2" fmla="val -77307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Transistor</a:t>
            </a:r>
          </a:p>
        </p:txBody>
      </p:sp>
    </p:spTree>
    <p:extLst>
      <p:ext uri="{BB962C8B-B14F-4D97-AF65-F5344CB8AC3E}">
        <p14:creationId xmlns:p14="http://schemas.microsoft.com/office/powerpoint/2010/main" val="25506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 Address Assignment</a:t>
            </a:r>
            <a:endParaRPr lang="en-US" dirty="0"/>
          </a:p>
        </p:txBody>
      </p:sp>
      <p:sp>
        <p:nvSpPr>
          <p:cNvPr id="4" name="AutoShape 2" descr="Homep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upload.wikimedia.org/wikipedia/en/b/bd/Internet_Assigned_Numbers_Authority_(logo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26" y="789163"/>
            <a:ext cx="2839776" cy="10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033847" y="160337"/>
            <a:ext cx="1818752" cy="1608172"/>
          </a:xfrm>
          <a:prstGeom prst="wedgeRoundRectCallout">
            <a:avLst>
              <a:gd name="adj1" fmla="val -71662"/>
              <a:gd name="adj2" fmla="val 22892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IANA is the international body that oversees all IP address allocation. They allocate large blocks to:</a:t>
            </a:r>
          </a:p>
        </p:txBody>
      </p:sp>
      <p:sp>
        <p:nvSpPr>
          <p:cNvPr id="6" name="AutoShape 6" descr="http://upload.wikimedia.org/wikipedia/commons/9/95/Regional_Internet_Registries_world_map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upload.wikimedia.org/wikipedia/commons/thumb/9/95/Regional_Internet_Registries_world_map.svg/310px-Regional_Internet_Registries_world_ma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7363"/>
            <a:ext cx="3697793" cy="16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808809"/>
            <a:ext cx="3373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Regional Internet Registries (RIRs)</a:t>
            </a:r>
            <a:endParaRPr lang="en-US" sz="16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60375" y="998714"/>
            <a:ext cx="1818752" cy="1608172"/>
          </a:xfrm>
          <a:prstGeom prst="wedgeRoundRectCallout">
            <a:avLst>
              <a:gd name="adj1" fmla="val -4259"/>
              <a:gd name="adj2" fmla="val 64131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 RIRs, which manage geo-specific allocation to: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88712" y="3516923"/>
            <a:ext cx="1085222" cy="10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24070" y="1593249"/>
            <a:ext cx="773723" cy="804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10" descr="http://cdn-2.famouslogos.us/images/comcast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59" y="2397335"/>
            <a:ext cx="1777686" cy="93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slashgear.com/wp-content/uploads/2012/11/Verizon-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21" y="3184613"/>
            <a:ext cx="1151387" cy="67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5124659" y="4106793"/>
            <a:ext cx="1818752" cy="625981"/>
          </a:xfrm>
          <a:prstGeom prst="wedgeRoundRectCallout">
            <a:avLst>
              <a:gd name="adj1" fmla="val -7574"/>
              <a:gd name="adj2" fmla="val -64584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ISPs, which then allocates one to</a:t>
            </a:r>
          </a:p>
        </p:txBody>
      </p:sp>
      <p:pic>
        <p:nvPicPr>
          <p:cNvPr id="24" name="Picture 2" descr="http://www.digitallanding.com/wp-content/uploads/2012/06/Comcast-Cable-Modem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23" y="3136340"/>
            <a:ext cx="618565" cy="61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6858001" y="3506875"/>
            <a:ext cx="1085222" cy="10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7295103" y="4106792"/>
            <a:ext cx="1818752" cy="625981"/>
          </a:xfrm>
          <a:prstGeom prst="wedgeRoundRectCallout">
            <a:avLst>
              <a:gd name="adj1" fmla="val -7574"/>
              <a:gd name="adj2" fmla="val -64584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Your internet router</a:t>
            </a:r>
          </a:p>
        </p:txBody>
      </p:sp>
    </p:spTree>
    <p:extLst>
      <p:ext uri="{BB962C8B-B14F-4D97-AF65-F5344CB8AC3E}">
        <p14:creationId xmlns:p14="http://schemas.microsoft.com/office/powerpoint/2010/main" val="36287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 Address Map</a:t>
            </a:r>
            <a:endParaRPr lang="en-US" dirty="0"/>
          </a:p>
        </p:txBody>
      </p:sp>
      <p:pic>
        <p:nvPicPr>
          <p:cNvPr id="11266" name="Picture 2" descr="http://www.bratton.info/images/ipv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40" y="261257"/>
            <a:ext cx="4441370" cy="44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94303" y="1828800"/>
            <a:ext cx="2210638" cy="1708220"/>
          </a:xfrm>
          <a:prstGeom prst="wedgeRoundRectCallout">
            <a:avLst>
              <a:gd name="adj1" fmla="val 91894"/>
              <a:gd name="adj2" fmla="val -132982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Each little block represents a /8 –They are now all allocated.</a:t>
            </a:r>
          </a:p>
        </p:txBody>
      </p:sp>
    </p:spTree>
    <p:extLst>
      <p:ext uri="{BB962C8B-B14F-4D97-AF65-F5344CB8AC3E}">
        <p14:creationId xmlns:p14="http://schemas.microsoft.com/office/powerpoint/2010/main" val="13769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to Routers for a Moment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2426" y="1416818"/>
            <a:ext cx="3446585" cy="3084844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16818" y="1818752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16818" y="2970126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16818" y="4121499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47658" y="1818752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7658" y="2970126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47658" y="4121499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036570" y="1225535"/>
            <a:ext cx="481293" cy="564652"/>
            <a:chOff x="1039906" y="2789382"/>
            <a:chExt cx="481293" cy="564652"/>
          </a:xfrm>
        </p:grpSpPr>
        <p:sp>
          <p:nvSpPr>
            <p:cNvPr id="21" name="Rectangle 20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22248" y="2394588"/>
            <a:ext cx="481293" cy="564652"/>
            <a:chOff x="1039906" y="2789382"/>
            <a:chExt cx="481293" cy="564652"/>
          </a:xfrm>
        </p:grpSpPr>
        <p:sp>
          <p:nvSpPr>
            <p:cNvPr id="24" name="Rectangle 23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6447" y="3556847"/>
            <a:ext cx="481293" cy="564652"/>
            <a:chOff x="1039906" y="2789382"/>
            <a:chExt cx="481293" cy="564652"/>
          </a:xfrm>
        </p:grpSpPr>
        <p:sp>
          <p:nvSpPr>
            <p:cNvPr id="27" name="Rectangle 26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3165231" y="1818752"/>
            <a:ext cx="2471894" cy="2302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65231" y="1818752"/>
            <a:ext cx="2471894" cy="115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165231" y="1818752"/>
            <a:ext cx="2471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165231" y="1818752"/>
            <a:ext cx="2471894" cy="115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165231" y="2959240"/>
            <a:ext cx="2471894" cy="1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165231" y="2970126"/>
            <a:ext cx="2471894" cy="115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165231" y="1818752"/>
            <a:ext cx="2471894" cy="2302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165231" y="2970126"/>
            <a:ext cx="2471894" cy="115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165231" y="4121499"/>
            <a:ext cx="2471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71139" y="242133"/>
            <a:ext cx="2240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Packets arrive at the inputs and are moved to the correct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9241E-7 L 0.42847 0.513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2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8214E-7 L 0.42847 -0.154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-77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971E-6 L 0.42743 -0.171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8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to Routers for a Moment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2426" y="1416818"/>
            <a:ext cx="3446585" cy="3084844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16818" y="1818752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16818" y="2970126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16818" y="4121499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47658" y="1818752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7658" y="2970126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47658" y="4121499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036570" y="1225535"/>
            <a:ext cx="481293" cy="564652"/>
            <a:chOff x="1039906" y="2789382"/>
            <a:chExt cx="481293" cy="564652"/>
          </a:xfrm>
        </p:grpSpPr>
        <p:sp>
          <p:nvSpPr>
            <p:cNvPr id="21" name="Rectangle 20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22248" y="2394588"/>
            <a:ext cx="481293" cy="564652"/>
            <a:chOff x="1039906" y="2789382"/>
            <a:chExt cx="481293" cy="564652"/>
          </a:xfrm>
        </p:grpSpPr>
        <p:sp>
          <p:nvSpPr>
            <p:cNvPr id="24" name="Rectangle 23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6447" y="3556847"/>
            <a:ext cx="481293" cy="564652"/>
            <a:chOff x="1039906" y="2789382"/>
            <a:chExt cx="481293" cy="564652"/>
          </a:xfrm>
        </p:grpSpPr>
        <p:sp>
          <p:nvSpPr>
            <p:cNvPr id="27" name="Rectangle 26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3165231" y="1818752"/>
            <a:ext cx="2471894" cy="2302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65231" y="1818752"/>
            <a:ext cx="2471894" cy="115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165231" y="1818752"/>
            <a:ext cx="2471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165231" y="1818752"/>
            <a:ext cx="2471894" cy="115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165231" y="2959240"/>
            <a:ext cx="2471894" cy="1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165231" y="2970126"/>
            <a:ext cx="2471894" cy="115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165231" y="1818752"/>
            <a:ext cx="2471894" cy="2302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165231" y="2970126"/>
            <a:ext cx="2471894" cy="115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165231" y="4121499"/>
            <a:ext cx="2471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71139" y="242133"/>
            <a:ext cx="2240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what if more than one of the inputs needs to go to the same output?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9241E-7 L 0.42066 0.070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35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8214E-7 L 0.42847 -0.154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-77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971E-6 L 0.42743 -0.384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19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2426" y="1416818"/>
            <a:ext cx="4139921" cy="3084844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747658" y="1562519"/>
            <a:ext cx="823965" cy="512465"/>
            <a:chOff x="6822831" y="1386673"/>
            <a:chExt cx="823965" cy="512465"/>
          </a:xfrm>
        </p:grpSpPr>
        <p:sp>
          <p:nvSpPr>
            <p:cNvPr id="6" name="Freeform 5"/>
            <p:cNvSpPr/>
            <p:nvPr/>
          </p:nvSpPr>
          <p:spPr>
            <a:xfrm>
              <a:off x="6822831" y="1386673"/>
              <a:ext cx="823965" cy="512465"/>
            </a:xfrm>
            <a:custGeom>
              <a:avLst/>
              <a:gdLst>
                <a:gd name="connsiteX0" fmla="*/ 0 w 823965"/>
                <a:gd name="connsiteY0" fmla="*/ 0 h 512465"/>
                <a:gd name="connsiteX1" fmla="*/ 823965 w 823965"/>
                <a:gd name="connsiteY1" fmla="*/ 0 h 512465"/>
                <a:gd name="connsiteX2" fmla="*/ 823965 w 823965"/>
                <a:gd name="connsiteY2" fmla="*/ 512465 h 512465"/>
                <a:gd name="connsiteX3" fmla="*/ 10048 w 823965"/>
                <a:gd name="connsiteY3" fmla="*/ 512465 h 5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3965" h="512465">
                  <a:moveTo>
                    <a:pt x="0" y="0"/>
                  </a:moveTo>
                  <a:lnTo>
                    <a:pt x="823965" y="0"/>
                  </a:lnTo>
                  <a:lnTo>
                    <a:pt x="823965" y="512465"/>
                  </a:lnTo>
                  <a:lnTo>
                    <a:pt x="10048" y="512465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506119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97262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82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21471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1416818" y="1818752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16818" y="2970126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16818" y="4121499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47658" y="1818752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7658" y="2970126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47658" y="4121499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036570" y="1225535"/>
            <a:ext cx="481293" cy="564652"/>
            <a:chOff x="1039906" y="2789382"/>
            <a:chExt cx="481293" cy="564652"/>
          </a:xfrm>
        </p:grpSpPr>
        <p:sp>
          <p:nvSpPr>
            <p:cNvPr id="21" name="Rectangle 20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22248" y="2394588"/>
            <a:ext cx="481293" cy="564652"/>
            <a:chOff x="1039906" y="2789382"/>
            <a:chExt cx="481293" cy="564652"/>
          </a:xfrm>
        </p:grpSpPr>
        <p:sp>
          <p:nvSpPr>
            <p:cNvPr id="24" name="Rectangle 23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6447" y="3556847"/>
            <a:ext cx="481293" cy="564652"/>
            <a:chOff x="1039906" y="2789382"/>
            <a:chExt cx="481293" cy="564652"/>
          </a:xfrm>
        </p:grpSpPr>
        <p:sp>
          <p:nvSpPr>
            <p:cNvPr id="27" name="Rectangle 26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3165231" y="1818752"/>
            <a:ext cx="2471894" cy="2302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65231" y="1818752"/>
            <a:ext cx="2471894" cy="115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165231" y="1818752"/>
            <a:ext cx="2471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165231" y="1818752"/>
            <a:ext cx="2471894" cy="115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165231" y="2959240"/>
            <a:ext cx="2471894" cy="1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165231" y="2970126"/>
            <a:ext cx="2471894" cy="115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165231" y="1818752"/>
            <a:ext cx="2471894" cy="2302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165231" y="2970126"/>
            <a:ext cx="2471894" cy="115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165231" y="4121499"/>
            <a:ext cx="2471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466303" y="242133"/>
            <a:ext cx="3245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router has buffers, also called queues – which holds packets until they can be sent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759381" y="2703007"/>
            <a:ext cx="823965" cy="512465"/>
            <a:chOff x="6822831" y="1386673"/>
            <a:chExt cx="823965" cy="512465"/>
          </a:xfrm>
        </p:grpSpPr>
        <p:sp>
          <p:nvSpPr>
            <p:cNvPr id="37" name="Freeform 36"/>
            <p:cNvSpPr/>
            <p:nvPr/>
          </p:nvSpPr>
          <p:spPr>
            <a:xfrm>
              <a:off x="6822831" y="1386673"/>
              <a:ext cx="823965" cy="512465"/>
            </a:xfrm>
            <a:custGeom>
              <a:avLst/>
              <a:gdLst>
                <a:gd name="connsiteX0" fmla="*/ 0 w 823965"/>
                <a:gd name="connsiteY0" fmla="*/ 0 h 512465"/>
                <a:gd name="connsiteX1" fmla="*/ 823965 w 823965"/>
                <a:gd name="connsiteY1" fmla="*/ 0 h 512465"/>
                <a:gd name="connsiteX2" fmla="*/ 823965 w 823965"/>
                <a:gd name="connsiteY2" fmla="*/ 512465 h 512465"/>
                <a:gd name="connsiteX3" fmla="*/ 10048 w 823965"/>
                <a:gd name="connsiteY3" fmla="*/ 512465 h 5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3965" h="512465">
                  <a:moveTo>
                    <a:pt x="0" y="0"/>
                  </a:moveTo>
                  <a:lnTo>
                    <a:pt x="823965" y="0"/>
                  </a:lnTo>
                  <a:lnTo>
                    <a:pt x="823965" y="512465"/>
                  </a:lnTo>
                  <a:lnTo>
                    <a:pt x="10048" y="512465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506119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397262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30682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21471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727561" y="3865266"/>
            <a:ext cx="823965" cy="512465"/>
            <a:chOff x="6822831" y="1386673"/>
            <a:chExt cx="823965" cy="512465"/>
          </a:xfrm>
        </p:grpSpPr>
        <p:sp>
          <p:nvSpPr>
            <p:cNvPr id="49" name="Freeform 48"/>
            <p:cNvSpPr/>
            <p:nvPr/>
          </p:nvSpPr>
          <p:spPr>
            <a:xfrm>
              <a:off x="6822831" y="1386673"/>
              <a:ext cx="823965" cy="512465"/>
            </a:xfrm>
            <a:custGeom>
              <a:avLst/>
              <a:gdLst>
                <a:gd name="connsiteX0" fmla="*/ 0 w 823965"/>
                <a:gd name="connsiteY0" fmla="*/ 0 h 512465"/>
                <a:gd name="connsiteX1" fmla="*/ 823965 w 823965"/>
                <a:gd name="connsiteY1" fmla="*/ 0 h 512465"/>
                <a:gd name="connsiteX2" fmla="*/ 823965 w 823965"/>
                <a:gd name="connsiteY2" fmla="*/ 512465 h 512465"/>
                <a:gd name="connsiteX3" fmla="*/ 10048 w 823965"/>
                <a:gd name="connsiteY3" fmla="*/ 512465 h 5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3965" h="512465">
                  <a:moveTo>
                    <a:pt x="0" y="0"/>
                  </a:moveTo>
                  <a:lnTo>
                    <a:pt x="823965" y="0"/>
                  </a:lnTo>
                  <a:lnTo>
                    <a:pt x="823965" y="512465"/>
                  </a:lnTo>
                  <a:lnTo>
                    <a:pt x="10048" y="512465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7506119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397262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30682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21471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51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9241E-7 L 0.42066 0.070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35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8214E-7 L 0.42847 -0.154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-77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971E-6 L 0.42743 -0.384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-19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66 0.07035 L 0.60642 0.070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22 -0.15674 L 0.60017 -0.152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3826 L 0.59757 -0.380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Uh Oh - Congestion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2426" y="1416818"/>
            <a:ext cx="4139921" cy="3084844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747658" y="1562519"/>
            <a:ext cx="823965" cy="512465"/>
            <a:chOff x="6822831" y="1386673"/>
            <a:chExt cx="823965" cy="512465"/>
          </a:xfrm>
        </p:grpSpPr>
        <p:sp>
          <p:nvSpPr>
            <p:cNvPr id="6" name="Freeform 5"/>
            <p:cNvSpPr/>
            <p:nvPr/>
          </p:nvSpPr>
          <p:spPr>
            <a:xfrm>
              <a:off x="6822831" y="1386673"/>
              <a:ext cx="823965" cy="512465"/>
            </a:xfrm>
            <a:custGeom>
              <a:avLst/>
              <a:gdLst>
                <a:gd name="connsiteX0" fmla="*/ 0 w 823965"/>
                <a:gd name="connsiteY0" fmla="*/ 0 h 512465"/>
                <a:gd name="connsiteX1" fmla="*/ 823965 w 823965"/>
                <a:gd name="connsiteY1" fmla="*/ 0 h 512465"/>
                <a:gd name="connsiteX2" fmla="*/ 823965 w 823965"/>
                <a:gd name="connsiteY2" fmla="*/ 512465 h 512465"/>
                <a:gd name="connsiteX3" fmla="*/ 10048 w 823965"/>
                <a:gd name="connsiteY3" fmla="*/ 512465 h 5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3965" h="512465">
                  <a:moveTo>
                    <a:pt x="0" y="0"/>
                  </a:moveTo>
                  <a:lnTo>
                    <a:pt x="823965" y="0"/>
                  </a:lnTo>
                  <a:lnTo>
                    <a:pt x="823965" y="512465"/>
                  </a:lnTo>
                  <a:lnTo>
                    <a:pt x="10048" y="512465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506119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97262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82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21471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1416818" y="1818752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16818" y="2970126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16818" y="4121499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47658" y="1818752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7658" y="2970126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47658" y="4121499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036570" y="1225535"/>
            <a:ext cx="481293" cy="564652"/>
            <a:chOff x="1039906" y="2789382"/>
            <a:chExt cx="481293" cy="564652"/>
          </a:xfrm>
        </p:grpSpPr>
        <p:sp>
          <p:nvSpPr>
            <p:cNvPr id="21" name="Rectangle 20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3165231" y="1818752"/>
            <a:ext cx="2471894" cy="2302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65231" y="1818752"/>
            <a:ext cx="2471894" cy="115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165231" y="1818752"/>
            <a:ext cx="2471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165231" y="1818752"/>
            <a:ext cx="2471894" cy="115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165231" y="2959240"/>
            <a:ext cx="2471894" cy="1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165231" y="2970126"/>
            <a:ext cx="2471894" cy="115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165231" y="1818752"/>
            <a:ext cx="2471894" cy="2302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165231" y="2970126"/>
            <a:ext cx="2471894" cy="115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165231" y="4121499"/>
            <a:ext cx="2471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039437" y="242133"/>
            <a:ext cx="467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the queue is full when the next packet shows up – its dropped! This is called </a:t>
            </a:r>
            <a:r>
              <a:rPr lang="en-US" u="sng" dirty="0" smtClean="0"/>
              <a:t>congestion</a:t>
            </a:r>
            <a:r>
              <a:rPr lang="en-US" dirty="0" smtClean="0"/>
              <a:t>, and it causes </a:t>
            </a:r>
            <a:r>
              <a:rPr lang="en-US" u="sng" dirty="0" smtClean="0"/>
              <a:t>packet loss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759381" y="2703007"/>
            <a:ext cx="823965" cy="512465"/>
            <a:chOff x="6822831" y="1386673"/>
            <a:chExt cx="823965" cy="512465"/>
          </a:xfrm>
        </p:grpSpPr>
        <p:sp>
          <p:nvSpPr>
            <p:cNvPr id="37" name="Freeform 36"/>
            <p:cNvSpPr/>
            <p:nvPr/>
          </p:nvSpPr>
          <p:spPr>
            <a:xfrm>
              <a:off x="6822831" y="1386673"/>
              <a:ext cx="823965" cy="512465"/>
            </a:xfrm>
            <a:custGeom>
              <a:avLst/>
              <a:gdLst>
                <a:gd name="connsiteX0" fmla="*/ 0 w 823965"/>
                <a:gd name="connsiteY0" fmla="*/ 0 h 512465"/>
                <a:gd name="connsiteX1" fmla="*/ 823965 w 823965"/>
                <a:gd name="connsiteY1" fmla="*/ 0 h 512465"/>
                <a:gd name="connsiteX2" fmla="*/ 823965 w 823965"/>
                <a:gd name="connsiteY2" fmla="*/ 512465 h 512465"/>
                <a:gd name="connsiteX3" fmla="*/ 10048 w 823965"/>
                <a:gd name="connsiteY3" fmla="*/ 512465 h 5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3965" h="512465">
                  <a:moveTo>
                    <a:pt x="0" y="0"/>
                  </a:moveTo>
                  <a:lnTo>
                    <a:pt x="823965" y="0"/>
                  </a:lnTo>
                  <a:lnTo>
                    <a:pt x="823965" y="512465"/>
                  </a:lnTo>
                  <a:lnTo>
                    <a:pt x="10048" y="512465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506119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397262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30682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21471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727561" y="3865266"/>
            <a:ext cx="823965" cy="512465"/>
            <a:chOff x="6822831" y="1386673"/>
            <a:chExt cx="823965" cy="512465"/>
          </a:xfrm>
        </p:grpSpPr>
        <p:sp>
          <p:nvSpPr>
            <p:cNvPr id="49" name="Freeform 48"/>
            <p:cNvSpPr/>
            <p:nvPr/>
          </p:nvSpPr>
          <p:spPr>
            <a:xfrm>
              <a:off x="6822831" y="1386673"/>
              <a:ext cx="823965" cy="512465"/>
            </a:xfrm>
            <a:custGeom>
              <a:avLst/>
              <a:gdLst>
                <a:gd name="connsiteX0" fmla="*/ 0 w 823965"/>
                <a:gd name="connsiteY0" fmla="*/ 0 h 512465"/>
                <a:gd name="connsiteX1" fmla="*/ 823965 w 823965"/>
                <a:gd name="connsiteY1" fmla="*/ 0 h 512465"/>
                <a:gd name="connsiteX2" fmla="*/ 823965 w 823965"/>
                <a:gd name="connsiteY2" fmla="*/ 512465 h 512465"/>
                <a:gd name="connsiteX3" fmla="*/ 10048 w 823965"/>
                <a:gd name="connsiteY3" fmla="*/ 512465 h 5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3965" h="512465">
                  <a:moveTo>
                    <a:pt x="0" y="0"/>
                  </a:moveTo>
                  <a:lnTo>
                    <a:pt x="823965" y="0"/>
                  </a:lnTo>
                  <a:lnTo>
                    <a:pt x="823965" y="512465"/>
                  </a:lnTo>
                  <a:lnTo>
                    <a:pt x="10048" y="512465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7506119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397262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30682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21471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5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9241E-7 L 0.38559 0.06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3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Uh Oh - Delay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2426" y="1416818"/>
            <a:ext cx="4139921" cy="3084844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747658" y="1562519"/>
            <a:ext cx="823965" cy="512465"/>
            <a:chOff x="6822831" y="1386673"/>
            <a:chExt cx="823965" cy="512465"/>
          </a:xfrm>
        </p:grpSpPr>
        <p:sp>
          <p:nvSpPr>
            <p:cNvPr id="6" name="Freeform 5"/>
            <p:cNvSpPr/>
            <p:nvPr/>
          </p:nvSpPr>
          <p:spPr>
            <a:xfrm>
              <a:off x="6822831" y="1386673"/>
              <a:ext cx="823965" cy="512465"/>
            </a:xfrm>
            <a:custGeom>
              <a:avLst/>
              <a:gdLst>
                <a:gd name="connsiteX0" fmla="*/ 0 w 823965"/>
                <a:gd name="connsiteY0" fmla="*/ 0 h 512465"/>
                <a:gd name="connsiteX1" fmla="*/ 823965 w 823965"/>
                <a:gd name="connsiteY1" fmla="*/ 0 h 512465"/>
                <a:gd name="connsiteX2" fmla="*/ 823965 w 823965"/>
                <a:gd name="connsiteY2" fmla="*/ 512465 h 512465"/>
                <a:gd name="connsiteX3" fmla="*/ 10048 w 823965"/>
                <a:gd name="connsiteY3" fmla="*/ 512465 h 5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3965" h="512465">
                  <a:moveTo>
                    <a:pt x="0" y="0"/>
                  </a:moveTo>
                  <a:lnTo>
                    <a:pt x="823965" y="0"/>
                  </a:lnTo>
                  <a:lnTo>
                    <a:pt x="823965" y="512465"/>
                  </a:lnTo>
                  <a:lnTo>
                    <a:pt x="10048" y="512465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506119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97262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82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21471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1416818" y="1818752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16818" y="2970126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16818" y="4121499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47658" y="1818752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7658" y="2970126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47658" y="4121499"/>
            <a:ext cx="144696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457282" y="2650820"/>
            <a:ext cx="481293" cy="564652"/>
            <a:chOff x="1039906" y="2789382"/>
            <a:chExt cx="481293" cy="564652"/>
          </a:xfrm>
        </p:grpSpPr>
        <p:sp>
          <p:nvSpPr>
            <p:cNvPr id="21" name="Rectangle 20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3165231" y="1818752"/>
            <a:ext cx="2471894" cy="2302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65231" y="1818752"/>
            <a:ext cx="2471894" cy="115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165231" y="1818752"/>
            <a:ext cx="2471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165231" y="1818752"/>
            <a:ext cx="2471894" cy="115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165231" y="2959240"/>
            <a:ext cx="2471894" cy="1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165231" y="2970126"/>
            <a:ext cx="2471894" cy="115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165231" y="1818752"/>
            <a:ext cx="2471894" cy="2302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165231" y="2970126"/>
            <a:ext cx="2471894" cy="115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165231" y="4121499"/>
            <a:ext cx="2471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165231" y="242133"/>
            <a:ext cx="554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Congestion also causes delay. If there is a lot of packets in the queue, the new packet has to wait a bit to get sent. If there </a:t>
            </a:r>
            <a:r>
              <a:rPr lang="en-US" dirty="0" err="1" smtClean="0"/>
              <a:t>arent</a:t>
            </a:r>
            <a:r>
              <a:rPr lang="en-US" dirty="0" smtClean="0"/>
              <a:t> any packets, it can get sent fast.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759381" y="2703007"/>
            <a:ext cx="823965" cy="512465"/>
            <a:chOff x="6822831" y="1386673"/>
            <a:chExt cx="823965" cy="512465"/>
          </a:xfrm>
        </p:grpSpPr>
        <p:sp>
          <p:nvSpPr>
            <p:cNvPr id="37" name="Freeform 36"/>
            <p:cNvSpPr/>
            <p:nvPr/>
          </p:nvSpPr>
          <p:spPr>
            <a:xfrm>
              <a:off x="6822831" y="1386673"/>
              <a:ext cx="823965" cy="512465"/>
            </a:xfrm>
            <a:custGeom>
              <a:avLst/>
              <a:gdLst>
                <a:gd name="connsiteX0" fmla="*/ 0 w 823965"/>
                <a:gd name="connsiteY0" fmla="*/ 0 h 512465"/>
                <a:gd name="connsiteX1" fmla="*/ 823965 w 823965"/>
                <a:gd name="connsiteY1" fmla="*/ 0 h 512465"/>
                <a:gd name="connsiteX2" fmla="*/ 823965 w 823965"/>
                <a:gd name="connsiteY2" fmla="*/ 512465 h 512465"/>
                <a:gd name="connsiteX3" fmla="*/ 10048 w 823965"/>
                <a:gd name="connsiteY3" fmla="*/ 512465 h 5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3965" h="512465">
                  <a:moveTo>
                    <a:pt x="0" y="0"/>
                  </a:moveTo>
                  <a:lnTo>
                    <a:pt x="823965" y="0"/>
                  </a:lnTo>
                  <a:lnTo>
                    <a:pt x="823965" y="512465"/>
                  </a:lnTo>
                  <a:lnTo>
                    <a:pt x="10048" y="512465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506119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397262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30682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21471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727561" y="3865266"/>
            <a:ext cx="823965" cy="512465"/>
            <a:chOff x="6822831" y="1386673"/>
            <a:chExt cx="823965" cy="512465"/>
          </a:xfrm>
        </p:grpSpPr>
        <p:sp>
          <p:nvSpPr>
            <p:cNvPr id="49" name="Freeform 48"/>
            <p:cNvSpPr/>
            <p:nvPr/>
          </p:nvSpPr>
          <p:spPr>
            <a:xfrm>
              <a:off x="6822831" y="1386673"/>
              <a:ext cx="823965" cy="512465"/>
            </a:xfrm>
            <a:custGeom>
              <a:avLst/>
              <a:gdLst>
                <a:gd name="connsiteX0" fmla="*/ 0 w 823965"/>
                <a:gd name="connsiteY0" fmla="*/ 0 h 512465"/>
                <a:gd name="connsiteX1" fmla="*/ 823965 w 823965"/>
                <a:gd name="connsiteY1" fmla="*/ 0 h 512465"/>
                <a:gd name="connsiteX2" fmla="*/ 823965 w 823965"/>
                <a:gd name="connsiteY2" fmla="*/ 512465 h 512465"/>
                <a:gd name="connsiteX3" fmla="*/ 10048 w 823965"/>
                <a:gd name="connsiteY3" fmla="*/ 512465 h 51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3965" h="512465">
                  <a:moveTo>
                    <a:pt x="0" y="0"/>
                  </a:moveTo>
                  <a:lnTo>
                    <a:pt x="823965" y="0"/>
                  </a:lnTo>
                  <a:lnTo>
                    <a:pt x="823965" y="512465"/>
                  </a:lnTo>
                  <a:lnTo>
                    <a:pt x="10048" y="512465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7506119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397262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30682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214717" y="1487156"/>
              <a:ext cx="0" cy="331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457283" y="1546474"/>
            <a:ext cx="481293" cy="564652"/>
            <a:chOff x="1039906" y="2789382"/>
            <a:chExt cx="481293" cy="564652"/>
          </a:xfrm>
        </p:grpSpPr>
        <p:sp>
          <p:nvSpPr>
            <p:cNvPr id="55" name="Rectangle 54"/>
            <p:cNvSpPr/>
            <p:nvPr/>
          </p:nvSpPr>
          <p:spPr>
            <a:xfrm>
              <a:off x="1039906" y="2789382"/>
              <a:ext cx="481293" cy="1915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47470" y="2994680"/>
              <a:ext cx="473729" cy="3593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7097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14995E-6 L 0.11215 -0.004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1623E-6 L 0.11319 0.005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Delay – that Pesky Speed of Light!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1547" y="914401"/>
            <a:ext cx="4119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Speed of light in vacuum = 300,000 km/s (186,000 miles/sec)</a:t>
            </a:r>
          </a:p>
          <a:p>
            <a:endParaRPr lang="en-US" dirty="0" smtClean="0"/>
          </a:p>
          <a:p>
            <a:r>
              <a:rPr lang="en-US" dirty="0" smtClean="0"/>
              <a:t>Speed of light in an optical fiber = 200,000 km/s</a:t>
            </a:r>
          </a:p>
          <a:p>
            <a:endParaRPr lang="en-US" dirty="0"/>
          </a:p>
          <a:p>
            <a:r>
              <a:rPr lang="en-US" dirty="0" smtClean="0"/>
              <a:t>Distance from Sydney to New York = 16,000 km</a:t>
            </a:r>
          </a:p>
          <a:p>
            <a:endParaRPr lang="en-US" dirty="0"/>
          </a:p>
          <a:p>
            <a:r>
              <a:rPr lang="en-US" dirty="0" smtClean="0"/>
              <a:t>Time for speed of light to travel from Sydney – New York = 80ms</a:t>
            </a:r>
          </a:p>
          <a:p>
            <a:endParaRPr lang="en-US" dirty="0"/>
          </a:p>
          <a:p>
            <a:r>
              <a:rPr lang="en-US" dirty="0" smtClean="0"/>
              <a:t>80ms is a lot – more soon!</a:t>
            </a:r>
            <a:endParaRPr lang="en-US" dirty="0"/>
          </a:p>
        </p:txBody>
      </p:sp>
      <p:pic>
        <p:nvPicPr>
          <p:cNvPr id="12290" name="Picture 2" descr="http://www.avio.ws/wp-content/uploads/2013/03/url-1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0"/>
          <a:stretch/>
        </p:blipFill>
        <p:spPr bwMode="auto">
          <a:xfrm>
            <a:off x="4687381" y="914400"/>
            <a:ext cx="4094878" cy="342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Jitter is defined as variation in delay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Uh </a:t>
            </a:r>
            <a:r>
              <a:rPr lang="en-US" dirty="0" err="1" smtClean="0"/>
              <a:t>Ohs</a:t>
            </a:r>
            <a:r>
              <a:rPr lang="en-US" dirty="0" smtClean="0"/>
              <a:t> - Jitter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62561"/>
              </p:ext>
            </p:extLst>
          </p:nvPr>
        </p:nvGraphicFramePr>
        <p:xfrm>
          <a:off x="529213" y="207714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Packet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5085" y="4126078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Jitter is 9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(40ms – 31ms)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to The IP Packet </a:t>
            </a:r>
            <a:endParaRPr lang="en-US" dirty="0"/>
          </a:p>
        </p:txBody>
      </p:sp>
      <p:pic>
        <p:nvPicPr>
          <p:cNvPr id="4" name="Picture 2" descr="http://www.freesoft.org/CIE/RFC/791/iphd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05" y="1631576"/>
            <a:ext cx="58674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31806" y="2657883"/>
            <a:ext cx="1431299" cy="391886"/>
          </a:xfrm>
          <a:prstGeom prst="rect">
            <a:avLst/>
          </a:prstGeom>
          <a:solidFill>
            <a:schemeClr val="accent6">
              <a:alpha val="48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25095" y="823804"/>
            <a:ext cx="5144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set of 16 bits is the </a:t>
            </a:r>
            <a:r>
              <a:rPr lang="en-US" u="sng" dirty="0" smtClean="0"/>
              <a:t>protocol </a:t>
            </a:r>
            <a:r>
              <a:rPr lang="en-US" dirty="0" smtClean="0"/>
              <a:t>– it describes what comes next in the packet. </a:t>
            </a:r>
            <a:r>
              <a:rPr lang="en-US" dirty="0"/>
              <a:t>I</a:t>
            </a:r>
            <a:r>
              <a:rPr lang="en-US" dirty="0" smtClean="0"/>
              <a:t>t’s the “Subject” part of the packet – part of it at least.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25095" y="4049695"/>
            <a:ext cx="5446636" cy="88425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 Body</a:t>
            </a:r>
          </a:p>
        </p:txBody>
      </p:sp>
    </p:spTree>
    <p:extLst>
      <p:ext uri="{BB962C8B-B14F-4D97-AF65-F5344CB8AC3E}">
        <p14:creationId xmlns:p14="http://schemas.microsoft.com/office/powerpoint/2010/main" val="389800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Chief Technology Officer, </a:t>
            </a:r>
            <a:r>
              <a:rPr lang="en-US" dirty="0" err="1" smtClean="0"/>
              <a:t>dynamicsoft</a:t>
            </a:r>
            <a:endParaRPr lang="en-US" dirty="0"/>
          </a:p>
        </p:txBody>
      </p:sp>
      <p:pic>
        <p:nvPicPr>
          <p:cNvPr id="4098" name="Picture 2" descr="C:\Users\jdrosen\Dropbox\MyDocShare\My Pictures\rosenberg-vonm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6304" y="972274"/>
            <a:ext cx="2561666" cy="352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s.columbia.edu/~hgs/clipart/Logos/dynamicsof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36" y="1629211"/>
            <a:ext cx="3930288" cy="84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299180" y="2733796"/>
            <a:ext cx="0" cy="865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http://upload.wikimedia.org/wikipedia/commons/thumb/6/64/Cisco_logo.svg/800px-Cisco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79" y="3423190"/>
            <a:ext cx="2506602" cy="14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9225" y="2982095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Acquired 2004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66613" y="4128172"/>
            <a:ext cx="8912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66612" y="373569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Two Big Protocols – TCP and UDP – the Middleware of the Internet</a:t>
            </a:r>
            <a:endParaRPr lang="en-US" dirty="0"/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>
          <a:xfrm flipH="1">
            <a:off x="4541855" y="1031846"/>
            <a:ext cx="47875" cy="3439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986" y="1051942"/>
            <a:ext cx="449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The Transmission Control Protocol (TCP)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647256" y="1054156"/>
            <a:ext cx="443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The Unreliable Datagram Protocol (UDP)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56325" y="1668027"/>
            <a:ext cx="417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 Oriented – sequence of bytes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81740" y="1668027"/>
            <a:ext cx="430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Packet Oriented – sequence of packets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788" y="2202368"/>
            <a:ext cx="417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Reliable – Retransmit lost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81741" y="2204811"/>
            <a:ext cx="417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Unreliable – no retransmissions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1788" y="2758039"/>
            <a:ext cx="417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Rate control – limits how fast you can send to not clog the Internet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81740" y="2764397"/>
            <a:ext cx="417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Rate control – care needed not to clog the Internet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861" y="3519263"/>
            <a:ext cx="4448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Connection oriented – computers exchange messages to “set it up” first and “end it” when done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94253" y="3528293"/>
            <a:ext cx="444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Connectionless – just send it and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Protocol Layering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15850" y="3567165"/>
            <a:ext cx="4662435" cy="834013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 Protocol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47067" y="2493666"/>
            <a:ext cx="2331218" cy="834013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UDP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5849" y="2493665"/>
            <a:ext cx="2331218" cy="834013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TCP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15850" y="1550795"/>
            <a:ext cx="854110" cy="834013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HTTP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90056" y="1550795"/>
            <a:ext cx="854110" cy="834013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SMTP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47067" y="1550794"/>
            <a:ext cx="854110" cy="834013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21273" y="1550795"/>
            <a:ext cx="854110" cy="834013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RTP</a:t>
            </a:r>
          </a:p>
        </p:txBody>
      </p:sp>
      <p:sp>
        <p:nvSpPr>
          <p:cNvPr id="11" name="Oval 10"/>
          <p:cNvSpPr/>
          <p:nvPr/>
        </p:nvSpPr>
        <p:spPr>
          <a:xfrm>
            <a:off x="2974310" y="1942680"/>
            <a:ext cx="50241" cy="502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" name="Oval 11"/>
          <p:cNvSpPr/>
          <p:nvPr/>
        </p:nvSpPr>
        <p:spPr>
          <a:xfrm>
            <a:off x="3076469" y="1937655"/>
            <a:ext cx="50241" cy="502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3171926" y="1937654"/>
            <a:ext cx="50241" cy="502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" name="Oval 13"/>
          <p:cNvSpPr/>
          <p:nvPr/>
        </p:nvSpPr>
        <p:spPr>
          <a:xfrm>
            <a:off x="5387510" y="1924264"/>
            <a:ext cx="50241" cy="502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5" name="Oval 14"/>
          <p:cNvSpPr/>
          <p:nvPr/>
        </p:nvSpPr>
        <p:spPr>
          <a:xfrm>
            <a:off x="5489669" y="1919239"/>
            <a:ext cx="50241" cy="502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Oval 15"/>
          <p:cNvSpPr/>
          <p:nvPr/>
        </p:nvSpPr>
        <p:spPr>
          <a:xfrm>
            <a:off x="5585126" y="1919238"/>
            <a:ext cx="50241" cy="502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290269" y="2234082"/>
            <a:ext cx="2541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protocol runs “on top of” the ones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Analogy for Protocol Layering</a:t>
            </a:r>
            <a:endParaRPr lang="en-US" dirty="0"/>
          </a:p>
        </p:txBody>
      </p:sp>
      <p:pic>
        <p:nvPicPr>
          <p:cNvPr id="23554" name="Picture 2" descr="File:Russian Do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86" y="1045947"/>
            <a:ext cx="5129857" cy="33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1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Protocol Layering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837" y="1577590"/>
            <a:ext cx="2049864" cy="3004457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 Body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837" y="1083547"/>
            <a:ext cx="2049864" cy="494043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 Header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187002" y="2071633"/>
            <a:ext cx="2049864" cy="2510414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TCP Body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7002" y="1577590"/>
            <a:ext cx="2049864" cy="494043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TCP Header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42233" y="1577590"/>
            <a:ext cx="5225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42233" y="4582047"/>
            <a:ext cx="5225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43375" y="2582420"/>
            <a:ext cx="2049864" cy="2019717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 Body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43375" y="2093403"/>
            <a:ext cx="2049864" cy="494043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 Header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27784" y="2071633"/>
            <a:ext cx="5225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47398" y="5076090"/>
            <a:ext cx="5225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27784" y="4563623"/>
            <a:ext cx="5225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2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On-the-Wire</a:t>
            </a:r>
            <a:endParaRPr lang="en-US" dirty="0"/>
          </a:p>
        </p:txBody>
      </p:sp>
      <p:pic>
        <p:nvPicPr>
          <p:cNvPr id="4" name="Picture 2" descr="http://www.freesoft.org/CIE/RFC/791/iphd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06" y="174167"/>
            <a:ext cx="3562314" cy="160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condor.depaul.edu/jkristof/technotes/tcp-segment-form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06" y="1615769"/>
            <a:ext cx="3421637" cy="130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3.ntu.edu.sg/home/ehchua/programming/webprogramming/images/HTTP_RequestMessageExam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49" y="2656636"/>
            <a:ext cx="62484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231113" y="978000"/>
            <a:ext cx="2160396" cy="803835"/>
          </a:xfrm>
          <a:prstGeom prst="wedgeRectCallout">
            <a:avLst>
              <a:gd name="adj1" fmla="val 65167"/>
              <a:gd name="adj2" fmla="val -60393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 we send these bits – the IP header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231113" y="1867801"/>
            <a:ext cx="2160396" cy="803835"/>
          </a:xfrm>
          <a:prstGeom prst="wedgeRectCallout">
            <a:avLst>
              <a:gd name="adj1" fmla="val 67027"/>
              <a:gd name="adj2" fmla="val -31642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The body of the IP packet is a TCP message – so next we send the TCP header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31113" y="2918762"/>
            <a:ext cx="2160396" cy="1231207"/>
          </a:xfrm>
          <a:prstGeom prst="wedgeRectCallout">
            <a:avLst>
              <a:gd name="adj1" fmla="val 67027"/>
              <a:gd name="adj2" fmla="val -31642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The body of the TCP message is the content to send – an HTTP message. It is the HTTP header, followed by the HTTP body</a:t>
            </a:r>
          </a:p>
        </p:txBody>
      </p:sp>
    </p:spTree>
    <p:extLst>
      <p:ext uri="{BB962C8B-B14F-4D97-AF65-F5344CB8AC3E}">
        <p14:creationId xmlns:p14="http://schemas.microsoft.com/office/powerpoint/2010/main" val="35363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 Now – Voice over IP</a:t>
            </a:r>
            <a:endParaRPr lang="en-US" dirty="0"/>
          </a:p>
        </p:txBody>
      </p:sp>
      <p:pic>
        <p:nvPicPr>
          <p:cNvPr id="5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232211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99" y="1188107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27" y="1188106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90" y="2259207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71" y="2232211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10" y="3354034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35" y="1451963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>
            <a:stCxn id="6" idx="3"/>
            <a:endCxn id="7" idx="1"/>
          </p:cNvCxnSpPr>
          <p:nvPr/>
        </p:nvCxnSpPr>
        <p:spPr>
          <a:xfrm flipV="1">
            <a:off x="2269936" y="1562475"/>
            <a:ext cx="909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1" idx="1"/>
          </p:cNvCxnSpPr>
          <p:nvPr/>
        </p:nvCxnSpPr>
        <p:spPr>
          <a:xfrm>
            <a:off x="3799779" y="1562476"/>
            <a:ext cx="1337456" cy="26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80295" y="1820923"/>
            <a:ext cx="534822" cy="69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9" idx="1"/>
          </p:cNvCxnSpPr>
          <p:nvPr/>
        </p:nvCxnSpPr>
        <p:spPr>
          <a:xfrm flipV="1">
            <a:off x="3179127" y="2606580"/>
            <a:ext cx="1052944" cy="26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53495" y="1704701"/>
            <a:ext cx="1052945" cy="705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927864" y="2789382"/>
            <a:ext cx="678577" cy="77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5" idx="1"/>
          </p:cNvCxnSpPr>
          <p:nvPr/>
        </p:nvCxnSpPr>
        <p:spPr>
          <a:xfrm>
            <a:off x="4980808" y="2606580"/>
            <a:ext cx="1844509" cy="13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09916" y="1474691"/>
            <a:ext cx="730625" cy="87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7" y="3616873"/>
            <a:ext cx="374369" cy="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V="1">
            <a:off x="3179127" y="3818374"/>
            <a:ext cx="374368" cy="148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9294" y="1826332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Josh’s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9126" y="4102771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</a:t>
            </a:r>
          </a:p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32" y="1764360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Skype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6626" name="Picture 2" descr="http://www.microsoft.com/global/en-us/news/publishingimages/ImageGallery/Images/Products/Hardware/surface_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880776"/>
            <a:ext cx="1464756" cy="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 want to Happen</a:t>
            </a:r>
            <a:endParaRPr lang="en-US" dirty="0"/>
          </a:p>
        </p:txBody>
      </p:sp>
      <p:pic>
        <p:nvPicPr>
          <p:cNvPr id="27650" name="Picture 2" descr="http://ak5.picdn.net/shutterstock/videos/3014722/preview/stock-footage-businessman-typing-at-computer-while-speaking-with-headset-in-his-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9" y="2381459"/>
            <a:ext cx="2399910" cy="1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42127" y="1055077"/>
            <a:ext cx="1899139" cy="803868"/>
          </a:xfrm>
          <a:prstGeom prst="wedgeRoundRectCallout">
            <a:avLst>
              <a:gd name="adj1" fmla="val -21362"/>
              <a:gd name="adj2" fmla="val 101250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Did you see my new computer?</a:t>
            </a:r>
          </a:p>
        </p:txBody>
      </p:sp>
      <p:pic>
        <p:nvPicPr>
          <p:cNvPr id="6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41" y="2679065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50" y="2679065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87" y="2679064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>
            <a:endCxn id="6" idx="1"/>
          </p:cNvCxnSpPr>
          <p:nvPr/>
        </p:nvCxnSpPr>
        <p:spPr>
          <a:xfrm>
            <a:off x="2833635" y="3053434"/>
            <a:ext cx="566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51644" y="3033745"/>
            <a:ext cx="566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47881" y="3024106"/>
            <a:ext cx="566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63224" y="3004419"/>
            <a:ext cx="566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data:image/jpeg;base64,/9j/4AAQSkZJRgABAQAAAQABAAD/2wCEAAkGBhQSERQUEhQUFRQUFxQUFBUUFBQUFhQVFBQVFBUUFRUXHCYeFxojGRQUHy8gIycpLCwsFR4xNTAqNSYrLCkBCQoKDgwOGg8PGiwkHyQsLCwpKSksLCwsKSwpLCwsLCwsKSwsLCwsKSwsKSwpLCwsLCksKSwsKSwsLCwsLCwsKf/AABEIAQoAvQMBIgACEQEDEQH/xAAcAAACAgMBAQAAAAAAAAAAAAAEBgMFAQIHAAj/xAA9EAABBAADBQUFBwQBBAMAAAABAAIDEQQhMQUGEkFRImFxgZETMqGxwQcUI0JS0fBicuHxgjOSssIVotL/xAAZAQADAQEBAAAAAAAAAAAAAAABAwQCBQD/xAAmEQACAgICAgIDAAMBAAAAAAAAAQIRAyESMQRBMlETIoFCYXEj/9oADAMBAAIRAxEAPwBmxh7K5vvViqdXiulT+6fBct30Z+ID4pa7GPoWS1YDVKGrYRJooiAWwaphCpIoLNBAITsvAcRs+6NVfuc0DLTQd/cg4Y+Bob6/siGuAHEcugPT6KSc7ZbjhSJC8gWf53DuVe/Guff9PLQf5W8+2RoKJOv81K1w2jnH8wPxQ6Qe3oHm2g0+PehTixf7GljEYWzYCgfhD0K1oxTLCLHDrXj/AKCKZJ3/AFCpmQH+BHYZhH8y/wAL1I0myza3oa+S2kZeo9EO2Wvr/OakZP3rxo0w/ZkFGhYqwa16J5w/BGI5abwvPBLwmgeQfw3rZr06JZwVOyIz5dSel9eh5pw2JGHM4ZO005DiAyPf0IS210zaXtEmMwwc0g0asOsZFpyv0opAwLnYbFPjdm3iLSDza797HxXQmBzWlrszGeE3+ZhsNNeBpJO88FTNeOYrzbRF+V+iRHVxfsdLdNei63fecPiuBvaaQ17T+pjxYOfUfEEK627EOIOGjhf89CPJB7qQgwgyVbSWsdz4DnV9xJPmq/a+3HA8Dh7mVreN1IXlVxLndvLEDw+qf+Jct3V2sDiMzWX1T9Nt2JuRcPVVxdkUtC6/3T5rnO+kPaB710UOySRvbFa2uzEuhLbGpGhSlq0IThRu0IzAxZ30zQIVlhzUZKVldRG4lcidpGZOgVLtDafE4gZ/JFY/FcLGt5kWfNV8WFshSL7LHvSC9l4MveL0T7szYraFi/FVGwMABRTfhxVJGSbbKsWNRRIzd+I1bB6KLFbsRkZNHorWGRSufaxY/ihA2nuwG5gGu61SuwTmnLMd/wC66xPhQ8UlzaG678y1t+H7JsZMnnjT6EWbs8q+XwQcktHI5/Apg2lsaVt3G/LnRS7ioDoQR5KhOyWUWiTDbULTn5i087u7zMkIa45mgf6uj/7hoVzWQUMxY/miY90d0JsURK2T2Md5PIJc4j9Lch52sTSNY3JukdMn66/lcOrTofXn3pQ3kgzA1ok/QH0TgcA4MbxPbKcwHsyDtA5rxZrW+458lV7a2cXujI68LtPI+p+amlaZSl6KbHYkw4Jpbrqc+V1f/wBfglDE7xPlNv1bQPgfdKZ97hwwOjPK6XNWOP08rulXjxpbZFkyNukMMO0iDbSQe5byY1zjZcSe82qKKekWzFLqw41o58rvZ2UO1SXvTiQbA1Te85HwXOdsf9Z471IlsdJ6Ksr1KbgWREmiiJrbR8jKiaOpHzCgjgRmLFcA81NnekU+OtsXdpz/AIv/ACa3y0Vnhou0qPFtL3mut+iaNnstw71NLSK4bYzbGbQV/C1VeAhAAVpE+lKy1IsYI1OI1TYzeGKAXI6ugGZPgAq+HfR8p/Bj7P65DwjyGdrSj7A506HTDxqwbElHZ+PlJBfMAOjGivUi01YXGNcPevxr6JkKFzslOHB5JU3l3fbqAB5JzYosXhg9pBCZXtCVLdM427dsyOotvyTZskCENhttNABbZBFi+nerWLZ4ZIQOaqNq4VzpgGNJfQJrprn4JE5tleLGkGSuMTXgCvxGPAHLsus0NR+6k+/hwdlyv+eqX97ceWOiAcQ7N2XMN4WG/MOpExz9lrv8ZHJzfHPTwQQvK7kxQ3n2rxBzTmW2Dd+CSAR0+P8AhOu9GzTxOPkfkD6UPEJMMBBzC6K6TRynptMwQimQ5KGFpLgr+OEUMlmU3E1GCZ0zi+S5/t5tTu8l0n/4sjmue7yxVOfBPh2Jn0VbQpmsWsYRLGptCj0bFjHn4A/JERtQm0n0HeCj8n0WeP7FrBOJmHirfFYWZj7EgYDm0AWKVJgH/isP9SfzAx0DvaVXXm3hHvBYoanQDsvbsrTUlOb+puR9E5bPf7VoLTdrmmI2uIbbXERWmmYvMpy+y/aXtXPB0prueRsgj5KecHVlePIr4lht7YrQA97bI0VFgcU0k51XK9F1TaezhI3TkuZbe+z/APEc5tt4jZ5j/CCjWmacm/ii2w+1oGNJeRl335ULVpsbFukcC1vA3v19ErbF3PDK4jxUbAJsA9Q3S097MwwYhKlpGo8n8hjwrskQ8oPDyqZ0lpylomlH9gaSHtWhMJs8NkkeTZflp7oGgViQgtoj8N+ZHZIy70ppDoydUcf3i2p7bGSOabjbTIunBHz/AOR4j5hMWwcQDGWHTLP4A/IeYS3tTCcMooVkeXdXzVrsZ1A3oR8OfyQfoWu3YVt6GiHaggWOooA16fAFK8uFaTomjbJJgHPhdf8AxcBR9RqlaaXK10cDuJzs6qRCcE0G150gCq8dtEg0ChTK480ZwUjMZuJ3qTasde8Fz3eJwkmtqjMR/UfVZbEnRhW2LlOwNkCmZEp+BZATKFmrGqp26eEO7w0D1VzaX94p7oefp/tR+Quizx32L+G98eKc94doNjgjjOtcT/29fklLAx3KMicxYGZ70RvXM4ua7hc0G7sHKqDRemnzS4jJJ0MGxIWYiBpLRlbSKGoOXwr1TjulgWwydkVYr0zXN9ztriN/C49l9eTuXkdPRdT2HReO4FS5E1Ki7A042P0FFo8EHtHDgtKmwMmS0xU7aPaF9Oa29xMxTUxbOGF5CkTFYXuE2jI4AkUWNm8EpR0bkK2FExrcRM6ZKUNOy7CItRNXpCo6EHb2xSJL7yPqL/nJB4WKuIfpH1KfNp7FEhviLQ4DRt5jzHcl6bdk3M5kgtttzBbxZXrn15o8TPIrJMo+EggdqiOhzyOnQpRxuEq6z8P21HgU+YvZksTbfG6q7Q1FcnNcLH8FpU2lhQHf0uzae7/dqzBp0ReR1Ymz7ON2sfd0wTYbpmqid9FVOkSLY0ly9awspos8FtxLUBZAXgmKVJitiTTOfwNvhqzyA5eKZcDhDLIxg1e4N8LOZ8hmn1mwY4gRCNQA4uzLq69PJReU0q+y3xYuV/Rx/B4BuHHE82dScxXXVXmxdlzbUje3CNBa08DnyEta0kXpVuyPRNm0d34pAWvYM8iCLBVp9mWGhwQkw44m+1k9owuzHutbwcXXs5X1rxjx8ZS/Yuy84Q/RCbJ9h7cNh3Sz4gvc0tPCxvC0guA4S4mzrrkicJKY3AtyGnhy9EV9oP2me1xDsBA0cDTUspuy6NwPCwaABwAJN3mocR/04Dl2o9QPePG4Z1z/AMJ+SpPgT4rhH8n8LiHbjmMNDiJGXQeKJ2bJxt4iO0dT/lKu1HzxhoY0gkWC62gjlqM80NhcZijVtIdzIkpnlzUnF+zpxfJWjoYbXgiokoYPBTOaePEvo/lbwmvNwOau9nyFgDeIuHfqh0wSVaLoBeUbH2osTiQ0LVi6J5J6XonKmGLsqyw0iXytmnGkWLiPZuB6ZeI0S3EXBlXZeST5u/YBWuLkPDQVZgoXSzBjPPoGjUlacraQtQ4xchi2HEXuLiMhl3Ekafzqkbe/d8Yd5AFxOJcz+i9QD3aei6lhcMGNDRyVPvlsf2+Gdw+/H221zrVvmPkF08cOKo5WTJybZxebDDlmEDJsxpOitnsIUZaqSYjIXgFKWLwaiA0WFLwKfAYB00jY26uNeA1JPcBZ8l5s8lYxbkbH4nGdxoN4mMHMuIokdwBrz7kwYjDTRm2VI3pYDh5HI+qFx+Ibh4w2MhrWCmjW/GtScz5qiwf2hN9oGSAsF1xHTuvoFxsuT8krO7gxPHCi4btmKVxjceGRppzTk4HvHoihsy9D0IPMeaVPtB3X+9RjE4Y1iIhfZNOkjAPZBGrhqPMdEq7tY/GSUx+IkDPEA6XV1fLqvRxt7DPKoOqCN6d3HRbS9oASycF91kHn/qNJ017Xg4Lqe4ezY3RNc9oL4rDLzDeI3YHXLVc03jwrmtZIHyEh1WXE1YNUOWnxTb9nn2gR193xFMeXANl0a7QBr/0nv0N8udCi1JSZJLInjcEvY/be2IzFRFrqDhZY79J/Y81yXGYWRjyw9ktPCQc9F2mQ8gl7eHdMT05hDZRkSfdcOQPQ96OWDltdg8fNw03oSNnYRxGbye7RMeDwgaFFg9zcS06xgf3E/ILTbLX4chvGCSLJA08LUbxyW2i/8sZOkwnHbWZEKu3HRvPz6BVEuOLsycyqCQniJJJJ1JztEsnySpWxkS0w02au8I9LWDfmrGXaQY1ZRph21docLaGbjQaBmSTkAE07u7H9hEOKvavzkPf+kHoP3SxuTswzynEyDsMJEQPN+hd5aeJ7k+q/xsf+b/hzPLzX/wCa/p5eXl5WkByfe7d90Ez3Bp9k88TXAdkcWZb3Ub8qS24LvT2ggggEHIg535Jcx+4GFldxAOj6iMgNPfRBA8ltSMtHJl5etZCYYPUmvcyJrWSSfnsMHc2gTXif/FK7Wq02PI9jsmu4XUHZHyPkkZ7cGkPwNKabGnHxCiTrWjW24/Vcv29gyHPNEdx1pddg01VBvTsMStLgO0P5RXKSrZ22+So5RJi5wwxiWQRnLhDjVHUeHcrnd51Vf5Sz4uDP/a/JQHAnNpGYtSx4tkTDZ7ThQaMz59FVjaIcqfsvtuhpgcHEC64b6gghJWKicxxsEHTz0r0C32lth07rOX9PTuWsWKJbwuzAyB5gdO8J1EyZ2z7LNvOxGELXm3QkMs5ksItl+GY8AE4rkv2O4vhxMsXKSOx3mN3/AOXuXXA1FdAfZg6LmX2g4lzX+0F/hkGurdHD0K6ZKUnb07LEkMuWfs5CPENJCxkVqhuF07Eh0gcARoRY81oH0gdjzXEAdR8kYFzWdVBDMVQU+yNmyY2YMbYaCON/Jrf3PIIbCbKfiJGxR6nU8mt5uPcutbv7DZhogxg8Tzcebj3puHFzd+hGfN+NUuw7A4NsUbY2CmsAaB4fVTry8uotHHbs8vLyw45Lx41BzW1KIvURxiFmuJzJm7DBqSUZDsGIflvxVjawFxJeRll3Jnej4+KPUURRYFg0aPRENYByXqXgktt9sakl0bmWlkvDhSjkZxClDBapxytCJRpi/tnYPa4mpdx+6xNuYM9S39j9F04wBwQ+IgZGOJ5a1o1c4gAeJKdG1tC5pNbOJTbMf7QDQ3VnlWvEFs1tO4XZH4H+0812Xd/ZzMTP94kDXNFsiaQCA0HNzh1J6/smh+xIAbEMQIzB9myweoNZK2DbRzpxSYmfZvu6MMPvEwd7R7aY39DDzI/UfgPEp9l2m1rbpxvTJASxqeRgoXoCPRG2Z4oKmdkgZYLDr5ivLmrB+ailGRRPI4nDhvZuc3o5zfQkfRF4aAucA0WSaAGpJUuPwrnYuWNoJJkNAani7X1Tpuvu8MP+JMRx1QaO0G3rnzK56xuUqOnLIoRsut2tgNw8eg43UXO+g7gr4JWn2q8y8TeyG5NHdzvraYMBjmytsajUdD+y6EKSpHLycm+TCV5eXkwSeUUz6UqDxL+0gzUVs0fIogFrK9YYSVkYLIK2paWpAcslwTvmVlRtdd3qpAvHjLUPO7PJEsyKCkfbk7GtCpvYZh5aFk0BmbyA70m7zbymZ/4cbZcLAWulcxwcSDbS4t/SOTgDR1UG8W83tZPu2Hlax108yZNdlYHFRIF12hz1Re7G7VObK+J2GkiJZI1rvw8Rl71aAZ51k5XRjwVyIpyeSVRLb7LN3pIxJN7UOjkA4QOIF9EcL3tOTXBreE1d3r16I8IPAYf2bGgCsgaAoDoK5UKRpVMetkcqvQHI3NbOzBWZAtLXjxiGWslO85IZy97SkAnP4puDawv8zg3/ALmlnzpPska51vvGYsaHt5ta9p7w4/UJ3wm0BIxrxo4B3qlY3TaKMqtRl/o0nhoqPBzuY/iby16HuKlxEyja3K/NMFehoweNbI2xrzHMFEJTwuILHAt/2OhTNhcUHtseY6Jidk8o0TKqkksnxVlK+mknkCfRUwfkvMMDNWVtJMG0FtE1BTSW4rIwpqWwajptmObqEPwUuM4NdnZjNPo0AvxXmlZBW8WHLnAD8xA8CVmjV1s9jWhkTb96Qkt/tbl8SfgudbzbwWHRQ28EOEjoyS5la1XTOzyrorj7TN7Ge3bh4X8DmN4OMt7F8VPHfQABVPuzus58nHK10UjHNeJYngsnBN5dcq7QrWiujHGse2c55JZFUf6S7s7tCZoL3NmwzgXNLwWytkBogEeBsg0eif8ABxgvYzkSGgdwzPwBUJc1jeQA0AyHojd1cMZHvxDvdoxxD/zd8APVZTeSdG2lihYwmRZjfYyUEppbYY5eatIKMyBDuRL0PIEGFGhzWshzXrWKQCK/2g7M4oGzDWI0f7Hmvg6vVC7nY/ihLObDl/a7P52nDaeEEmHlYdHMePgSD60uabmT1MR+ph+BB/dIl+uRP7KYPlja+h5EZciJBktMPn9FLInk4NSNw05YQR/vuKFc1SsXjzLmXEiSJ1ZGqI6WVXxRUsQMRDGo9mUqN3GmkqqjPPqVY7QdTFXMGSLCiTBb4RPydl46Kx9lDLmK8lxDD7XI5q1we8bm6OI8Cg0n2ZTa6Ooz7B/SUrb2R4xkfBhouMuycbo8NGwyyBZ077IUezt+3j3iHD4plwW+UMmTuye9KWGClySGvPkceLOQbA2CSaeD7E22SGdp4muAy4DQ5nI5EaZp92dCaEcLMmgAAaNaMsydB3lObsJBMLppvmFIzZTWN4YwGt1Ncz1J5lZlilKVt6GQzxhGkti0zd0vI9rJQJ92MWf+45DyBTXFC1jA1gprRQA5AIb7mWkEoxybDGo9CcmRz7YFijksYOTVSYgDmUDFimCQNBzOX1WgdosioZApAVhwRMgjwo3OU7wh3LJo3nzY4dWkerSFyTdmWsRH3231aQutM0A8kh7mbF4XSSvGjnRs8nU53wr1Sskbkh+OSUZDjhxS9aw0UCpI2WmiTzWIhkayxika1EBmlLCFHSniCKABbTOgQaI2oe0g2OQYV0cObKt2zKobilMzFImC5ixpCNh2sRzS+3EKHEbU4SAvHh9wG8jme64jwKdt3N9S48MmfQrhztp6UmrcTaBdKQe5FHjsY3ga94aAj5HpQhNStPeE0SOytA1RW7QnoqkjxBM7K14h6c/gjNoS2T3IbZkWr+ungp8s+Kspxw5OhrY9ShVUWJ0VlC+wCnp2TyVM1c1DStRhUUkaIAViHkwwY3sihZOXebPzRoGVLE8dilmg2BsF0pw1YjjpS8KJ4y0qQKNoUrQvAN2hTsCjYFO0LQGVm1Irz6KtaVd4uOwVRnJBmkfOnEvWtbXrXjBK1xWkjbOa81eKB4ie7NNO409Ygd4SpJqrzdebhxDFtA9nZuLtNPeEziYOZlqMiPqlMO7LT4JhwLwWtcNcwVljEVe0sMSK5c16EcLQOgCJ2jOL4fMoIyKPNt0WYdKyZ8mSsdi4y+yfEKnfIsYXEcDg4cjn4c1vFLQvJGxtBW3ChYsQ1wsHIouJypJWRzYdBSS0VcWqbGx2414LzPIzx2t2oWNtIpjlk0SAKRoUbSpWLQCVilaoo9ApgUTJG9tgqkxWGpyvOSBnZmvMKPlm161i160AGzStrUdrZAJpKrDY8lSsP9QVfIp8E+iD0IWomWdxw7riHgrbCTBjC4nKr8yqHY8vFA3wQW1tqlja5Dl1WJulY6Ct0Ws2NsknVR/ex1SsduXoVqza2aissGo4ulC/aAGaoTtO+aGxmP7JRToDVj5svaY5G2lM+z8YCKXDdl7wOhf1YdW/Ud66RsTarZWhzXWNRSfDJYieMenHJBmJQ4fG9kWpDix1TyeqIJIqWoKnklBCAknQCgxjlNEVXxzoqGReR6g6A5KVQ4fRbyHIrRk1vJQSNUwOSjcV4J8njNeWkLlKsgMWtwtKWbQCYkW+FKjctsKc1qIGdh3Um4sO3wQO8bMr6LXcWe4a6IzbMVgpWf4sfg+SE0sIOWhzH1UlKWfCEURp06HmFIIb8/nzC5fM6PAFEhCjnkKKmg5qB0S0pmXArpAjth7ekwsgc3Nt9pvIju6FRyQIZ0S2pmHE7bsTaLMVE2SM212o5g1m0jkQppMI4daXG9h7wzYNxdCRTq4muFg1oe45kWus7q79Q4xoa+o5ebScj/aVbjmpf9JZxceif2bhzXiSrqTBhCyYRN4i+RXCYhTxTGxS2dhFoIENhtE82Kc0jhJRcO0OJpB1pAyMsWh+BaM0XJxAWhnVU+chQOxhRsFHzfCUQELHqiQsmUZXrXlheCeKzhzmsL0WqK7Azou4E2TgmXHMu0obg++5OWMWcq/VjMPyRQyQjnpz8OvktJMLWnkrFwz/AJ0KGeew3yXCZ2kCeyvP+d4/nch34XNHN/N4/wDqvTcvP6oWGirkwnPmh5MJz/lq4YoKyP8AOa2pMW4opn4dRC2OttgjQhW8g+aDxAy/nRNjNipQHPdL7QntLY5+005AnUHpfMLpGGxDJW2wgjpzHivnl3L+c10LdCdwxDaccwLzOfZGq6mOdpHPnDbOiuw6gkwqsHLUpwmyv+72ENJhlcAISTReDZTywIR8atZggno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4" name="Picture 6" descr="Woman on Phone Lost Stolen C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68" y="2240782"/>
            <a:ext cx="1270825" cy="17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99833" y="2140299"/>
            <a:ext cx="563391" cy="34164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Did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5467328" y="2140299"/>
            <a:ext cx="563391" cy="34164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You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10922" y="2140299"/>
            <a:ext cx="563391" cy="34164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</a:t>
            </a:r>
            <a:r>
              <a:rPr lang="en-US" sz="1600" dirty="0" smtClean="0"/>
              <a:t>ee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54859" y="2140299"/>
            <a:ext cx="563391" cy="34164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92913" y="2140299"/>
            <a:ext cx="563391" cy="34164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7854" y="1489613"/>
            <a:ext cx="365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Packets containing Josh’s words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18227" y="389900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Fast!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728570" y="3664915"/>
            <a:ext cx="4885698" cy="299923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47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Fast?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71600" y="971550"/>
            <a:ext cx="6532562" cy="3972153"/>
            <a:chOff x="828" y="656"/>
            <a:chExt cx="4176" cy="2768"/>
          </a:xfrm>
        </p:grpSpPr>
        <p:graphicFrame>
          <p:nvGraphicFramePr>
            <p:cNvPr id="6" name="Objec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12519003"/>
                </p:ext>
              </p:extLst>
            </p:nvPr>
          </p:nvGraphicFramePr>
          <p:xfrm>
            <a:off x="828" y="656"/>
            <a:ext cx="4176" cy="2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Worksheet" r:id="rId3" imgW="6642000" imgH="4406760" progId="Excel.Sheet.8">
                    <p:embed/>
                  </p:oleObj>
                </mc:Choice>
                <mc:Fallback>
                  <p:oleObj name="Worksheet" r:id="rId3" imgW="6642000" imgH="440676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" y="656"/>
                          <a:ext cx="4176" cy="2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371" y="1024"/>
              <a:ext cx="432" cy="188"/>
            </a:xfrm>
            <a:prstGeom prst="rect">
              <a:avLst/>
            </a:prstGeom>
            <a:solidFill>
              <a:srgbClr val="DADAD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900" b="1" dirty="0" smtClean="0"/>
                <a:t>Good</a:t>
              </a:r>
              <a:endParaRPr lang="en-US" altLang="en-US" sz="900" b="1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695" y="1268"/>
              <a:ext cx="356" cy="35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195" y="2368"/>
              <a:ext cx="480" cy="48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803" y="1376"/>
              <a:ext cx="0" cy="184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35" y="2040"/>
              <a:ext cx="0" cy="11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451" y="2624"/>
              <a:ext cx="0" cy="60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803" y="1024"/>
              <a:ext cx="332" cy="188"/>
            </a:xfrm>
            <a:prstGeom prst="rect">
              <a:avLst/>
            </a:prstGeom>
            <a:solidFill>
              <a:srgbClr val="DADAD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900" b="1" dirty="0" smtClean="0"/>
                <a:t>OK</a:t>
              </a:r>
              <a:endParaRPr lang="en-US" altLang="en-US" sz="900" b="1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148" y="1024"/>
              <a:ext cx="1096" cy="188"/>
            </a:xfrm>
            <a:prstGeom prst="rect">
              <a:avLst/>
            </a:prstGeom>
            <a:solidFill>
              <a:srgbClr val="DADAD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900" b="1" dirty="0" smtClean="0"/>
                <a:t>Bad</a:t>
              </a:r>
              <a:endParaRPr lang="en-US" altLang="en-US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9010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5848" y="1102124"/>
            <a:ext cx="4129873" cy="161778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28674" name="Picture 2" descr="http://2infamouz.com/wp-content/uploads/2013/02/shure-SM58-dynamic-microph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4" y="1684929"/>
            <a:ext cx="649379" cy="66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 rot="16200000">
            <a:off x="904349" y="1654784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Analog to Digital</a:t>
            </a:r>
          </a:p>
        </p:txBody>
      </p:sp>
      <p:sp>
        <p:nvSpPr>
          <p:cNvPr id="9" name="Rounded Rectangle 8"/>
          <p:cNvSpPr/>
          <p:nvPr/>
        </p:nvSpPr>
        <p:spPr>
          <a:xfrm rot="16200000">
            <a:off x="1582613" y="1654784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Echo Cancellation</a:t>
            </a:r>
          </a:p>
        </p:txBody>
      </p:sp>
      <p:sp>
        <p:nvSpPr>
          <p:cNvPr id="10" name="Rounded Rectangle 9"/>
          <p:cNvSpPr/>
          <p:nvPr/>
        </p:nvSpPr>
        <p:spPr>
          <a:xfrm rot="16200000">
            <a:off x="2260877" y="165478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Noise Removal</a:t>
            </a:r>
          </a:p>
        </p:txBody>
      </p:sp>
      <p:sp>
        <p:nvSpPr>
          <p:cNvPr id="11" name="Rounded Rectangle 10"/>
          <p:cNvSpPr/>
          <p:nvPr/>
        </p:nvSpPr>
        <p:spPr>
          <a:xfrm rot="16200000">
            <a:off x="2939141" y="1654782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Gain Control</a:t>
            </a:r>
          </a:p>
        </p:txBody>
      </p:sp>
      <p:sp>
        <p:nvSpPr>
          <p:cNvPr id="12" name="Rounded Rectangle 11"/>
          <p:cNvSpPr/>
          <p:nvPr/>
        </p:nvSpPr>
        <p:spPr>
          <a:xfrm rot="16200000">
            <a:off x="3617404" y="1654781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Speech Encoder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4688" y="2017040"/>
            <a:ext cx="241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 rot="16200000">
            <a:off x="4272223" y="1654784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Packetizer</a:t>
            </a:r>
            <a:endParaRPr lang="en-US" sz="16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45721" y="1893109"/>
            <a:ext cx="11053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0" y="1551720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0" y="2488563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0" y="3339062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15847" y="3002937"/>
            <a:ext cx="4129873" cy="161778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 flipV="1">
            <a:off x="5345721" y="3713430"/>
            <a:ext cx="110531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25408" y="2137105"/>
            <a:ext cx="0" cy="482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25408" y="3002937"/>
            <a:ext cx="0" cy="482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89079" y="723818"/>
            <a:ext cx="334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on Josh’s Computer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76068" y="4640818"/>
            <a:ext cx="35702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Software on Jordan’s Computer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4272223" y="35405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Depacketizer</a:t>
            </a:r>
            <a:endParaRPr lang="en-US" sz="1400" dirty="0" smtClean="0"/>
          </a:p>
        </p:txBody>
      </p:sp>
      <p:sp>
        <p:nvSpPr>
          <p:cNvPr id="30" name="Rounded Rectangle 29"/>
          <p:cNvSpPr/>
          <p:nvPr/>
        </p:nvSpPr>
        <p:spPr>
          <a:xfrm rot="16200000">
            <a:off x="3619076" y="3540522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Speech Decoder</a:t>
            </a:r>
          </a:p>
        </p:txBody>
      </p:sp>
      <p:sp>
        <p:nvSpPr>
          <p:cNvPr id="31" name="Rounded Rectangle 30"/>
          <p:cNvSpPr/>
          <p:nvPr/>
        </p:nvSpPr>
        <p:spPr>
          <a:xfrm rot="16200000">
            <a:off x="2939141" y="35405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Loss Recovery</a:t>
            </a:r>
          </a:p>
        </p:txBody>
      </p:sp>
      <p:sp>
        <p:nvSpPr>
          <p:cNvPr id="32" name="Rounded Rectangle 31"/>
          <p:cNvSpPr/>
          <p:nvPr/>
        </p:nvSpPr>
        <p:spPr>
          <a:xfrm rot="16200000">
            <a:off x="2260877" y="35405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Jitter Buffer</a:t>
            </a:r>
          </a:p>
        </p:txBody>
      </p:sp>
      <p:sp>
        <p:nvSpPr>
          <p:cNvPr id="33" name="Rounded Rectangle 32"/>
          <p:cNvSpPr/>
          <p:nvPr/>
        </p:nvSpPr>
        <p:spPr>
          <a:xfrm rot="16200000">
            <a:off x="904350" y="35405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Digital to Analog</a:t>
            </a:r>
          </a:p>
        </p:txBody>
      </p:sp>
      <p:pic>
        <p:nvPicPr>
          <p:cNvPr id="28676" name="Picture 4" descr="http://www.logitech.com/assets/20147/201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3" y="3487866"/>
            <a:ext cx="839339" cy="9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672" name="Straight Arrow Connector 28671"/>
          <p:cNvCxnSpPr>
            <a:endCxn id="28676" idx="3"/>
          </p:cNvCxnSpPr>
          <p:nvPr/>
        </p:nvCxnSpPr>
        <p:spPr>
          <a:xfrm flipH="1">
            <a:off x="964042" y="3949041"/>
            <a:ext cx="25180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3" name="TextBox 28672"/>
          <p:cNvSpPr txBox="1"/>
          <p:nvPr/>
        </p:nvSpPr>
        <p:spPr>
          <a:xfrm>
            <a:off x="7199777" y="2186856"/>
            <a:ext cx="1356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introduces delay, loss, jitter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5848" y="1102124"/>
            <a:ext cx="4129873" cy="161778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28674" name="Picture 2" descr="http://2infamouz.com/wp-content/uploads/2013/02/shure-SM58-dynamic-microph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4" y="1684929"/>
            <a:ext cx="649379" cy="66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 rot="16200000">
            <a:off x="904349" y="1654784"/>
            <a:ext cx="1386673" cy="54261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Analog to Digital</a:t>
            </a:r>
          </a:p>
        </p:txBody>
      </p:sp>
      <p:sp>
        <p:nvSpPr>
          <p:cNvPr id="9" name="Rounded Rectangle 8"/>
          <p:cNvSpPr/>
          <p:nvPr/>
        </p:nvSpPr>
        <p:spPr>
          <a:xfrm rot="16200000">
            <a:off x="1582613" y="1654784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Echo Cancellation</a:t>
            </a:r>
          </a:p>
        </p:txBody>
      </p:sp>
      <p:sp>
        <p:nvSpPr>
          <p:cNvPr id="10" name="Rounded Rectangle 9"/>
          <p:cNvSpPr/>
          <p:nvPr/>
        </p:nvSpPr>
        <p:spPr>
          <a:xfrm rot="16200000">
            <a:off x="2260877" y="165478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Noise Removal</a:t>
            </a:r>
          </a:p>
        </p:txBody>
      </p:sp>
      <p:sp>
        <p:nvSpPr>
          <p:cNvPr id="11" name="Rounded Rectangle 10"/>
          <p:cNvSpPr/>
          <p:nvPr/>
        </p:nvSpPr>
        <p:spPr>
          <a:xfrm rot="16200000">
            <a:off x="2939141" y="1654782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Gain Control</a:t>
            </a:r>
          </a:p>
        </p:txBody>
      </p:sp>
      <p:sp>
        <p:nvSpPr>
          <p:cNvPr id="12" name="Rounded Rectangle 11"/>
          <p:cNvSpPr/>
          <p:nvPr/>
        </p:nvSpPr>
        <p:spPr>
          <a:xfrm rot="16200000">
            <a:off x="3617404" y="1654781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Speech Encoder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4688" y="2017040"/>
            <a:ext cx="241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 rot="16200000">
            <a:off x="4272223" y="1654784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Packetizer</a:t>
            </a:r>
            <a:endParaRPr lang="en-US" sz="16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45721" y="1893109"/>
            <a:ext cx="11053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0" y="1551720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0" y="2488563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0" y="3339062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15847" y="3002937"/>
            <a:ext cx="4129873" cy="161778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 flipV="1">
            <a:off x="5345721" y="3713430"/>
            <a:ext cx="110531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25408" y="2137105"/>
            <a:ext cx="0" cy="482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25408" y="3002937"/>
            <a:ext cx="0" cy="482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89079" y="714147"/>
            <a:ext cx="334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on Josh’s Computer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76068" y="4640818"/>
            <a:ext cx="35702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Software on Jordan’s Computer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4272223" y="35405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Depacketizer</a:t>
            </a:r>
            <a:endParaRPr lang="en-US" sz="1400" dirty="0" smtClean="0"/>
          </a:p>
        </p:txBody>
      </p:sp>
      <p:sp>
        <p:nvSpPr>
          <p:cNvPr id="30" name="Rounded Rectangle 29"/>
          <p:cNvSpPr/>
          <p:nvPr/>
        </p:nvSpPr>
        <p:spPr>
          <a:xfrm rot="16200000">
            <a:off x="3619076" y="3540522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Speech Decoder</a:t>
            </a:r>
          </a:p>
        </p:txBody>
      </p:sp>
      <p:sp>
        <p:nvSpPr>
          <p:cNvPr id="31" name="Rounded Rectangle 30"/>
          <p:cNvSpPr/>
          <p:nvPr/>
        </p:nvSpPr>
        <p:spPr>
          <a:xfrm rot="16200000">
            <a:off x="2939141" y="35405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Loss Recovery</a:t>
            </a:r>
          </a:p>
        </p:txBody>
      </p:sp>
      <p:sp>
        <p:nvSpPr>
          <p:cNvPr id="32" name="Rounded Rectangle 31"/>
          <p:cNvSpPr/>
          <p:nvPr/>
        </p:nvSpPr>
        <p:spPr>
          <a:xfrm rot="16200000">
            <a:off x="2260877" y="35405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Jitter Buffer</a:t>
            </a:r>
          </a:p>
        </p:txBody>
      </p:sp>
      <p:sp>
        <p:nvSpPr>
          <p:cNvPr id="33" name="Rounded Rectangle 32"/>
          <p:cNvSpPr/>
          <p:nvPr/>
        </p:nvSpPr>
        <p:spPr>
          <a:xfrm rot="16200000">
            <a:off x="904350" y="35405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Digital to Analog</a:t>
            </a:r>
          </a:p>
        </p:txBody>
      </p:sp>
      <p:pic>
        <p:nvPicPr>
          <p:cNvPr id="28676" name="Picture 4" descr="http://www.logitech.com/assets/20147/201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3" y="3487866"/>
            <a:ext cx="839339" cy="9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672" name="Straight Arrow Connector 28671"/>
          <p:cNvCxnSpPr>
            <a:endCxn id="28676" idx="3"/>
          </p:cNvCxnSpPr>
          <p:nvPr/>
        </p:nvCxnSpPr>
        <p:spPr>
          <a:xfrm flipH="1">
            <a:off x="964042" y="3949041"/>
            <a:ext cx="25180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3" name="TextBox 28672"/>
          <p:cNvSpPr txBox="1"/>
          <p:nvPr/>
        </p:nvSpPr>
        <p:spPr>
          <a:xfrm>
            <a:off x="7199777" y="2186856"/>
            <a:ext cx="1356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introduces delay, loss, jitter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Chief Technologist, Skype</a:t>
            </a:r>
            <a:endParaRPr lang="en-US" dirty="0"/>
          </a:p>
        </p:txBody>
      </p:sp>
      <p:pic>
        <p:nvPicPr>
          <p:cNvPr id="5122" name="Picture 2" descr="http://skypeblogs.files.wordpress.com/2013/09/skype-logo-feb_2012_rgb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98" y="971550"/>
            <a:ext cx="4762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446648" y="2938946"/>
            <a:ext cx="0" cy="718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://download.microsoft.com/download/B/1/0/B102AB56-BB7E-4BCF-9D80-1278A029F95A/MSFT_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48" y="3128452"/>
            <a:ext cx="5477999" cy="201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002684" y="4135975"/>
            <a:ext cx="1192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07299" y="3828198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Left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5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5457" y="1249964"/>
            <a:ext cx="4289968" cy="3266034"/>
          </a:xfrm>
        </p:spPr>
        <p:txBody>
          <a:bodyPr/>
          <a:lstStyle/>
          <a:p>
            <a:r>
              <a:rPr lang="en-US" dirty="0" smtClean="0"/>
              <a:t>An analog signal is a variable voltage on a wire, often measuring something in the real world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The wiring in your home</a:t>
            </a:r>
          </a:p>
          <a:p>
            <a:pPr lvl="1"/>
            <a:r>
              <a:rPr lang="en-US" dirty="0" smtClean="0"/>
              <a:t>The output of an electro cardiogram that measures your heartbeat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“Analog”?</a:t>
            </a:r>
            <a:endParaRPr lang="en-US" dirty="0"/>
          </a:p>
        </p:txBody>
      </p:sp>
      <p:pic>
        <p:nvPicPr>
          <p:cNvPr id="1026" name="Picture 2" descr="http://i00.i.aliimg.com/wsphoto/v3/656226344_1/Hantek-100MHz-MSO5102D-Mixed-Signal-Digital-Oscilloscope-16-Logical-Channels-2-Analog-Channels-External-Trigger-Chan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68" y="1316734"/>
            <a:ext cx="3467507" cy="25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Speech Starts out as Analog Too</a:t>
            </a:r>
            <a:endParaRPr lang="en-US" dirty="0"/>
          </a:p>
        </p:txBody>
      </p:sp>
      <p:pic>
        <p:nvPicPr>
          <p:cNvPr id="29698" name="Picture 2" descr="http://www.cliftonlaboratories.com/userimages/Microphone-098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41" y="944790"/>
            <a:ext cx="4912480" cy="36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00.i.aliimg.com/img/pb/191/488/526/526488191_7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9" y="1893398"/>
            <a:ext cx="1802315" cy="17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Analog to Digital - Sampling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62708" y="1336431"/>
            <a:ext cx="0" cy="2873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1886" y="2773345"/>
            <a:ext cx="78276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572756" y="1938860"/>
            <a:ext cx="2045237" cy="1699036"/>
          </a:xfrm>
          <a:custGeom>
            <a:avLst/>
            <a:gdLst>
              <a:gd name="connsiteX0" fmla="*/ 0 w 2045237"/>
              <a:gd name="connsiteY0" fmla="*/ 844533 h 1699036"/>
              <a:gd name="connsiteX1" fmla="*/ 180870 w 2045237"/>
              <a:gd name="connsiteY1" fmla="*/ 281826 h 1699036"/>
              <a:gd name="connsiteX2" fmla="*/ 482321 w 2045237"/>
              <a:gd name="connsiteY2" fmla="*/ 472 h 1699036"/>
              <a:gd name="connsiteX3" fmla="*/ 773723 w 2045237"/>
              <a:gd name="connsiteY3" fmla="*/ 231584 h 1699036"/>
              <a:gd name="connsiteX4" fmla="*/ 984739 w 2045237"/>
              <a:gd name="connsiteY4" fmla="*/ 814388 h 1699036"/>
              <a:gd name="connsiteX5" fmla="*/ 1165609 w 2045237"/>
              <a:gd name="connsiteY5" fmla="*/ 1377096 h 1699036"/>
              <a:gd name="connsiteX6" fmla="*/ 1446963 w 2045237"/>
              <a:gd name="connsiteY6" fmla="*/ 1698643 h 1699036"/>
              <a:gd name="connsiteX7" fmla="*/ 1868993 w 2045237"/>
              <a:gd name="connsiteY7" fmla="*/ 1316806 h 1699036"/>
              <a:gd name="connsiteX8" fmla="*/ 2029767 w 2045237"/>
              <a:gd name="connsiteY8" fmla="*/ 884727 h 1699036"/>
              <a:gd name="connsiteX9" fmla="*/ 2029767 w 2045237"/>
              <a:gd name="connsiteY9" fmla="*/ 854582 h 169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237" h="1699036">
                <a:moveTo>
                  <a:pt x="0" y="844533"/>
                </a:moveTo>
                <a:cubicBezTo>
                  <a:pt x="50241" y="633518"/>
                  <a:pt x="100483" y="422503"/>
                  <a:pt x="180870" y="281826"/>
                </a:cubicBezTo>
                <a:cubicBezTo>
                  <a:pt x="261257" y="141149"/>
                  <a:pt x="383512" y="8846"/>
                  <a:pt x="482321" y="472"/>
                </a:cubicBezTo>
                <a:cubicBezTo>
                  <a:pt x="581130" y="-7902"/>
                  <a:pt x="689987" y="95931"/>
                  <a:pt x="773723" y="231584"/>
                </a:cubicBezTo>
                <a:cubicBezTo>
                  <a:pt x="857459" y="367237"/>
                  <a:pt x="919425" y="623470"/>
                  <a:pt x="984739" y="814388"/>
                </a:cubicBezTo>
                <a:cubicBezTo>
                  <a:pt x="1050053" y="1005306"/>
                  <a:pt x="1088572" y="1229720"/>
                  <a:pt x="1165609" y="1377096"/>
                </a:cubicBezTo>
                <a:cubicBezTo>
                  <a:pt x="1242646" y="1524472"/>
                  <a:pt x="1329732" y="1708691"/>
                  <a:pt x="1446963" y="1698643"/>
                </a:cubicBezTo>
                <a:cubicBezTo>
                  <a:pt x="1564194" y="1688595"/>
                  <a:pt x="1771859" y="1452459"/>
                  <a:pt x="1868993" y="1316806"/>
                </a:cubicBezTo>
                <a:cubicBezTo>
                  <a:pt x="1966127" y="1181153"/>
                  <a:pt x="2002971" y="961764"/>
                  <a:pt x="2029767" y="884727"/>
                </a:cubicBezTo>
                <a:cubicBezTo>
                  <a:pt x="2056563" y="807690"/>
                  <a:pt x="2043165" y="831136"/>
                  <a:pt x="2029767" y="854582"/>
                </a:cubicBezTo>
              </a:path>
            </a:pathLst>
          </a:cu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17993" y="1938860"/>
            <a:ext cx="2045237" cy="1699036"/>
          </a:xfrm>
          <a:custGeom>
            <a:avLst/>
            <a:gdLst>
              <a:gd name="connsiteX0" fmla="*/ 0 w 2045237"/>
              <a:gd name="connsiteY0" fmla="*/ 844533 h 1699036"/>
              <a:gd name="connsiteX1" fmla="*/ 180870 w 2045237"/>
              <a:gd name="connsiteY1" fmla="*/ 281826 h 1699036"/>
              <a:gd name="connsiteX2" fmla="*/ 482321 w 2045237"/>
              <a:gd name="connsiteY2" fmla="*/ 472 h 1699036"/>
              <a:gd name="connsiteX3" fmla="*/ 773723 w 2045237"/>
              <a:gd name="connsiteY3" fmla="*/ 231584 h 1699036"/>
              <a:gd name="connsiteX4" fmla="*/ 984739 w 2045237"/>
              <a:gd name="connsiteY4" fmla="*/ 814388 h 1699036"/>
              <a:gd name="connsiteX5" fmla="*/ 1165609 w 2045237"/>
              <a:gd name="connsiteY5" fmla="*/ 1377096 h 1699036"/>
              <a:gd name="connsiteX6" fmla="*/ 1446963 w 2045237"/>
              <a:gd name="connsiteY6" fmla="*/ 1698643 h 1699036"/>
              <a:gd name="connsiteX7" fmla="*/ 1868993 w 2045237"/>
              <a:gd name="connsiteY7" fmla="*/ 1316806 h 1699036"/>
              <a:gd name="connsiteX8" fmla="*/ 2029767 w 2045237"/>
              <a:gd name="connsiteY8" fmla="*/ 884727 h 1699036"/>
              <a:gd name="connsiteX9" fmla="*/ 2029767 w 2045237"/>
              <a:gd name="connsiteY9" fmla="*/ 854582 h 169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237" h="1699036">
                <a:moveTo>
                  <a:pt x="0" y="844533"/>
                </a:moveTo>
                <a:cubicBezTo>
                  <a:pt x="50241" y="633518"/>
                  <a:pt x="100483" y="422503"/>
                  <a:pt x="180870" y="281826"/>
                </a:cubicBezTo>
                <a:cubicBezTo>
                  <a:pt x="261257" y="141149"/>
                  <a:pt x="383512" y="8846"/>
                  <a:pt x="482321" y="472"/>
                </a:cubicBezTo>
                <a:cubicBezTo>
                  <a:pt x="581130" y="-7902"/>
                  <a:pt x="689987" y="95931"/>
                  <a:pt x="773723" y="231584"/>
                </a:cubicBezTo>
                <a:cubicBezTo>
                  <a:pt x="857459" y="367237"/>
                  <a:pt x="919425" y="623470"/>
                  <a:pt x="984739" y="814388"/>
                </a:cubicBezTo>
                <a:cubicBezTo>
                  <a:pt x="1050053" y="1005306"/>
                  <a:pt x="1088572" y="1229720"/>
                  <a:pt x="1165609" y="1377096"/>
                </a:cubicBezTo>
                <a:cubicBezTo>
                  <a:pt x="1242646" y="1524472"/>
                  <a:pt x="1329732" y="1708691"/>
                  <a:pt x="1446963" y="1698643"/>
                </a:cubicBezTo>
                <a:cubicBezTo>
                  <a:pt x="1564194" y="1688595"/>
                  <a:pt x="1771859" y="1452459"/>
                  <a:pt x="1868993" y="1316806"/>
                </a:cubicBezTo>
                <a:cubicBezTo>
                  <a:pt x="1966127" y="1181153"/>
                  <a:pt x="2002971" y="961764"/>
                  <a:pt x="2029767" y="884727"/>
                </a:cubicBezTo>
                <a:cubicBezTo>
                  <a:pt x="2056563" y="807690"/>
                  <a:pt x="2043165" y="831136"/>
                  <a:pt x="2029767" y="854582"/>
                </a:cubicBezTo>
              </a:path>
            </a:pathLst>
          </a:cu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663230" y="1938860"/>
            <a:ext cx="2045237" cy="1699036"/>
          </a:xfrm>
          <a:custGeom>
            <a:avLst/>
            <a:gdLst>
              <a:gd name="connsiteX0" fmla="*/ 0 w 2045237"/>
              <a:gd name="connsiteY0" fmla="*/ 844533 h 1699036"/>
              <a:gd name="connsiteX1" fmla="*/ 180870 w 2045237"/>
              <a:gd name="connsiteY1" fmla="*/ 281826 h 1699036"/>
              <a:gd name="connsiteX2" fmla="*/ 482321 w 2045237"/>
              <a:gd name="connsiteY2" fmla="*/ 472 h 1699036"/>
              <a:gd name="connsiteX3" fmla="*/ 773723 w 2045237"/>
              <a:gd name="connsiteY3" fmla="*/ 231584 h 1699036"/>
              <a:gd name="connsiteX4" fmla="*/ 984739 w 2045237"/>
              <a:gd name="connsiteY4" fmla="*/ 814388 h 1699036"/>
              <a:gd name="connsiteX5" fmla="*/ 1165609 w 2045237"/>
              <a:gd name="connsiteY5" fmla="*/ 1377096 h 1699036"/>
              <a:gd name="connsiteX6" fmla="*/ 1446963 w 2045237"/>
              <a:gd name="connsiteY6" fmla="*/ 1698643 h 1699036"/>
              <a:gd name="connsiteX7" fmla="*/ 1868993 w 2045237"/>
              <a:gd name="connsiteY7" fmla="*/ 1316806 h 1699036"/>
              <a:gd name="connsiteX8" fmla="*/ 2029767 w 2045237"/>
              <a:gd name="connsiteY8" fmla="*/ 884727 h 1699036"/>
              <a:gd name="connsiteX9" fmla="*/ 2029767 w 2045237"/>
              <a:gd name="connsiteY9" fmla="*/ 854582 h 169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237" h="1699036">
                <a:moveTo>
                  <a:pt x="0" y="844533"/>
                </a:moveTo>
                <a:cubicBezTo>
                  <a:pt x="50241" y="633518"/>
                  <a:pt x="100483" y="422503"/>
                  <a:pt x="180870" y="281826"/>
                </a:cubicBezTo>
                <a:cubicBezTo>
                  <a:pt x="261257" y="141149"/>
                  <a:pt x="383512" y="8846"/>
                  <a:pt x="482321" y="472"/>
                </a:cubicBezTo>
                <a:cubicBezTo>
                  <a:pt x="581130" y="-7902"/>
                  <a:pt x="689987" y="95931"/>
                  <a:pt x="773723" y="231584"/>
                </a:cubicBezTo>
                <a:cubicBezTo>
                  <a:pt x="857459" y="367237"/>
                  <a:pt x="919425" y="623470"/>
                  <a:pt x="984739" y="814388"/>
                </a:cubicBezTo>
                <a:cubicBezTo>
                  <a:pt x="1050053" y="1005306"/>
                  <a:pt x="1088572" y="1229720"/>
                  <a:pt x="1165609" y="1377096"/>
                </a:cubicBezTo>
                <a:cubicBezTo>
                  <a:pt x="1242646" y="1524472"/>
                  <a:pt x="1329732" y="1708691"/>
                  <a:pt x="1446963" y="1698643"/>
                </a:cubicBezTo>
                <a:cubicBezTo>
                  <a:pt x="1564194" y="1688595"/>
                  <a:pt x="1771859" y="1452459"/>
                  <a:pt x="1868993" y="1316806"/>
                </a:cubicBezTo>
                <a:cubicBezTo>
                  <a:pt x="1966127" y="1181153"/>
                  <a:pt x="2002971" y="961764"/>
                  <a:pt x="2029767" y="884727"/>
                </a:cubicBezTo>
                <a:cubicBezTo>
                  <a:pt x="2056563" y="807690"/>
                  <a:pt x="2043165" y="831136"/>
                  <a:pt x="2029767" y="854582"/>
                </a:cubicBezTo>
              </a:path>
            </a:pathLst>
          </a:cu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34014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21193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08372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95551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82730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69909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57088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44267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31446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18625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05804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92983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80162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67341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54520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41699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28878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16057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03236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90415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77594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64773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51952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39130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2617993" y="3151832"/>
            <a:ext cx="246372" cy="978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95374" y="4129873"/>
            <a:ext cx="699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XX milliseconds, record the value of the analog signal using a binary number of length YY bits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811154" y="2080009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0" name="Oval 39"/>
          <p:cNvSpPr/>
          <p:nvPr/>
        </p:nvSpPr>
        <p:spPr>
          <a:xfrm>
            <a:off x="1098333" y="1903691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1" name="Oval 40"/>
          <p:cNvSpPr/>
          <p:nvPr/>
        </p:nvSpPr>
        <p:spPr>
          <a:xfrm>
            <a:off x="1385512" y="2267578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2" name="Oval 41"/>
          <p:cNvSpPr/>
          <p:nvPr/>
        </p:nvSpPr>
        <p:spPr>
          <a:xfrm>
            <a:off x="1695551" y="3227196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3" name="Oval 42"/>
          <p:cNvSpPr/>
          <p:nvPr/>
        </p:nvSpPr>
        <p:spPr>
          <a:xfrm>
            <a:off x="1982730" y="3584305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4" name="Oval 43"/>
          <p:cNvSpPr/>
          <p:nvPr/>
        </p:nvSpPr>
        <p:spPr>
          <a:xfrm>
            <a:off x="2269909" y="3418115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5" name="Oval 44"/>
          <p:cNvSpPr/>
          <p:nvPr/>
        </p:nvSpPr>
        <p:spPr>
          <a:xfrm>
            <a:off x="2534228" y="2996084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6" name="Oval 45"/>
          <p:cNvSpPr/>
          <p:nvPr/>
        </p:nvSpPr>
        <p:spPr>
          <a:xfrm>
            <a:off x="2800073" y="2150347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7" name="Oval 46"/>
          <p:cNvSpPr/>
          <p:nvPr/>
        </p:nvSpPr>
        <p:spPr>
          <a:xfrm>
            <a:off x="3108586" y="1920438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8" name="Oval 47"/>
          <p:cNvSpPr/>
          <p:nvPr/>
        </p:nvSpPr>
        <p:spPr>
          <a:xfrm>
            <a:off x="3395765" y="2232409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9" name="Oval 48"/>
          <p:cNvSpPr/>
          <p:nvPr/>
        </p:nvSpPr>
        <p:spPr>
          <a:xfrm>
            <a:off x="3682944" y="3068097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0" name="Oval 49"/>
          <p:cNvSpPr/>
          <p:nvPr/>
        </p:nvSpPr>
        <p:spPr>
          <a:xfrm>
            <a:off x="3992983" y="3584305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1" name="Oval 50"/>
          <p:cNvSpPr/>
          <p:nvPr/>
        </p:nvSpPr>
        <p:spPr>
          <a:xfrm>
            <a:off x="4280162" y="3453284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2" name="Oval 51"/>
          <p:cNvSpPr/>
          <p:nvPr/>
        </p:nvSpPr>
        <p:spPr>
          <a:xfrm>
            <a:off x="4567341" y="2969288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3" name="Oval 52"/>
          <p:cNvSpPr/>
          <p:nvPr/>
        </p:nvSpPr>
        <p:spPr>
          <a:xfrm>
            <a:off x="4831660" y="2126901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4" name="Oval 53"/>
          <p:cNvSpPr/>
          <p:nvPr/>
        </p:nvSpPr>
        <p:spPr>
          <a:xfrm>
            <a:off x="5141699" y="1938860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5" name="Oval 54"/>
          <p:cNvSpPr/>
          <p:nvPr/>
        </p:nvSpPr>
        <p:spPr>
          <a:xfrm>
            <a:off x="5428878" y="2213986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6" name="Oval 55"/>
          <p:cNvSpPr/>
          <p:nvPr/>
        </p:nvSpPr>
        <p:spPr>
          <a:xfrm>
            <a:off x="5716057" y="3004457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7" name="Oval 56"/>
          <p:cNvSpPr/>
          <p:nvPr/>
        </p:nvSpPr>
        <p:spPr>
          <a:xfrm>
            <a:off x="6003236" y="3584305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8" name="Oval 57"/>
          <p:cNvSpPr/>
          <p:nvPr/>
        </p:nvSpPr>
        <p:spPr>
          <a:xfrm>
            <a:off x="6267555" y="3488453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9" name="Oval 58"/>
          <p:cNvSpPr/>
          <p:nvPr/>
        </p:nvSpPr>
        <p:spPr>
          <a:xfrm>
            <a:off x="6577594" y="3081494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1" name="Left Brace 60"/>
          <p:cNvSpPr/>
          <p:nvPr/>
        </p:nvSpPr>
        <p:spPr>
          <a:xfrm rot="5400000">
            <a:off x="6577593" y="2162072"/>
            <a:ext cx="287181" cy="2871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128834" y="182014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XX milliseconds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57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often do we need to sample?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62708" y="1336431"/>
            <a:ext cx="0" cy="2873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1886" y="2773345"/>
            <a:ext cx="78276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72756" y="1938860"/>
            <a:ext cx="2045237" cy="1699036"/>
          </a:xfrm>
          <a:custGeom>
            <a:avLst/>
            <a:gdLst>
              <a:gd name="connsiteX0" fmla="*/ 0 w 2045237"/>
              <a:gd name="connsiteY0" fmla="*/ 844533 h 1699036"/>
              <a:gd name="connsiteX1" fmla="*/ 180870 w 2045237"/>
              <a:gd name="connsiteY1" fmla="*/ 281826 h 1699036"/>
              <a:gd name="connsiteX2" fmla="*/ 482321 w 2045237"/>
              <a:gd name="connsiteY2" fmla="*/ 472 h 1699036"/>
              <a:gd name="connsiteX3" fmla="*/ 773723 w 2045237"/>
              <a:gd name="connsiteY3" fmla="*/ 231584 h 1699036"/>
              <a:gd name="connsiteX4" fmla="*/ 984739 w 2045237"/>
              <a:gd name="connsiteY4" fmla="*/ 814388 h 1699036"/>
              <a:gd name="connsiteX5" fmla="*/ 1165609 w 2045237"/>
              <a:gd name="connsiteY5" fmla="*/ 1377096 h 1699036"/>
              <a:gd name="connsiteX6" fmla="*/ 1446963 w 2045237"/>
              <a:gd name="connsiteY6" fmla="*/ 1698643 h 1699036"/>
              <a:gd name="connsiteX7" fmla="*/ 1868993 w 2045237"/>
              <a:gd name="connsiteY7" fmla="*/ 1316806 h 1699036"/>
              <a:gd name="connsiteX8" fmla="*/ 2029767 w 2045237"/>
              <a:gd name="connsiteY8" fmla="*/ 884727 h 1699036"/>
              <a:gd name="connsiteX9" fmla="*/ 2029767 w 2045237"/>
              <a:gd name="connsiteY9" fmla="*/ 854582 h 169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237" h="1699036">
                <a:moveTo>
                  <a:pt x="0" y="844533"/>
                </a:moveTo>
                <a:cubicBezTo>
                  <a:pt x="50241" y="633518"/>
                  <a:pt x="100483" y="422503"/>
                  <a:pt x="180870" y="281826"/>
                </a:cubicBezTo>
                <a:cubicBezTo>
                  <a:pt x="261257" y="141149"/>
                  <a:pt x="383512" y="8846"/>
                  <a:pt x="482321" y="472"/>
                </a:cubicBezTo>
                <a:cubicBezTo>
                  <a:pt x="581130" y="-7902"/>
                  <a:pt x="689987" y="95931"/>
                  <a:pt x="773723" y="231584"/>
                </a:cubicBezTo>
                <a:cubicBezTo>
                  <a:pt x="857459" y="367237"/>
                  <a:pt x="919425" y="623470"/>
                  <a:pt x="984739" y="814388"/>
                </a:cubicBezTo>
                <a:cubicBezTo>
                  <a:pt x="1050053" y="1005306"/>
                  <a:pt x="1088572" y="1229720"/>
                  <a:pt x="1165609" y="1377096"/>
                </a:cubicBezTo>
                <a:cubicBezTo>
                  <a:pt x="1242646" y="1524472"/>
                  <a:pt x="1329732" y="1708691"/>
                  <a:pt x="1446963" y="1698643"/>
                </a:cubicBezTo>
                <a:cubicBezTo>
                  <a:pt x="1564194" y="1688595"/>
                  <a:pt x="1771859" y="1452459"/>
                  <a:pt x="1868993" y="1316806"/>
                </a:cubicBezTo>
                <a:cubicBezTo>
                  <a:pt x="1966127" y="1181153"/>
                  <a:pt x="2002971" y="961764"/>
                  <a:pt x="2029767" y="884727"/>
                </a:cubicBezTo>
                <a:cubicBezTo>
                  <a:pt x="2056563" y="807690"/>
                  <a:pt x="2043165" y="831136"/>
                  <a:pt x="2029767" y="854582"/>
                </a:cubicBezTo>
              </a:path>
            </a:pathLst>
          </a:cu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617993" y="1938860"/>
            <a:ext cx="2045237" cy="1699036"/>
          </a:xfrm>
          <a:custGeom>
            <a:avLst/>
            <a:gdLst>
              <a:gd name="connsiteX0" fmla="*/ 0 w 2045237"/>
              <a:gd name="connsiteY0" fmla="*/ 844533 h 1699036"/>
              <a:gd name="connsiteX1" fmla="*/ 180870 w 2045237"/>
              <a:gd name="connsiteY1" fmla="*/ 281826 h 1699036"/>
              <a:gd name="connsiteX2" fmla="*/ 482321 w 2045237"/>
              <a:gd name="connsiteY2" fmla="*/ 472 h 1699036"/>
              <a:gd name="connsiteX3" fmla="*/ 773723 w 2045237"/>
              <a:gd name="connsiteY3" fmla="*/ 231584 h 1699036"/>
              <a:gd name="connsiteX4" fmla="*/ 984739 w 2045237"/>
              <a:gd name="connsiteY4" fmla="*/ 814388 h 1699036"/>
              <a:gd name="connsiteX5" fmla="*/ 1165609 w 2045237"/>
              <a:gd name="connsiteY5" fmla="*/ 1377096 h 1699036"/>
              <a:gd name="connsiteX6" fmla="*/ 1446963 w 2045237"/>
              <a:gd name="connsiteY6" fmla="*/ 1698643 h 1699036"/>
              <a:gd name="connsiteX7" fmla="*/ 1868993 w 2045237"/>
              <a:gd name="connsiteY7" fmla="*/ 1316806 h 1699036"/>
              <a:gd name="connsiteX8" fmla="*/ 2029767 w 2045237"/>
              <a:gd name="connsiteY8" fmla="*/ 884727 h 1699036"/>
              <a:gd name="connsiteX9" fmla="*/ 2029767 w 2045237"/>
              <a:gd name="connsiteY9" fmla="*/ 854582 h 169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237" h="1699036">
                <a:moveTo>
                  <a:pt x="0" y="844533"/>
                </a:moveTo>
                <a:cubicBezTo>
                  <a:pt x="50241" y="633518"/>
                  <a:pt x="100483" y="422503"/>
                  <a:pt x="180870" y="281826"/>
                </a:cubicBezTo>
                <a:cubicBezTo>
                  <a:pt x="261257" y="141149"/>
                  <a:pt x="383512" y="8846"/>
                  <a:pt x="482321" y="472"/>
                </a:cubicBezTo>
                <a:cubicBezTo>
                  <a:pt x="581130" y="-7902"/>
                  <a:pt x="689987" y="95931"/>
                  <a:pt x="773723" y="231584"/>
                </a:cubicBezTo>
                <a:cubicBezTo>
                  <a:pt x="857459" y="367237"/>
                  <a:pt x="919425" y="623470"/>
                  <a:pt x="984739" y="814388"/>
                </a:cubicBezTo>
                <a:cubicBezTo>
                  <a:pt x="1050053" y="1005306"/>
                  <a:pt x="1088572" y="1229720"/>
                  <a:pt x="1165609" y="1377096"/>
                </a:cubicBezTo>
                <a:cubicBezTo>
                  <a:pt x="1242646" y="1524472"/>
                  <a:pt x="1329732" y="1708691"/>
                  <a:pt x="1446963" y="1698643"/>
                </a:cubicBezTo>
                <a:cubicBezTo>
                  <a:pt x="1564194" y="1688595"/>
                  <a:pt x="1771859" y="1452459"/>
                  <a:pt x="1868993" y="1316806"/>
                </a:cubicBezTo>
                <a:cubicBezTo>
                  <a:pt x="1966127" y="1181153"/>
                  <a:pt x="2002971" y="961764"/>
                  <a:pt x="2029767" y="884727"/>
                </a:cubicBezTo>
                <a:cubicBezTo>
                  <a:pt x="2056563" y="807690"/>
                  <a:pt x="2043165" y="831136"/>
                  <a:pt x="2029767" y="854582"/>
                </a:cubicBezTo>
              </a:path>
            </a:pathLst>
          </a:cu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663230" y="1938860"/>
            <a:ext cx="2045237" cy="1699036"/>
          </a:xfrm>
          <a:custGeom>
            <a:avLst/>
            <a:gdLst>
              <a:gd name="connsiteX0" fmla="*/ 0 w 2045237"/>
              <a:gd name="connsiteY0" fmla="*/ 844533 h 1699036"/>
              <a:gd name="connsiteX1" fmla="*/ 180870 w 2045237"/>
              <a:gd name="connsiteY1" fmla="*/ 281826 h 1699036"/>
              <a:gd name="connsiteX2" fmla="*/ 482321 w 2045237"/>
              <a:gd name="connsiteY2" fmla="*/ 472 h 1699036"/>
              <a:gd name="connsiteX3" fmla="*/ 773723 w 2045237"/>
              <a:gd name="connsiteY3" fmla="*/ 231584 h 1699036"/>
              <a:gd name="connsiteX4" fmla="*/ 984739 w 2045237"/>
              <a:gd name="connsiteY4" fmla="*/ 814388 h 1699036"/>
              <a:gd name="connsiteX5" fmla="*/ 1165609 w 2045237"/>
              <a:gd name="connsiteY5" fmla="*/ 1377096 h 1699036"/>
              <a:gd name="connsiteX6" fmla="*/ 1446963 w 2045237"/>
              <a:gd name="connsiteY6" fmla="*/ 1698643 h 1699036"/>
              <a:gd name="connsiteX7" fmla="*/ 1868993 w 2045237"/>
              <a:gd name="connsiteY7" fmla="*/ 1316806 h 1699036"/>
              <a:gd name="connsiteX8" fmla="*/ 2029767 w 2045237"/>
              <a:gd name="connsiteY8" fmla="*/ 884727 h 1699036"/>
              <a:gd name="connsiteX9" fmla="*/ 2029767 w 2045237"/>
              <a:gd name="connsiteY9" fmla="*/ 854582 h 169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237" h="1699036">
                <a:moveTo>
                  <a:pt x="0" y="844533"/>
                </a:moveTo>
                <a:cubicBezTo>
                  <a:pt x="50241" y="633518"/>
                  <a:pt x="100483" y="422503"/>
                  <a:pt x="180870" y="281826"/>
                </a:cubicBezTo>
                <a:cubicBezTo>
                  <a:pt x="261257" y="141149"/>
                  <a:pt x="383512" y="8846"/>
                  <a:pt x="482321" y="472"/>
                </a:cubicBezTo>
                <a:cubicBezTo>
                  <a:pt x="581130" y="-7902"/>
                  <a:pt x="689987" y="95931"/>
                  <a:pt x="773723" y="231584"/>
                </a:cubicBezTo>
                <a:cubicBezTo>
                  <a:pt x="857459" y="367237"/>
                  <a:pt x="919425" y="623470"/>
                  <a:pt x="984739" y="814388"/>
                </a:cubicBezTo>
                <a:cubicBezTo>
                  <a:pt x="1050053" y="1005306"/>
                  <a:pt x="1088572" y="1229720"/>
                  <a:pt x="1165609" y="1377096"/>
                </a:cubicBezTo>
                <a:cubicBezTo>
                  <a:pt x="1242646" y="1524472"/>
                  <a:pt x="1329732" y="1708691"/>
                  <a:pt x="1446963" y="1698643"/>
                </a:cubicBezTo>
                <a:cubicBezTo>
                  <a:pt x="1564194" y="1688595"/>
                  <a:pt x="1771859" y="1452459"/>
                  <a:pt x="1868993" y="1316806"/>
                </a:cubicBezTo>
                <a:cubicBezTo>
                  <a:pt x="1966127" y="1181153"/>
                  <a:pt x="2002971" y="961764"/>
                  <a:pt x="2029767" y="884727"/>
                </a:cubicBezTo>
                <a:cubicBezTo>
                  <a:pt x="2056563" y="807690"/>
                  <a:pt x="2043165" y="831136"/>
                  <a:pt x="2029767" y="854582"/>
                </a:cubicBezTo>
              </a:path>
            </a:pathLst>
          </a:cu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53917" y="2692919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18842" y="2692919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04946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52538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41699" y="2669512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33204" y="2677886"/>
            <a:ext cx="0" cy="19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617993" y="3151832"/>
            <a:ext cx="246372" cy="978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95374" y="4129873"/>
            <a:ext cx="699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famous math theorem shows that – we need to sample twice as often as the highest frequency of the signal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098333" y="1903691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0" name="Oval 39"/>
          <p:cNvSpPr/>
          <p:nvPr/>
        </p:nvSpPr>
        <p:spPr>
          <a:xfrm>
            <a:off x="1982730" y="3584305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4" name="Oval 43"/>
          <p:cNvSpPr/>
          <p:nvPr/>
        </p:nvSpPr>
        <p:spPr>
          <a:xfrm>
            <a:off x="3108586" y="1920438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7" name="Oval 46"/>
          <p:cNvSpPr/>
          <p:nvPr/>
        </p:nvSpPr>
        <p:spPr>
          <a:xfrm>
            <a:off x="3992983" y="3584305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1" name="Oval 50"/>
          <p:cNvSpPr/>
          <p:nvPr/>
        </p:nvSpPr>
        <p:spPr>
          <a:xfrm>
            <a:off x="5141699" y="1938860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4" name="Oval 53"/>
          <p:cNvSpPr/>
          <p:nvPr/>
        </p:nvSpPr>
        <p:spPr>
          <a:xfrm>
            <a:off x="6003236" y="3584305"/>
            <a:ext cx="45719" cy="70338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7" name="Left Brace 56"/>
          <p:cNvSpPr/>
          <p:nvPr/>
        </p:nvSpPr>
        <p:spPr>
          <a:xfrm rot="5400000">
            <a:off x="1070294" y="695301"/>
            <a:ext cx="414896" cy="14099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37234" y="885063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Signal repeats every second</a:t>
            </a:r>
            <a:endParaRPr lang="en-US" sz="1400" dirty="0"/>
          </a:p>
        </p:txBody>
      </p:sp>
      <p:sp>
        <p:nvSpPr>
          <p:cNvPr id="59" name="Left Brace 58"/>
          <p:cNvSpPr/>
          <p:nvPr/>
        </p:nvSpPr>
        <p:spPr>
          <a:xfrm rot="5400000">
            <a:off x="3371294" y="1078893"/>
            <a:ext cx="414896" cy="9475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54305" y="1027416"/>
            <a:ext cx="3086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 need to sample twice a second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42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– what is the highest frequency in voice?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73723" y="848974"/>
            <a:ext cx="0" cy="2994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1644" y="3521836"/>
            <a:ext cx="73955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45618" y="4396043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34980" y="3361062"/>
            <a:ext cx="0" cy="36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0589" y="3372785"/>
            <a:ext cx="0" cy="36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3723" y="3758419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20Hz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44944" y="3782312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20,000Hz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302747" y="3372785"/>
            <a:ext cx="0" cy="36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37102" y="376936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4000Hz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08992" y="909323"/>
            <a:ext cx="2672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Most speech is below 4000Hz</a:t>
            </a:r>
          </a:p>
          <a:p>
            <a:r>
              <a:rPr lang="en-US" sz="1400" dirty="0" smtClean="0"/>
              <a:t>But not all</a:t>
            </a:r>
          </a:p>
        </p:txBody>
      </p:sp>
      <p:sp>
        <p:nvSpPr>
          <p:cNvPr id="15" name="Freeform 14"/>
          <p:cNvSpPr/>
          <p:nvPr/>
        </p:nvSpPr>
        <p:spPr>
          <a:xfrm>
            <a:off x="1034979" y="1902374"/>
            <a:ext cx="4975609" cy="1619462"/>
          </a:xfrm>
          <a:custGeom>
            <a:avLst/>
            <a:gdLst>
              <a:gd name="connsiteX0" fmla="*/ 0 w 1235947"/>
              <a:gd name="connsiteY0" fmla="*/ 1587642 h 1597690"/>
              <a:gd name="connsiteX1" fmla="*/ 592853 w 1235947"/>
              <a:gd name="connsiteY1" fmla="*/ 2 h 1597690"/>
              <a:gd name="connsiteX2" fmla="*/ 1235947 w 1235947"/>
              <a:gd name="connsiteY2" fmla="*/ 1597690 h 159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5947" h="1597690">
                <a:moveTo>
                  <a:pt x="0" y="1587642"/>
                </a:moveTo>
                <a:cubicBezTo>
                  <a:pt x="193431" y="792984"/>
                  <a:pt x="386862" y="-1673"/>
                  <a:pt x="592853" y="2"/>
                </a:cubicBezTo>
                <a:cubicBezTo>
                  <a:pt x="798844" y="1677"/>
                  <a:pt x="1017395" y="799683"/>
                  <a:pt x="1235947" y="1597690"/>
                </a:cubicBezTo>
              </a:path>
            </a:pathLst>
          </a:custGeom>
          <a:solidFill>
            <a:srgbClr val="FF0000">
              <a:alpha val="49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Range of</a:t>
            </a:r>
            <a:br>
              <a:rPr lang="en-US" sz="11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 Human </a:t>
            </a:r>
            <a:br>
              <a:rPr lang="en-US" sz="11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Hearing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034980" y="1611443"/>
            <a:ext cx="2948025" cy="1899984"/>
          </a:xfrm>
          <a:custGeom>
            <a:avLst/>
            <a:gdLst>
              <a:gd name="connsiteX0" fmla="*/ 0 w 2948025"/>
              <a:gd name="connsiteY0" fmla="*/ 1632833 h 1654778"/>
              <a:gd name="connsiteX1" fmla="*/ 248717 w 2948025"/>
              <a:gd name="connsiteY1" fmla="*/ 901313 h 1654778"/>
              <a:gd name="connsiteX2" fmla="*/ 563270 w 2948025"/>
              <a:gd name="connsiteY2" fmla="*/ 111271 h 1654778"/>
              <a:gd name="connsiteX3" fmla="*/ 797357 w 2948025"/>
              <a:gd name="connsiteY3" fmla="*/ 82010 h 1654778"/>
              <a:gd name="connsiteX4" fmla="*/ 1163117 w 2948025"/>
              <a:gd name="connsiteY4" fmla="*/ 828161 h 1654778"/>
              <a:gd name="connsiteX5" fmla="*/ 1689811 w 2948025"/>
              <a:gd name="connsiteY5" fmla="*/ 1449953 h 1654778"/>
              <a:gd name="connsiteX6" fmla="*/ 2948025 w 2948025"/>
              <a:gd name="connsiteY6" fmla="*/ 1654778 h 165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8025" h="1654778">
                <a:moveTo>
                  <a:pt x="0" y="1632833"/>
                </a:moveTo>
                <a:cubicBezTo>
                  <a:pt x="77419" y="1393870"/>
                  <a:pt x="154839" y="1154907"/>
                  <a:pt x="248717" y="901313"/>
                </a:cubicBezTo>
                <a:cubicBezTo>
                  <a:pt x="342595" y="647719"/>
                  <a:pt x="471830" y="247821"/>
                  <a:pt x="563270" y="111271"/>
                </a:cubicBezTo>
                <a:cubicBezTo>
                  <a:pt x="654710" y="-25279"/>
                  <a:pt x="697383" y="-37472"/>
                  <a:pt x="797357" y="82010"/>
                </a:cubicBezTo>
                <a:cubicBezTo>
                  <a:pt x="897331" y="201492"/>
                  <a:pt x="1014375" y="600171"/>
                  <a:pt x="1163117" y="828161"/>
                </a:cubicBezTo>
                <a:cubicBezTo>
                  <a:pt x="1311859" y="1056151"/>
                  <a:pt x="1392326" y="1312184"/>
                  <a:pt x="1689811" y="1449953"/>
                </a:cubicBezTo>
                <a:cubicBezTo>
                  <a:pt x="1987296" y="1587722"/>
                  <a:pt x="2467660" y="1621250"/>
                  <a:pt x="2948025" y="1654778"/>
                </a:cubicBezTo>
              </a:path>
            </a:pathLst>
          </a:custGeom>
          <a:solidFill>
            <a:srgbClr val="C00000">
              <a:alpha val="41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2570" y="2173790"/>
            <a:ext cx="104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Range of Human Speech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40605" y="1611443"/>
            <a:ext cx="632379" cy="1379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20872" y="1848924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Teenage hearing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741233" y="2300990"/>
            <a:ext cx="269356" cy="1004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20794" y="1249964"/>
            <a:ext cx="4307413" cy="3266034"/>
          </a:xfrm>
        </p:spPr>
        <p:txBody>
          <a:bodyPr/>
          <a:lstStyle/>
          <a:p>
            <a:r>
              <a:rPr lang="en-US" dirty="0" smtClean="0"/>
              <a:t>Conversion of telephone network from analog to digital in 1950s</a:t>
            </a:r>
          </a:p>
          <a:p>
            <a:r>
              <a:rPr lang="en-US" dirty="0" smtClean="0"/>
              <a:t>AT&amp;T Engineers decide to cut off all speech above 4kHz</a:t>
            </a:r>
          </a:p>
          <a:p>
            <a:r>
              <a:rPr lang="en-US" dirty="0" smtClean="0"/>
              <a:t>Send digital speech through phone network with 8 bits per sample</a:t>
            </a:r>
          </a:p>
          <a:p>
            <a:r>
              <a:rPr lang="en-US" dirty="0" smtClean="0"/>
              <a:t>(8 bits * 2 * 4 kHz) = 64 kbps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Big Decision 60 Years Ago</a:t>
            </a:r>
            <a:endParaRPr lang="en-US" dirty="0"/>
          </a:p>
        </p:txBody>
      </p:sp>
      <p:pic>
        <p:nvPicPr>
          <p:cNvPr id="3074" name="Picture 2" descr="http://www.jabbar.free-online.co.uk/Technical/TransistorI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5" y="1704442"/>
            <a:ext cx="3899858" cy="281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 so all speech on the phone network is like this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73723" y="848974"/>
            <a:ext cx="0" cy="2994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1644" y="3521836"/>
            <a:ext cx="73955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45618" y="4396043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34980" y="3361062"/>
            <a:ext cx="0" cy="36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0589" y="3372785"/>
            <a:ext cx="0" cy="36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3723" y="3758419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20Hz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44944" y="3782312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20,000Hz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302747" y="3372785"/>
            <a:ext cx="0" cy="36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37102" y="376936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4000Hz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08992" y="909323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Everything above 4kHz is gone</a:t>
            </a:r>
          </a:p>
        </p:txBody>
      </p:sp>
      <p:sp>
        <p:nvSpPr>
          <p:cNvPr id="2" name="Freeform 1"/>
          <p:cNvSpPr/>
          <p:nvPr/>
        </p:nvSpPr>
        <p:spPr>
          <a:xfrm>
            <a:off x="1034980" y="1611443"/>
            <a:ext cx="2948025" cy="1899984"/>
          </a:xfrm>
          <a:custGeom>
            <a:avLst/>
            <a:gdLst>
              <a:gd name="connsiteX0" fmla="*/ 0 w 2948025"/>
              <a:gd name="connsiteY0" fmla="*/ 1632833 h 1654778"/>
              <a:gd name="connsiteX1" fmla="*/ 248717 w 2948025"/>
              <a:gd name="connsiteY1" fmla="*/ 901313 h 1654778"/>
              <a:gd name="connsiteX2" fmla="*/ 563270 w 2948025"/>
              <a:gd name="connsiteY2" fmla="*/ 111271 h 1654778"/>
              <a:gd name="connsiteX3" fmla="*/ 797357 w 2948025"/>
              <a:gd name="connsiteY3" fmla="*/ 82010 h 1654778"/>
              <a:gd name="connsiteX4" fmla="*/ 1163117 w 2948025"/>
              <a:gd name="connsiteY4" fmla="*/ 828161 h 1654778"/>
              <a:gd name="connsiteX5" fmla="*/ 1689811 w 2948025"/>
              <a:gd name="connsiteY5" fmla="*/ 1449953 h 1654778"/>
              <a:gd name="connsiteX6" fmla="*/ 2948025 w 2948025"/>
              <a:gd name="connsiteY6" fmla="*/ 1654778 h 165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8025" h="1654778">
                <a:moveTo>
                  <a:pt x="0" y="1632833"/>
                </a:moveTo>
                <a:cubicBezTo>
                  <a:pt x="77419" y="1393870"/>
                  <a:pt x="154839" y="1154907"/>
                  <a:pt x="248717" y="901313"/>
                </a:cubicBezTo>
                <a:cubicBezTo>
                  <a:pt x="342595" y="647719"/>
                  <a:pt x="471830" y="247821"/>
                  <a:pt x="563270" y="111271"/>
                </a:cubicBezTo>
                <a:cubicBezTo>
                  <a:pt x="654710" y="-25279"/>
                  <a:pt x="697383" y="-37472"/>
                  <a:pt x="797357" y="82010"/>
                </a:cubicBezTo>
                <a:cubicBezTo>
                  <a:pt x="897331" y="201492"/>
                  <a:pt x="1014375" y="600171"/>
                  <a:pt x="1163117" y="828161"/>
                </a:cubicBezTo>
                <a:cubicBezTo>
                  <a:pt x="1311859" y="1056151"/>
                  <a:pt x="1392326" y="1312184"/>
                  <a:pt x="1689811" y="1449953"/>
                </a:cubicBezTo>
                <a:cubicBezTo>
                  <a:pt x="1987296" y="1587722"/>
                  <a:pt x="2467660" y="1621250"/>
                  <a:pt x="2948025" y="1654778"/>
                </a:cubicBezTo>
              </a:path>
            </a:pathLst>
          </a:custGeom>
          <a:solidFill>
            <a:srgbClr val="C00000">
              <a:alpha val="41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2570" y="2173790"/>
            <a:ext cx="104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Range of Human Speech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96896" y="1611443"/>
            <a:ext cx="476090" cy="1131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62707" y="2743200"/>
            <a:ext cx="1770381" cy="7786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003597" y="1931213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called </a:t>
            </a:r>
            <a:r>
              <a:rPr lang="en-US" u="sng" dirty="0" smtClean="0"/>
              <a:t>Narrowband Voice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With Voice over IP we can do better.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73723" y="848974"/>
            <a:ext cx="0" cy="2994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1644" y="3521836"/>
            <a:ext cx="73955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45618" y="4396043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34980" y="3361062"/>
            <a:ext cx="0" cy="36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0589" y="3372785"/>
            <a:ext cx="0" cy="36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3723" y="3758419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20Hz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44944" y="3782312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20,000Hz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302747" y="3372785"/>
            <a:ext cx="0" cy="361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37102" y="376936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4000Hz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08992" y="909323"/>
            <a:ext cx="3366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Skype, </a:t>
            </a:r>
            <a:r>
              <a:rPr lang="en-US" sz="1400" dirty="0" err="1" smtClean="0"/>
              <a:t>Facetime</a:t>
            </a:r>
            <a:r>
              <a:rPr lang="en-US" sz="1400" dirty="0" smtClean="0"/>
              <a:t> and others keep it all.</a:t>
            </a:r>
          </a:p>
        </p:txBody>
      </p:sp>
      <p:sp>
        <p:nvSpPr>
          <p:cNvPr id="2" name="Freeform 1"/>
          <p:cNvSpPr/>
          <p:nvPr/>
        </p:nvSpPr>
        <p:spPr>
          <a:xfrm>
            <a:off x="1034980" y="1611443"/>
            <a:ext cx="2948025" cy="1899984"/>
          </a:xfrm>
          <a:custGeom>
            <a:avLst/>
            <a:gdLst>
              <a:gd name="connsiteX0" fmla="*/ 0 w 2948025"/>
              <a:gd name="connsiteY0" fmla="*/ 1632833 h 1654778"/>
              <a:gd name="connsiteX1" fmla="*/ 248717 w 2948025"/>
              <a:gd name="connsiteY1" fmla="*/ 901313 h 1654778"/>
              <a:gd name="connsiteX2" fmla="*/ 563270 w 2948025"/>
              <a:gd name="connsiteY2" fmla="*/ 111271 h 1654778"/>
              <a:gd name="connsiteX3" fmla="*/ 797357 w 2948025"/>
              <a:gd name="connsiteY3" fmla="*/ 82010 h 1654778"/>
              <a:gd name="connsiteX4" fmla="*/ 1163117 w 2948025"/>
              <a:gd name="connsiteY4" fmla="*/ 828161 h 1654778"/>
              <a:gd name="connsiteX5" fmla="*/ 1689811 w 2948025"/>
              <a:gd name="connsiteY5" fmla="*/ 1449953 h 1654778"/>
              <a:gd name="connsiteX6" fmla="*/ 2948025 w 2948025"/>
              <a:gd name="connsiteY6" fmla="*/ 1654778 h 165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8025" h="1654778">
                <a:moveTo>
                  <a:pt x="0" y="1632833"/>
                </a:moveTo>
                <a:cubicBezTo>
                  <a:pt x="77419" y="1393870"/>
                  <a:pt x="154839" y="1154907"/>
                  <a:pt x="248717" y="901313"/>
                </a:cubicBezTo>
                <a:cubicBezTo>
                  <a:pt x="342595" y="647719"/>
                  <a:pt x="471830" y="247821"/>
                  <a:pt x="563270" y="111271"/>
                </a:cubicBezTo>
                <a:cubicBezTo>
                  <a:pt x="654710" y="-25279"/>
                  <a:pt x="697383" y="-37472"/>
                  <a:pt x="797357" y="82010"/>
                </a:cubicBezTo>
                <a:cubicBezTo>
                  <a:pt x="897331" y="201492"/>
                  <a:pt x="1014375" y="600171"/>
                  <a:pt x="1163117" y="828161"/>
                </a:cubicBezTo>
                <a:cubicBezTo>
                  <a:pt x="1311859" y="1056151"/>
                  <a:pt x="1392326" y="1312184"/>
                  <a:pt x="1689811" y="1449953"/>
                </a:cubicBezTo>
                <a:cubicBezTo>
                  <a:pt x="1987296" y="1587722"/>
                  <a:pt x="2467660" y="1621250"/>
                  <a:pt x="2948025" y="1654778"/>
                </a:cubicBezTo>
              </a:path>
            </a:pathLst>
          </a:custGeom>
          <a:solidFill>
            <a:srgbClr val="C00000">
              <a:alpha val="41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2570" y="2173790"/>
            <a:ext cx="104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Range of Human Speech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96896" y="1611443"/>
            <a:ext cx="476090" cy="1131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3597" y="1931213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called </a:t>
            </a:r>
            <a:r>
              <a:rPr lang="en-US" u="sng" dirty="0" smtClean="0"/>
              <a:t>Wideband Voice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Does it Matter? You decide!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770" y="1499616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Narrowband Voice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24283" y="1586179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Wideband Voice</a:t>
            </a:r>
            <a:endParaRPr lang="en-US" dirty="0"/>
          </a:p>
        </p:txBody>
      </p:sp>
      <p:pic>
        <p:nvPicPr>
          <p:cNvPr id="8" name="narrowba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66738" y="2127962"/>
            <a:ext cx="609600" cy="609600"/>
          </a:xfrm>
          <a:prstGeom prst="rect">
            <a:avLst/>
          </a:prstGeom>
        </p:spPr>
      </p:pic>
      <p:pic>
        <p:nvPicPr>
          <p:cNvPr id="9" name="wideband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78239" y="2127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5848" y="1178324"/>
            <a:ext cx="4129873" cy="161778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28674" name="Picture 2" descr="http://2infamouz.com/wp-content/uploads/2013/02/shure-SM58-dynamic-microph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4" y="1761129"/>
            <a:ext cx="649379" cy="66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 rot="16200000">
            <a:off x="904349" y="1730984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Analog to Digital</a:t>
            </a:r>
          </a:p>
        </p:txBody>
      </p:sp>
      <p:sp>
        <p:nvSpPr>
          <p:cNvPr id="9" name="Rounded Rectangle 8"/>
          <p:cNvSpPr/>
          <p:nvPr/>
        </p:nvSpPr>
        <p:spPr>
          <a:xfrm rot="16200000">
            <a:off x="1582613" y="1730984"/>
            <a:ext cx="1386673" cy="54261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Echo Cancellation</a:t>
            </a:r>
          </a:p>
        </p:txBody>
      </p:sp>
      <p:sp>
        <p:nvSpPr>
          <p:cNvPr id="10" name="Rounded Rectangle 9"/>
          <p:cNvSpPr/>
          <p:nvPr/>
        </p:nvSpPr>
        <p:spPr>
          <a:xfrm rot="16200000">
            <a:off x="2260877" y="173098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Noise Removal</a:t>
            </a:r>
          </a:p>
        </p:txBody>
      </p:sp>
      <p:sp>
        <p:nvSpPr>
          <p:cNvPr id="11" name="Rounded Rectangle 10"/>
          <p:cNvSpPr/>
          <p:nvPr/>
        </p:nvSpPr>
        <p:spPr>
          <a:xfrm rot="16200000">
            <a:off x="2939141" y="1730982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Gain Control</a:t>
            </a:r>
          </a:p>
        </p:txBody>
      </p:sp>
      <p:sp>
        <p:nvSpPr>
          <p:cNvPr id="12" name="Rounded Rectangle 11"/>
          <p:cNvSpPr/>
          <p:nvPr/>
        </p:nvSpPr>
        <p:spPr>
          <a:xfrm rot="16200000">
            <a:off x="3617404" y="1730981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Speech Encoder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4688" y="2093240"/>
            <a:ext cx="241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 rot="16200000">
            <a:off x="4272223" y="1730984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Packetizer</a:t>
            </a:r>
            <a:endParaRPr lang="en-US" sz="16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45721" y="1969309"/>
            <a:ext cx="11053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0" y="1627920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0" y="2564763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0" y="3415262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15847" y="3079137"/>
            <a:ext cx="4129873" cy="161778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 flipV="1">
            <a:off x="5345721" y="3789630"/>
            <a:ext cx="110531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25408" y="2213305"/>
            <a:ext cx="0" cy="482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25408" y="3079137"/>
            <a:ext cx="0" cy="482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89079" y="790347"/>
            <a:ext cx="334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on Josh’s Computer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76068" y="4717018"/>
            <a:ext cx="35702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Software on Jordan’s Computer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4272223" y="36167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Depacketizer</a:t>
            </a:r>
            <a:endParaRPr lang="en-US" sz="1400" dirty="0" smtClean="0"/>
          </a:p>
        </p:txBody>
      </p:sp>
      <p:sp>
        <p:nvSpPr>
          <p:cNvPr id="30" name="Rounded Rectangle 29"/>
          <p:cNvSpPr/>
          <p:nvPr/>
        </p:nvSpPr>
        <p:spPr>
          <a:xfrm rot="16200000">
            <a:off x="3619076" y="3616722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Speech Decoder</a:t>
            </a:r>
          </a:p>
        </p:txBody>
      </p:sp>
      <p:sp>
        <p:nvSpPr>
          <p:cNvPr id="31" name="Rounded Rectangle 30"/>
          <p:cNvSpPr/>
          <p:nvPr/>
        </p:nvSpPr>
        <p:spPr>
          <a:xfrm rot="16200000">
            <a:off x="2939141" y="36167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Loss Recovery</a:t>
            </a:r>
          </a:p>
        </p:txBody>
      </p:sp>
      <p:sp>
        <p:nvSpPr>
          <p:cNvPr id="32" name="Rounded Rectangle 31"/>
          <p:cNvSpPr/>
          <p:nvPr/>
        </p:nvSpPr>
        <p:spPr>
          <a:xfrm rot="16200000">
            <a:off x="2260877" y="36167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Jitter Buffer</a:t>
            </a:r>
          </a:p>
        </p:txBody>
      </p:sp>
      <p:sp>
        <p:nvSpPr>
          <p:cNvPr id="33" name="Rounded Rectangle 32"/>
          <p:cNvSpPr/>
          <p:nvPr/>
        </p:nvSpPr>
        <p:spPr>
          <a:xfrm rot="16200000">
            <a:off x="904350" y="36167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Digital to Analog</a:t>
            </a:r>
          </a:p>
        </p:txBody>
      </p:sp>
      <p:pic>
        <p:nvPicPr>
          <p:cNvPr id="28676" name="Picture 4" descr="http://www.logitech.com/assets/20147/201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3" y="3564066"/>
            <a:ext cx="839339" cy="9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672" name="Straight Arrow Connector 28671"/>
          <p:cNvCxnSpPr>
            <a:endCxn id="28676" idx="3"/>
          </p:cNvCxnSpPr>
          <p:nvPr/>
        </p:nvCxnSpPr>
        <p:spPr>
          <a:xfrm flipH="1">
            <a:off x="964042" y="4025241"/>
            <a:ext cx="25180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3" name="TextBox 28672"/>
          <p:cNvSpPr txBox="1"/>
          <p:nvPr/>
        </p:nvSpPr>
        <p:spPr>
          <a:xfrm>
            <a:off x="7199777" y="2263056"/>
            <a:ext cx="1356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introduces delay, loss, jitter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CTO, Collaboration at Cisco</a:t>
            </a:r>
            <a:endParaRPr lang="en-US" dirty="0"/>
          </a:p>
        </p:txBody>
      </p:sp>
      <p:pic>
        <p:nvPicPr>
          <p:cNvPr id="3" name="Picture 6" descr="http://upload.wikimedia.org/wikipedia/commons/thumb/6/64/Cisco_logo.svg/800px-Cisco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72" y="1467068"/>
            <a:ext cx="4388130" cy="246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Echo Problem</a:t>
            </a:r>
            <a:endParaRPr lang="en-US" dirty="0"/>
          </a:p>
        </p:txBody>
      </p:sp>
      <p:pic>
        <p:nvPicPr>
          <p:cNvPr id="4100" name="Picture 4" descr="http://cdn.appstorm.net/iphone.appstorm.net/files/2012/01/volume-shu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3" y="947298"/>
            <a:ext cx="5143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894637" y="880249"/>
            <a:ext cx="2632684" cy="685203"/>
          </a:xfrm>
          <a:prstGeom prst="wedgeRoundRectCallout">
            <a:avLst>
              <a:gd name="adj1" fmla="val -88141"/>
              <a:gd name="adj2" fmla="val 78513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 Daddy look at the butterfly</a:t>
            </a:r>
          </a:p>
        </p:txBody>
      </p:sp>
      <p:sp>
        <p:nvSpPr>
          <p:cNvPr id="5" name="Curved Left Arrow 4"/>
          <p:cNvSpPr/>
          <p:nvPr/>
        </p:nvSpPr>
        <p:spPr>
          <a:xfrm>
            <a:off x="4373702" y="880249"/>
            <a:ext cx="2157984" cy="2098251"/>
          </a:xfrm>
          <a:prstGeom prst="curvedLeftArrow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8234" y="947298"/>
            <a:ext cx="217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 comes out of the speaker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98233" y="1929374"/>
            <a:ext cx="217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the </a:t>
            </a:r>
            <a:r>
              <a:rPr lang="en-US" dirty="0" err="1" smtClean="0"/>
              <a:t>mic</a:t>
            </a:r>
            <a:r>
              <a:rPr lang="en-US" dirty="0" smtClean="0"/>
              <a:t> picks it 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98232" y="2876252"/>
            <a:ext cx="2170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girl will hear what she said echoed back to her!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Echo Canceller Software</a:t>
            </a:r>
            <a:endParaRPr lang="en-US" dirty="0"/>
          </a:p>
        </p:txBody>
      </p:sp>
      <p:pic>
        <p:nvPicPr>
          <p:cNvPr id="4" name="Picture 2" descr="http://2infamouz.com/wp-content/uploads/2013/02/shure-SM58-dynamic-microph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4" y="1215945"/>
            <a:ext cx="649379" cy="66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logitech.com/assets/20147/201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3" y="3443163"/>
            <a:ext cx="839339" cy="9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endCxn id="18" idx="2"/>
          </p:cNvCxnSpPr>
          <p:nvPr/>
        </p:nvCxnSpPr>
        <p:spPr>
          <a:xfrm>
            <a:off x="975341" y="1562241"/>
            <a:ext cx="7078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64043" y="3904338"/>
            <a:ext cx="390056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6596" y="4162771"/>
            <a:ext cx="3322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Software on </a:t>
            </a:r>
            <a:r>
              <a:rPr lang="en-US" dirty="0" smtClean="0"/>
              <a:t>Ethan</a:t>
            </a:r>
            <a:r>
              <a:rPr lang="en-US" dirty="0" smtClean="0"/>
              <a:t>’s </a:t>
            </a:r>
            <a:r>
              <a:rPr lang="en-US" dirty="0" smtClean="0"/>
              <a:t>Computer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806854" y="3130906"/>
            <a:ext cx="0" cy="773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360627" y="2655418"/>
            <a:ext cx="892454" cy="47548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Delay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60627" y="2054353"/>
            <a:ext cx="892454" cy="47548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Volume Control</a:t>
            </a:r>
          </a:p>
        </p:txBody>
      </p:sp>
      <p:sp>
        <p:nvSpPr>
          <p:cNvPr id="18" name="Oval 17"/>
          <p:cNvSpPr/>
          <p:nvPr/>
        </p:nvSpPr>
        <p:spPr>
          <a:xfrm>
            <a:off x="1683149" y="1456170"/>
            <a:ext cx="234086" cy="21214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</a:p>
        </p:txBody>
      </p:sp>
      <p:cxnSp>
        <p:nvCxnSpPr>
          <p:cNvPr id="22" name="Straight Arrow Connector 21"/>
          <p:cNvCxnSpPr>
            <a:stCxn id="17" idx="0"/>
            <a:endCxn id="18" idx="4"/>
          </p:cNvCxnSpPr>
          <p:nvPr/>
        </p:nvCxnSpPr>
        <p:spPr>
          <a:xfrm flipH="1" flipV="1">
            <a:off x="1800192" y="1668311"/>
            <a:ext cx="6662" cy="386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0"/>
            <a:endCxn id="17" idx="2"/>
          </p:cNvCxnSpPr>
          <p:nvPr/>
        </p:nvCxnSpPr>
        <p:spPr>
          <a:xfrm flipV="1">
            <a:off x="1806854" y="2529841"/>
            <a:ext cx="0" cy="125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115056" y="2054351"/>
            <a:ext cx="892454" cy="1076553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Learning Module</a:t>
            </a:r>
          </a:p>
        </p:txBody>
      </p:sp>
      <p:cxnSp>
        <p:nvCxnSpPr>
          <p:cNvPr id="27" name="Straight Arrow Connector 26"/>
          <p:cNvCxnSpPr>
            <a:endCxn id="17" idx="3"/>
          </p:cNvCxnSpPr>
          <p:nvPr/>
        </p:nvCxnSpPr>
        <p:spPr>
          <a:xfrm flipH="1">
            <a:off x="2253081" y="2292097"/>
            <a:ext cx="861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6" idx="3"/>
          </p:cNvCxnSpPr>
          <p:nvPr/>
        </p:nvCxnSpPr>
        <p:spPr>
          <a:xfrm flipH="1">
            <a:off x="2253081" y="2893162"/>
            <a:ext cx="861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53923" y="2054353"/>
            <a:ext cx="861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Set Volume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2253923" y="2646941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Set Delay</a:t>
            </a:r>
            <a:endParaRPr lang="en-US" sz="1000" dirty="0"/>
          </a:p>
        </p:txBody>
      </p:sp>
      <p:cxnSp>
        <p:nvCxnSpPr>
          <p:cNvPr id="35" name="Straight Arrow Connector 34"/>
          <p:cNvCxnSpPr>
            <a:stCxn id="18" idx="6"/>
          </p:cNvCxnSpPr>
          <p:nvPr/>
        </p:nvCxnSpPr>
        <p:spPr>
          <a:xfrm>
            <a:off x="1917235" y="1562241"/>
            <a:ext cx="29473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69281" y="1880167"/>
            <a:ext cx="2725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 Module figures out the acoustic properties of the room by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5848" y="1178324"/>
            <a:ext cx="4129873" cy="161778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28674" name="Picture 2" descr="http://2infamouz.com/wp-content/uploads/2013/02/shure-SM58-dynamic-microph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4" y="1761129"/>
            <a:ext cx="649379" cy="66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 rot="16200000">
            <a:off x="904349" y="1730984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Analog to Digital</a:t>
            </a:r>
          </a:p>
        </p:txBody>
      </p:sp>
      <p:sp>
        <p:nvSpPr>
          <p:cNvPr id="9" name="Rounded Rectangle 8"/>
          <p:cNvSpPr/>
          <p:nvPr/>
        </p:nvSpPr>
        <p:spPr>
          <a:xfrm rot="16200000">
            <a:off x="1582613" y="1730984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Echo Cancellation</a:t>
            </a:r>
          </a:p>
        </p:txBody>
      </p:sp>
      <p:sp>
        <p:nvSpPr>
          <p:cNvPr id="10" name="Rounded Rectangle 9"/>
          <p:cNvSpPr/>
          <p:nvPr/>
        </p:nvSpPr>
        <p:spPr>
          <a:xfrm rot="16200000">
            <a:off x="2260877" y="173098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Noise Removal</a:t>
            </a:r>
          </a:p>
        </p:txBody>
      </p:sp>
      <p:sp>
        <p:nvSpPr>
          <p:cNvPr id="11" name="Rounded Rectangle 10"/>
          <p:cNvSpPr/>
          <p:nvPr/>
        </p:nvSpPr>
        <p:spPr>
          <a:xfrm rot="16200000">
            <a:off x="2939141" y="1730982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Gain Control</a:t>
            </a:r>
          </a:p>
        </p:txBody>
      </p:sp>
      <p:sp>
        <p:nvSpPr>
          <p:cNvPr id="12" name="Rounded Rectangle 11"/>
          <p:cNvSpPr/>
          <p:nvPr/>
        </p:nvSpPr>
        <p:spPr>
          <a:xfrm rot="16200000">
            <a:off x="3617404" y="1730981"/>
            <a:ext cx="1386673" cy="54261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Speech Encoder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4688" y="2093240"/>
            <a:ext cx="241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 rot="16200000">
            <a:off x="4272223" y="1730984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Packetizer</a:t>
            </a:r>
            <a:endParaRPr lang="en-US" sz="16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45721" y="1969309"/>
            <a:ext cx="11053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0" y="1627920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0" y="2564763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0" y="3415262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15847" y="3079137"/>
            <a:ext cx="4129873" cy="161778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 flipV="1">
            <a:off x="5345721" y="3789630"/>
            <a:ext cx="110531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25408" y="2213305"/>
            <a:ext cx="0" cy="482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25408" y="3079137"/>
            <a:ext cx="0" cy="482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89079" y="790347"/>
            <a:ext cx="334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on Josh’s Computer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76068" y="4717018"/>
            <a:ext cx="35702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Software on Jordan’s Computer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4272223" y="36167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Depacketizer</a:t>
            </a:r>
            <a:endParaRPr lang="en-US" sz="1400" dirty="0" smtClean="0"/>
          </a:p>
        </p:txBody>
      </p:sp>
      <p:sp>
        <p:nvSpPr>
          <p:cNvPr id="30" name="Rounded Rectangle 29"/>
          <p:cNvSpPr/>
          <p:nvPr/>
        </p:nvSpPr>
        <p:spPr>
          <a:xfrm rot="16200000">
            <a:off x="3619076" y="3616722"/>
            <a:ext cx="1386673" cy="54261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Speech Decoder</a:t>
            </a:r>
          </a:p>
        </p:txBody>
      </p:sp>
      <p:sp>
        <p:nvSpPr>
          <p:cNvPr id="31" name="Rounded Rectangle 30"/>
          <p:cNvSpPr/>
          <p:nvPr/>
        </p:nvSpPr>
        <p:spPr>
          <a:xfrm rot="16200000">
            <a:off x="2939141" y="36167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Loss Recovery</a:t>
            </a:r>
          </a:p>
        </p:txBody>
      </p:sp>
      <p:sp>
        <p:nvSpPr>
          <p:cNvPr id="32" name="Rounded Rectangle 31"/>
          <p:cNvSpPr/>
          <p:nvPr/>
        </p:nvSpPr>
        <p:spPr>
          <a:xfrm rot="16200000">
            <a:off x="2260877" y="36167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Jitter Buffer</a:t>
            </a:r>
          </a:p>
        </p:txBody>
      </p:sp>
      <p:sp>
        <p:nvSpPr>
          <p:cNvPr id="33" name="Rounded Rectangle 32"/>
          <p:cNvSpPr/>
          <p:nvPr/>
        </p:nvSpPr>
        <p:spPr>
          <a:xfrm rot="16200000">
            <a:off x="904350" y="3616723"/>
            <a:ext cx="1386673" cy="54261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Digital to Analog</a:t>
            </a:r>
          </a:p>
        </p:txBody>
      </p:sp>
      <p:pic>
        <p:nvPicPr>
          <p:cNvPr id="28676" name="Picture 4" descr="http://www.logitech.com/assets/20147/201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3" y="3564066"/>
            <a:ext cx="839339" cy="9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672" name="Straight Arrow Connector 28671"/>
          <p:cNvCxnSpPr>
            <a:endCxn id="28676" idx="3"/>
          </p:cNvCxnSpPr>
          <p:nvPr/>
        </p:nvCxnSpPr>
        <p:spPr>
          <a:xfrm flipH="1">
            <a:off x="964042" y="4025241"/>
            <a:ext cx="25180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3" name="TextBox 28672"/>
          <p:cNvSpPr txBox="1"/>
          <p:nvPr/>
        </p:nvSpPr>
        <p:spPr>
          <a:xfrm>
            <a:off x="7199777" y="2263056"/>
            <a:ext cx="1356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introduces delay, loss, jitter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Speech Coding – What is it?</a:t>
            </a:r>
            <a:endParaRPr lang="en-US" dirty="0"/>
          </a:p>
        </p:txBody>
      </p:sp>
      <p:pic>
        <p:nvPicPr>
          <p:cNvPr id="5122" name="Picture 2" descr="http://wikibon.org/vault/Special:FilePath/Compres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36" y="1742603"/>
            <a:ext cx="3008736" cy="225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2309" y="2230051"/>
            <a:ext cx="2038662" cy="128165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Wideband Speech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300 kbps</a:t>
            </a:r>
          </a:p>
        </p:txBody>
      </p:sp>
      <p:sp>
        <p:nvSpPr>
          <p:cNvPr id="6" name="Rectangle 5"/>
          <p:cNvSpPr/>
          <p:nvPr/>
        </p:nvSpPr>
        <p:spPr>
          <a:xfrm>
            <a:off x="6733083" y="2233799"/>
            <a:ext cx="2038662" cy="128165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Compressed</a:t>
            </a:r>
          </a:p>
          <a:p>
            <a:pPr algn="ctr"/>
            <a:r>
              <a:rPr lang="en-US" dirty="0" smtClean="0"/>
              <a:t>Wideband Speech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40 kbps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05921" y="2870879"/>
            <a:ext cx="9593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58525" y="2866145"/>
            <a:ext cx="597108" cy="8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4087" y="3596820"/>
            <a:ext cx="2428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lot! More than many home broadband speeds.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38091" y="3596820"/>
            <a:ext cx="2428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Compressed or coded speech takes up less bandwidth.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Lossless Coding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309" y="1008412"/>
            <a:ext cx="2038662" cy="128165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Original Content</a:t>
            </a:r>
          </a:p>
        </p:txBody>
      </p:sp>
      <p:sp>
        <p:nvSpPr>
          <p:cNvPr id="5" name="Oval 4"/>
          <p:cNvSpPr/>
          <p:nvPr/>
        </p:nvSpPr>
        <p:spPr>
          <a:xfrm>
            <a:off x="3145537" y="1290796"/>
            <a:ext cx="980236" cy="71688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Coder</a:t>
            </a:r>
          </a:p>
        </p:txBody>
      </p:sp>
      <p:cxnSp>
        <p:nvCxnSpPr>
          <p:cNvPr id="7" name="Straight Arrow Connector 6"/>
          <p:cNvCxnSpPr>
            <a:stCxn id="4" idx="3"/>
            <a:endCxn id="5" idx="2"/>
          </p:cNvCxnSpPr>
          <p:nvPr/>
        </p:nvCxnSpPr>
        <p:spPr>
          <a:xfrm flipV="1">
            <a:off x="2330971" y="1649241"/>
            <a:ext cx="81456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711952" y="1290793"/>
            <a:ext cx="980236" cy="71688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Decoder</a:t>
            </a:r>
          </a:p>
        </p:txBody>
      </p:sp>
      <p:cxnSp>
        <p:nvCxnSpPr>
          <p:cNvPr id="11" name="Straight Arrow Connector 10"/>
          <p:cNvCxnSpPr>
            <a:stCxn id="5" idx="6"/>
          </p:cNvCxnSpPr>
          <p:nvPr/>
        </p:nvCxnSpPr>
        <p:spPr>
          <a:xfrm>
            <a:off x="4125773" y="1649241"/>
            <a:ext cx="28468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10456" y="1386697"/>
            <a:ext cx="1016813" cy="62098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Compressed Content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27269" y="1658654"/>
            <a:ext cx="28468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55237" y="1008407"/>
            <a:ext cx="2038662" cy="128165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Original Content</a:t>
            </a:r>
          </a:p>
        </p:txBody>
      </p:sp>
      <p:cxnSp>
        <p:nvCxnSpPr>
          <p:cNvPr id="17" name="Straight Arrow Connector 16"/>
          <p:cNvCxnSpPr>
            <a:stCxn id="9" idx="6"/>
            <a:endCxn id="15" idx="1"/>
          </p:cNvCxnSpPr>
          <p:nvPr/>
        </p:nvCxnSpPr>
        <p:spPr>
          <a:xfrm flipV="1">
            <a:off x="6692188" y="1649237"/>
            <a:ext cx="26304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17317" y="2476281"/>
            <a:ext cx="5952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 Lossless Coding, you get back the exact same thing (bit by bit) after applying compression and then decompression.</a:t>
            </a:r>
            <a:endParaRPr lang="en-US" sz="1600" dirty="0"/>
          </a:p>
        </p:txBody>
      </p:sp>
      <p:pic>
        <p:nvPicPr>
          <p:cNvPr id="6146" name="Picture 2" descr="https://encrypted-tbn3.gstatic.com/images?q=tbn:ANd9GcRe7JPCSUKC139Ntfo_E45f_kRsnQYcobyR-SxehSaU6erdQe3m9lbO30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66" y="3497330"/>
            <a:ext cx="891700" cy="89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42279" y="3730752"/>
            <a:ext cx="2539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combination of a coder and decoder is called a codec.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21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Coding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309" y="1008412"/>
            <a:ext cx="2038662" cy="128165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Original Content</a:t>
            </a:r>
          </a:p>
        </p:txBody>
      </p:sp>
      <p:sp>
        <p:nvSpPr>
          <p:cNvPr id="5" name="Oval 4"/>
          <p:cNvSpPr/>
          <p:nvPr/>
        </p:nvSpPr>
        <p:spPr>
          <a:xfrm>
            <a:off x="3145537" y="1290796"/>
            <a:ext cx="980236" cy="71688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Code</a:t>
            </a:r>
          </a:p>
        </p:txBody>
      </p:sp>
      <p:cxnSp>
        <p:nvCxnSpPr>
          <p:cNvPr id="7" name="Straight Arrow Connector 6"/>
          <p:cNvCxnSpPr>
            <a:stCxn id="4" idx="3"/>
            <a:endCxn id="5" idx="2"/>
          </p:cNvCxnSpPr>
          <p:nvPr/>
        </p:nvCxnSpPr>
        <p:spPr>
          <a:xfrm flipV="1">
            <a:off x="2330971" y="1649241"/>
            <a:ext cx="81456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711952" y="1290793"/>
            <a:ext cx="980236" cy="71688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Decode</a:t>
            </a:r>
          </a:p>
        </p:txBody>
      </p:sp>
      <p:cxnSp>
        <p:nvCxnSpPr>
          <p:cNvPr id="11" name="Straight Arrow Connector 10"/>
          <p:cNvCxnSpPr>
            <a:stCxn id="5" idx="6"/>
          </p:cNvCxnSpPr>
          <p:nvPr/>
        </p:nvCxnSpPr>
        <p:spPr>
          <a:xfrm>
            <a:off x="4125773" y="1649241"/>
            <a:ext cx="28468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10456" y="1386697"/>
            <a:ext cx="1016813" cy="62098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Compressed Content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27269" y="1658654"/>
            <a:ext cx="28468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55237" y="1008407"/>
            <a:ext cx="2038662" cy="1281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Almost Original Content</a:t>
            </a:r>
          </a:p>
        </p:txBody>
      </p:sp>
      <p:cxnSp>
        <p:nvCxnSpPr>
          <p:cNvPr id="17" name="Straight Arrow Connector 16"/>
          <p:cNvCxnSpPr>
            <a:stCxn id="9" idx="6"/>
            <a:endCxn id="15" idx="1"/>
          </p:cNvCxnSpPr>
          <p:nvPr/>
        </p:nvCxnSpPr>
        <p:spPr>
          <a:xfrm flipV="1">
            <a:off x="6692188" y="1649237"/>
            <a:ext cx="26304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17317" y="2476281"/>
            <a:ext cx="595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 </a:t>
            </a:r>
            <a:r>
              <a:rPr lang="en-US" sz="1600" dirty="0" err="1" smtClean="0"/>
              <a:t>Lossy</a:t>
            </a:r>
            <a:r>
              <a:rPr lang="en-US" sz="1600" dirty="0" smtClean="0"/>
              <a:t> Coding, you don’t get back the exact same thing (bit by bit) after applying compression and then decompression. Lossless compression can compress even more than </a:t>
            </a:r>
            <a:r>
              <a:rPr lang="en-US" sz="1600" dirty="0" err="1" smtClean="0"/>
              <a:t>lossy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07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Guess the Type!</a:t>
            </a:r>
            <a:endParaRPr lang="en-US" dirty="0"/>
          </a:p>
        </p:txBody>
      </p:sp>
      <p:pic>
        <p:nvPicPr>
          <p:cNvPr id="5" name="Picture 2" descr="https://encrypted-tbn3.gstatic.com/images?q=tbn:ANd9GcRe7JPCSUKC139Ntfo_E45f_kRsnQYcobyR-SxehSaU6erdQe3m9lbO30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83" y="2028234"/>
            <a:ext cx="817288" cy="81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dc476.4shared.com/img/I_Xebe_Q/s3/1376edae3e0/word_document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45" y="1865110"/>
            <a:ext cx="999593" cy="11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23667" y="2436877"/>
            <a:ext cx="9509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83834" y="2113711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074469" y="30086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Guess the Type!</a:t>
            </a:r>
            <a:endParaRPr lang="en-US" dirty="0"/>
          </a:p>
        </p:txBody>
      </p:sp>
      <p:pic>
        <p:nvPicPr>
          <p:cNvPr id="5" name="Picture 2" descr="https://encrypted-tbn3.gstatic.com/images?q=tbn:ANd9GcRe7JPCSUKC139Ntfo_E45f_kRsnQYcobyR-SxehSaU6erdQe3m9lbO30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83" y="2028234"/>
            <a:ext cx="817288" cy="81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dc476.4shared.com/img/I_Xebe_Q/s3/1376edae3e0/word_document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45" y="1865110"/>
            <a:ext cx="999593" cy="11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23667" y="2436877"/>
            <a:ext cx="9509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83834" y="2113711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LOSSLESS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074469" y="30086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Guess the Type!</a:t>
            </a:r>
            <a:endParaRPr lang="en-US" dirty="0"/>
          </a:p>
        </p:txBody>
      </p:sp>
      <p:pic>
        <p:nvPicPr>
          <p:cNvPr id="5" name="Picture 2" descr="https://encrypted-tbn3.gstatic.com/images?q=tbn:ANd9GcRe7JPCSUKC139Ntfo_E45f_kRsnQYcobyR-SxehSaU6erdQe3m9lbO30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83" y="2028234"/>
            <a:ext cx="817288" cy="81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23667" y="2436877"/>
            <a:ext cx="9509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83834" y="2113711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028784" y="300864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JPG</a:t>
            </a:r>
            <a:endParaRPr lang="en-US" dirty="0"/>
          </a:p>
        </p:txBody>
      </p:sp>
      <p:pic>
        <p:nvPicPr>
          <p:cNvPr id="9218" name="Picture 2" descr="https://encrypted-tbn3.gstatic.com/images?q=tbn:ANd9GcSSdqRLRbpctv_dmXW15tcxFNhp99003mq9Dwt91sq88FfupC1m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61" y="1973984"/>
            <a:ext cx="1554818" cy="103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Guess the Type!</a:t>
            </a:r>
            <a:endParaRPr lang="en-US" dirty="0"/>
          </a:p>
        </p:txBody>
      </p:sp>
      <p:pic>
        <p:nvPicPr>
          <p:cNvPr id="5" name="Picture 2" descr="https://encrypted-tbn3.gstatic.com/images?q=tbn:ANd9GcRe7JPCSUKC139Ntfo_E45f_kRsnQYcobyR-SxehSaU6erdQe3m9lbO30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83" y="2028234"/>
            <a:ext cx="817288" cy="81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23667" y="2436877"/>
            <a:ext cx="9509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83834" y="2113711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LOSSY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028784" y="300864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JPG</a:t>
            </a:r>
            <a:endParaRPr lang="en-US" dirty="0"/>
          </a:p>
        </p:txBody>
      </p:sp>
      <p:pic>
        <p:nvPicPr>
          <p:cNvPr id="9218" name="Picture 2" descr="https://encrypted-tbn3.gstatic.com/images?q=tbn:ANd9GcSSdqRLRbpctv_dmXW15tcxFNhp99003mq9Dwt91sq88FfupC1m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61" y="1973984"/>
            <a:ext cx="1554818" cy="103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Co-Inventor and Lead Author of the Session Initiation Protocol (SIP)</a:t>
            </a:r>
            <a:endParaRPr lang="en-US" dirty="0"/>
          </a:p>
        </p:txBody>
      </p:sp>
      <p:pic>
        <p:nvPicPr>
          <p:cNvPr id="6148" name="Picture 4" descr="http://www.cisco.com/en/US/prod/collateral/voicesw/ps6788/phones/ps7193/ps8486/images/0900aecd806a2b07_null_null_null_08_02_0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2" y="1490822"/>
            <a:ext cx="1666876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hAQDxAUEBQQFRQQEBQQDxAQEBQQFBEUFBAVFBQQFRQYHCYeGBkkGRYUHy8gIycrLCwsFR4xNTAqNSYrLCkBCQoKDgwOGg8PGikgHB4qMDUpKSwpLC01LDIuKSksMCwqLS4pKSkqLSksKSwsLCoqLDAsKSk1Li0sLCkpNTEsKf/AABEIAOEA4QMBIgACEQEDEQH/xAAcAAEAAQUBAQAAAAAAAAAAAAAAAwECBAYHBQj/xABDEAABAwIDAwkECAMHBQAAAAABAAIDBBESITEFQVEGBxMyYXGBkaEiQlKSFCMzQ3KCorFic/AkNFODo7LCCBWEweH/xAAaAQEBAQADAQAAAAAAAAAAAAAAAQIDBAUG/8QAMREBAAEDAQUGBQQDAQAAAAAAAAECAxFBBBIhMaETgZGx0fAFMlFhcSNCYuEzNPEi/9oADAMBAAIRAxEAPwDuKIiAiIgIiICIiAiIgIiICIiAiIgIiICIiAiIgIiICIiAiIgIiICIiAiIgIiICIiAiIgIiICIiAiIgIiICIiAiIgIiICIiAiIgIiICIiAiIgIiICIiAiIgIiICIiAiIgIigqa2KIXlexg4ve1g8yUE6LXqvnA2ZH1qmI/yyZv9gKxY+dDZbjbpnDtdBMB54UG1ooKOujmYHxPY9juq9jg4HxCnQEREBERAREQEREBERAREQERUJQVReXW8p6KC/S1FOwj3XSsxfLe68Gt52dmR9WSSQ8IoX/u/CPVBuSLmFZz3xj7GmkdwMsrY/Rod+68Gs55NoP+zbTx9oY6R3m51vRXCZdtVkkzWglxAA1LjYeZXzzWcvNpTdeqmHZGRCP9MNXi1FQ+Q3kc554yOLz5uumE3n0PW8t9nQ9eqgvwY8Su+VlyvCrOeDZzL4Onl4YIsAPjIWn0XElUK4MuoVnPa7PoaUdjpZr/AKWt/wCS8Os529pSdV0MX8uEE+chctNbGToFkx7Nldo13kmEzLMrOVtfNfpKmoIOoErox8rLD0XlPzNzmeJzPmvZp+SdS8XDHW42NvMLMi5GnV8kY42eH28G3PosTcojhMw3FuurjES1pVC2R2ztnxfaVDSRuZYnyJDvRRu23syPqxyyHxA8iGH9SnaRpEz3euF7OdZiO/0T8ieVctBNcBzoZCBNEN/8beDx6jI7iO5UG0Ip42yRODmOFw4eoI1BG8HML5/fy7Y37GmiHAus70cHfusabl/WOyuwN+AB+H5cdlM1zyjxn0ysRRHOrwj1w+krouY82nOVHNgpagNjkvaB7SejkJN+j9oktdfTMg6C2QXTlv8ALPDQREQEREBERBHPO1jS57mtaNXOIaB3k5Ba7X85OzIbg1DHkboQ6b1YCPVcg5zNo1L9p1Ec7nYYn2gYT7DYy0FjmjS5BuTre/Cw1gK4ZmXZq3nspG/ZQzv7XlkQ/dx9F4Nbz2VTr9DBAwbi8vlPphHoucgKqJmW0VnOXtSW/wBeWA7omMj9QMXqvCrNq1E32000n8yV7/RxWKqXVTKoFkVLrMotmvlIsNTbTXsA3lDmxFIyFztAfALaRsSnpWY6pwG/DkXeWg9fPJeZU8vIY8qaBnY+XPxw2z8mrgi9FfyRn76ePpl2JsTR/knH218PXDFp9hTvPssPdv8AJenDyKnPXs38ZDD5OsvDqeX9c8WEgYPhjaLeTsXovJn2zPJ15ZT2GR1vlvZb/Un6R19GP04+s+Eerencm6aL7eeJvYXYT6ix81Y6u2TF7zpCPhaR62c1c+Dv6CriTs5nnVPvr1N+mOVMdf8AnRvT+W9Kz7Gmv2vOH/aSP0rEm5w6n7tsUf4W2PzMw+oWo4lXEr2VOsZ/PHzTta9OH44eT2anlTVyG7pXeAaD8wGL1Xnz1T39dznfjcX/AL3WNiTEtxTEcmJqmrnKXEl1GCq3VRJdLqwFVugvY+x/oLvPNhy/FbF0FQ7+0xNycfv2D3/xj3h47zbgd1k7P2hJBKySJxa+Nwcx7dWkb/8A5v0UInD6xRazyE5Zx7Sp8WTZo7NqIhuO57f4DY24ZjctmWXIIiICIiDjvPZydwyxVTBlIOjl7HtAwH8zfZ72NHvLmUb19HcvNntmoJg4XDLPIGRsDZxB3ENLiDuIBXzpXUjoJXMduORAsDvBA3Agg23XtuKsM1QqCqqNrlfdVlW6Kl1S6DJpmAnPQZlbxsmNsEPSEe0WF/4G4cWEcMte3uXO31NgRxFl0GhrGzwMcM2vZZw8ML2+dwvM+JV1RRERymeL2PhNqmu5VM84jg5ptnbT6mVz3E2ucI3ALAxLI2zst1LO+N2YHtRu+Nh6ru/Ig9oKwwV6NuaZpjc5aPKuxXFcxXzzxSAq4FRgquJcjCS6qCo8Sz9n7RbG5pLSC3qywkMkbcWzBBY8WJ1F/wCJSZwsRljBpsTY2bbEbZNubC/DNX9E6wOF1ibBxBDSTuDtF6NbtCLoZA2R8ss8zJJHviEeFsbThba5BNzuyt6xTbee4yOwsDpmFkrsUjgQ7I2Y5xaNOFhutlbi36pn/wAxw+/Dp4uXcpj5quONOP1/pY/ZUzcd2gOjaXSR42dI1o1cY74gBcHTQ30zWUeT78F8TbmMSMBa5rXgi4AedCd2IC+7ULzzXyFzXY3YmNDGvHsuDQCAMQsTkbXOdstFDfK24aDcExcnWI7jNuNJnve+zY0JixNcSHx3ie94bZ9wD0jQ2zQDi947tc7RSVVIG4RGbhuF1rP9sCxeyQOBsSLgnLPqleJkrrrMWZ/dVMtTej9tMQkBVwUV1dddh116XVt0uoPY5N8opqGoZNCfabk5p6sjD1o3dh9CAdQvpHk5yhhrqZk0Jydk5p60bx1o3do9QQdCvlcFbRyE5aSbNqA4XdFJZtREPeb8bf4xnbxG/KTCxL6URY9BXxzxMlicHskaHMcNCD/Wm5ZCy2IiIIqqnEkb2O0exzHdzgQf3Xzzyh2cZI3E/aQXa/uaTiP5TiPcX7yF9FrjPLKhfS7QluLMncZ4nbnB5u8d4eTlwLeKJLmMb+OoyI4HeFKCpdtUIhlu3qOzb2DS3h1e7AdXLGY5aYTXVCqApdBDM1eryR2x0UvRPPsSn2b+7JoD3HIfL2rznhYczFx3bUXaJonVzWL1Vi5FynRvXK7Yf0mC7B9bFd0fFw96PxAuO0DiVzNrl1Hkztj6RD7R+sjs2Ti74X+Ns+0Fahy42H0E3SsH1c5JNtGSauHc7Nw/NwXm7Ddm3XNivu99Xs/ErNN6iNqtcp5+/tylr4KrdRgqt16759JiVwcorqoKCS6qCo7q4FUSXVbqO6qCipLqt1ZdVBQX3VQVYCq3QSApdWAqt0F11c1ysul0HQubHnBNDL0M5P0aV2ZOfQPP3g/hPvDx3G/fWPBAIIIIuCMwRxC+Q2uXX+Z7l6SW0NQ7K39ke46WzNOTwtct8R8IWZhqJdeREWWheBy15NCupXMbYSx/WU7jlZ4HVJ+Fw9k94O4L30QfNdVCZWOjcCHsJGF3skPF2ujPA5EdhAO5a00kGx3eF+BtuXY+dbkv0UgrYR7MhayqAHVfk1k3c7Jp7cPErlu3KXSRujut36u883eD+xViWIHK8FY7HqUFVF5UMjVJdUcgbI2k6mma8XI6r2/E06jv0I7QF0Cuo4quncwm7JWAtcN29sg7QbH0XN5WLaORW2NYHni6Enzcz9yPzdi8zb7EzEXaOdPvo9r4XtMRM2Lny1ef9+bRaykfDK+OQWdG7C7geDh2EWI7Co1vvL7YXSRiojHtwi0gHvR8e9uvcTwC0AFdvZr8XrcVa6uhtmzTs92aNNPwvuq3Vl1W67LqLwVUFWXVcSIkBVQUhp3v6jXuHFrS4eJAsFIKNw6zo298gcflZiPogsuq3UghjGr3O/BHYfM4g/pU1NGxz2tYwXcbAzSuIvuHsBuuls1Y48IJnEZljF6mip5HC7WPI+INJHzaLLqo5YcBs1oeLgsi6NwztYktDxpfPXztLQfR3jFUySYg7R2JwLe8An1B/dbi3M1bs8Py4qrtMUb8ZmPtGWF9GPvOjb+cPPlHiPmmGMaue7sa0NHzON/0qJjS82YC47g0FzvlFyvTkbNgLZGMjuwM+ukbCAAQbtie4EG+dwN7iBclZiI1lyTMxyjLEZGx+TQ9rvcDnteHn4MmtsTu3XyyvdQqR8UYGcrSeEcb3+r8A8rqCerubut2knMn4j2ned+uuZy0kus3ZEsgqIOiv0nTx9FbXH0gwAduKyxIqWRzQ62GM/fSnoo/Bx6/c0E9i3fmk5IOqtoMnJcYaQiUPLSwPcPsw1pzAJzucyG6C+bJEPodFSyLDkVREQQ1lGyaN8cjQ5kjSx7To5rhYjyXAOUPJ91FUy0spJafahkPvxk3ZJ+IEWI4tO4hfQq1XnC5J/TqW8YHTwXfTnTFl7UJPBwA8Q07kSXzfNCY3lpFrHTcOwdmluwg71e1y9LatP0kYeB7TPZeCLHI2FxuIPsnvF+qvHjetMMi6rdRgquJUVc1RNeWODmkgtIc0jcQbgqW6seFDk6LsjaTamFr8rn2ZG6gOAzFuB17iubcqthfRKght+iku+E8Bf2o78Wk+RC9bk3tf6PN7R+rks2Ts4P8P2JW38otitq6d0eQcPbid8LwMs+B0PYewLxP9O//AAq99PJ9Jw+IbN/On3183I7qt1a9jmuc1wIc0lrmnUEGxB8VS69t85MJAV6LZCIWOiwgs9mb2Wl4cXEsfjIvhIs3IgAsPEE+VjUsNWWEkbwWuB0cDqD6eQVGdFO1+LpzI72fYOMuLXXG51wcr5Zd4UcgaXARdI7IZOaMV99mtJyVtLUOe60MTXu3NbG+c/KSR5hejJHX2tI4wN+CWeOiG/7q7SdD7qu9wwzucc5ShtUI2NfGxoYCGOqmxMs13ut6e1hmdOKw/osbevPH3RNkmPnZrD8yji2fEXW6cPd8NJTy1D93xiMHfvOiyhs2Nv3M5PGpqYqUaf4IGPyck1zVzKbdNPKMIX1dONRUSHi+RkI8gHn9QVaetdIcNPBGTwZC+qd5SF48gFlsaG9UUkf8qldVO1v1qo5eBVZqjGLSSVMg+CScsj0A+yYBbTc5ZzleEIp21pFpn9E3eyaojpwNfuA4HduYsenoIiSGyukPw0VLJOfEv6P/ANqeNzG9SOFv+WHn5pMRHgVJLWudk5ziODnEjwByCGYWtoWj7h3/AJdW1nDWGENkG/K51UsYczqvhjtp9FpRiH+dNaQHIZi6xulQSJhcs+koWPkDnYnu/wASd5mf5mw/TccV9Cc3eyRBQsNs5iZD3aN9Bf8AMuF8maR808ccYxPkcGtH7k8ABck7gCvpShpRFFHGNI2NYDxwgC6krCdERRoREQEREHH+dHkt9Gn+lRt+pqXYaltsmSu94j4XjX+L8S5RtKm6KQ8DmDxBvY9+RB7Wu7F9W7T2bHUwyQzNxMlYWPHYd4O4jUHcQCvnXlXybkgklppM5ITihfa3TRu6rhuzAHYHMtpdWGZhq7XKuJY1LFI8kNwEg2LXSxxOv+GRwPgsv/tlQLYhE0E2vJU08Y83SBVlTGqF6NpGk2dUwX+CFs1Q/TdgZgOeXXU/0CIatq39kpg2eN255kcd+gG5MmGI6QLd+Rm2xMzoXG8kQ9kb3R6DyyHcQtWDI26MpW8CWz1b9+okLYTruG5ZFPtl8TmuZJNdt7CPoaWMFzS0noY2EaF2d75rrbTY7e3u66O3se0zs1zf01hn84PJF+JlQ0NZ0jhHL0r2wtLsJLZLvI3NIPcNSVqUOyoibGoa4/BSwy1D93EMadTo7cvWq9rOkN3hrjqDJint3CYvA8LKB+0JCLF7rfCCQ35Rl6LWz26rduKapzhnab9N25NdMYysbsiJusNQ48ameKjGh+6sXndo5Tsa1vVbRR/y6Z9W7W+tUS3yKxOk4eit6Vc+HW3pZ81UXNwvlqpG/AZuii0A+xYLDTc7csdnRt6kULf8vpD/AKpd6KDpFTEhmWW+ueRYudb4cRw/LoPJQ9IoC4DX1KztnbGqqn+7wVEvbFC94+YCw80TDGMitL1uezuZza81sUUcIO+omaP0x4z5hbTs3/p9dkamr7208P8Azef+KZXDkWJUx523nQbz3BfRGzeZbZMXXjlmPGeZxHyMwtPiFtezeT9JTC1PBBFlb6qJkZPeQLlTK7r5n2ZyL2lU26GkqXA6PdGYmHtxyYWkZ8Vt2yOYzaEhBqJKeBu8AmeQflbZv6l3pEyu61zkhyEpdmsPRAukcLSTyWL3DXCLZNbfcOAvdbGiKNCIiAiIgIiIC0znN5K/S6Xpom3npQXssM5I9ZIe02GIdrbbytzRB8obYpo5CHkNOIa7z4jVeZHSxj3W+IB/ddN52eRDqR7qiBt6aVxc8NGVO9xzBG5jjmDoCS3L2b8vc9accs36UQLAkD4QSB5aKJ0vD0WPiVYmOecLAXO+FgLnfKM1UXmVWl62DZ3NztWfqUk4HxTAU47/AK0tPkFtOzeYWvfYzzU0IOobjncPABrf1KZXDmhcqXXddncwNEz7eeplPBmCBnkA536ltOzubLZMGbKSBxHvTA1B85S6yZXdfM1HSSTOwwskld8MMbpT5NBK2bZvNXteexFK9gPvVD2Q2/K44/0r6XhgaxoaxrWtGjWgNA8ApFMruuH7O/6f6p394qYI+yGN8583YB6FbTs3mJ2bHYzOqZyNQ+XomnwiDT6ro6KZXEPC2ZyG2bTWMNJTNI0eYg9/zuu71XuBoVURRERAREQEREBERAREQEREBERAREQWyxNc0tcAWuBa5rgCCCLEEHULS9oczmx5nF3QGMk3Iglkjb4MBwjwAW7Ig1PZ/NXsiCxbSROI3zl9R6SEj0WyUdBFC3DFHHG34Y2NjHk0ALIRAREQEREBERAREQEREBERAREQEREBERAREQEREBERAREQEREBERAREQEREBERAREQEREBE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i.walmartimages.com/i/p/00/89/16/58/00/0089165800000_5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20" y="1301076"/>
            <a:ext cx="1387847" cy="138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blog.timesunion.com/advocate/files/2012/10/8229044_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71" y="2688923"/>
            <a:ext cx="1519286" cy="15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kypeblogs.files.wordpress.com/2013/09/skype-logo-feb_2012_rgb_5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69785"/>
            <a:ext cx="1713938" cy="7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n4sa.com/wp-content/uploads/2013/12/att-logo-640x480_610x4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2" y="3923727"/>
            <a:ext cx="1162235" cy="87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2780" y="1163788"/>
            <a:ext cx="29978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SIP is the fabric that connects all modern telecom products and services</a:t>
            </a:r>
          </a:p>
          <a:p>
            <a:endParaRPr lang="en-US" dirty="0"/>
          </a:p>
          <a:p>
            <a:r>
              <a:rPr lang="en-US" dirty="0" smtClean="0"/>
              <a:t>Billions and billions of minutes of calls</a:t>
            </a:r>
          </a:p>
          <a:p>
            <a:endParaRPr lang="en-US" dirty="0"/>
          </a:p>
          <a:p>
            <a:r>
              <a:rPr lang="en-US" dirty="0" smtClean="0"/>
              <a:t>The Phone Network is ~50% converted to SIP and will be completely built on SIP by 2020ish</a:t>
            </a:r>
          </a:p>
        </p:txBody>
      </p:sp>
    </p:spTree>
    <p:extLst>
      <p:ext uri="{BB962C8B-B14F-4D97-AF65-F5344CB8AC3E}">
        <p14:creationId xmlns:p14="http://schemas.microsoft.com/office/powerpoint/2010/main" val="18365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Guess the Type!</a:t>
            </a:r>
            <a:endParaRPr lang="en-US" dirty="0"/>
          </a:p>
        </p:txBody>
      </p:sp>
      <p:pic>
        <p:nvPicPr>
          <p:cNvPr id="5" name="Picture 2" descr="https://encrypted-tbn3.gstatic.com/images?q=tbn:ANd9GcRe7JPCSUKC139Ntfo_E45f_kRsnQYcobyR-SxehSaU6erdQe3m9lbO30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83" y="2028234"/>
            <a:ext cx="817288" cy="81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23667" y="2436877"/>
            <a:ext cx="9509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83834" y="2113711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028784" y="300864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PNG</a:t>
            </a:r>
            <a:endParaRPr lang="en-US" dirty="0"/>
          </a:p>
        </p:txBody>
      </p:sp>
      <p:pic>
        <p:nvPicPr>
          <p:cNvPr id="9218" name="Picture 2" descr="https://encrypted-tbn3.gstatic.com/images?q=tbn:ANd9GcSSdqRLRbpctv_dmXW15tcxFNhp99003mq9Dwt91sq88FfupC1m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61" y="1973984"/>
            <a:ext cx="1554818" cy="103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Guess the Type!</a:t>
            </a:r>
            <a:endParaRPr lang="en-US" dirty="0"/>
          </a:p>
        </p:txBody>
      </p:sp>
      <p:pic>
        <p:nvPicPr>
          <p:cNvPr id="5" name="Picture 2" descr="https://encrypted-tbn3.gstatic.com/images?q=tbn:ANd9GcRe7JPCSUKC139Ntfo_E45f_kRsnQYcobyR-SxehSaU6erdQe3m9lbO30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83" y="2028234"/>
            <a:ext cx="817288" cy="81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23667" y="2436877"/>
            <a:ext cx="9509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83834" y="2113711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LOSSLESS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028784" y="300864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PNG</a:t>
            </a:r>
            <a:endParaRPr lang="en-US" dirty="0"/>
          </a:p>
        </p:txBody>
      </p:sp>
      <p:pic>
        <p:nvPicPr>
          <p:cNvPr id="9218" name="Picture 2" descr="https://encrypted-tbn3.gstatic.com/images?q=tbn:ANd9GcSSdqRLRbpctv_dmXW15tcxFNhp99003mq9Dwt91sq88FfupC1m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61" y="1973984"/>
            <a:ext cx="1554818" cy="103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5063" y="4111142"/>
            <a:ext cx="669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why PNG files are larger than JPG for the same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we do </a:t>
            </a:r>
            <a:r>
              <a:rPr lang="en-US" dirty="0" err="1" smtClean="0"/>
              <a:t>lossy</a:t>
            </a:r>
            <a:r>
              <a:rPr lang="en-US" dirty="0" smtClean="0"/>
              <a:t> compression of voice?</a:t>
            </a:r>
            <a:endParaRPr lang="en-US" dirty="0"/>
          </a:p>
        </p:txBody>
      </p:sp>
      <p:pic>
        <p:nvPicPr>
          <p:cNvPr id="11270" name="Picture 6" descr="http://phenomena.nationalgeographic.com/files/2013/04/brain-990x6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57" y="1164524"/>
            <a:ext cx="4166089" cy="261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6027" y="3033510"/>
            <a:ext cx="2908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remove information from the speech that we know you’re brain won’t notice!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4478" y="3627681"/>
            <a:ext cx="3215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Your brain is not like a computer.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053672"/>
            <a:ext cx="27132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 might hear two sounds that – to you – sound alike – even though a computer would think they are different!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3639" y="1164524"/>
            <a:ext cx="2975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behavior of the brain in recognizing speech is very well understood</a:t>
            </a:r>
          </a:p>
        </p:txBody>
      </p:sp>
    </p:spTree>
    <p:extLst>
      <p:ext uri="{BB962C8B-B14F-4D97-AF65-F5344CB8AC3E}">
        <p14:creationId xmlns:p14="http://schemas.microsoft.com/office/powerpoint/2010/main" val="14214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But how does it work?</a:t>
            </a:r>
            <a:endParaRPr lang="en-US" dirty="0"/>
          </a:p>
        </p:txBody>
      </p:sp>
      <p:pic>
        <p:nvPicPr>
          <p:cNvPr id="15362" name="Picture 2" descr="http://www.dukemagazine.duke.edu/issues/050608/images/050608-lg-figure1pu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60" y="1346009"/>
            <a:ext cx="2857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7959" y="1401135"/>
            <a:ext cx="3615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encoder listens to you talk and builds a mathematical model of your vocal system!</a:t>
            </a:r>
          </a:p>
          <a:p>
            <a:endParaRPr lang="en-US" dirty="0"/>
          </a:p>
          <a:p>
            <a:r>
              <a:rPr lang="en-US" dirty="0" smtClean="0"/>
              <a:t>It then sends the parameters of this model to the decoder which rebuilds the speech.</a:t>
            </a:r>
          </a:p>
          <a:p>
            <a:endParaRPr lang="en-US" dirty="0"/>
          </a:p>
          <a:p>
            <a:r>
              <a:rPr lang="en-US" dirty="0" smtClean="0"/>
              <a:t>Example: your </a:t>
            </a:r>
            <a:r>
              <a:rPr lang="en-US" b="1" dirty="0" smtClean="0"/>
              <a:t>pitch</a:t>
            </a:r>
            <a:r>
              <a:rPr lang="en-US" dirty="0" smtClean="0"/>
              <a:t> – or core frequency of your voice.</a:t>
            </a:r>
          </a:p>
        </p:txBody>
      </p:sp>
    </p:spTree>
    <p:extLst>
      <p:ext uri="{BB962C8B-B14F-4D97-AF65-F5344CB8AC3E}">
        <p14:creationId xmlns:p14="http://schemas.microsoft.com/office/powerpoint/2010/main" val="836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Encoding Speech Frames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6032" y="1521562"/>
            <a:ext cx="790042" cy="43891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0691" y="1527658"/>
            <a:ext cx="790042" cy="43891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831" y="1527658"/>
            <a:ext cx="790042" cy="43891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10ms</a:t>
            </a:r>
          </a:p>
        </p:txBody>
      </p:sp>
      <p:sp>
        <p:nvSpPr>
          <p:cNvPr id="7" name="Oval 6"/>
          <p:cNvSpPr/>
          <p:nvPr/>
        </p:nvSpPr>
        <p:spPr>
          <a:xfrm>
            <a:off x="3482035" y="1192378"/>
            <a:ext cx="1521562" cy="109728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Encoder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96819" y="1747114"/>
            <a:ext cx="5193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6032" y="2040941"/>
            <a:ext cx="2735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speech is broken into 10ms</a:t>
            </a:r>
          </a:p>
          <a:p>
            <a:r>
              <a:rPr lang="en-US" dirty="0"/>
              <a:t>f</a:t>
            </a:r>
            <a:r>
              <a:rPr lang="en-US" dirty="0" smtClean="0"/>
              <a:t>rames of uncompressed speech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6"/>
          </p:cNvCxnSpPr>
          <p:nvPr/>
        </p:nvCxnSpPr>
        <p:spPr>
          <a:xfrm>
            <a:off x="5003597" y="1741018"/>
            <a:ext cx="819302" cy="6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16779" y="1682496"/>
            <a:ext cx="790042" cy="27797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71438" y="1688592"/>
            <a:ext cx="790042" cy="27797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56578" y="1688592"/>
            <a:ext cx="790042" cy="27797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81421" y="1966570"/>
            <a:ext cx="27357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of these frames is compressed by sending the parameters of the mathematical model.</a:t>
            </a:r>
          </a:p>
          <a:p>
            <a:endParaRPr lang="en-US" dirty="0"/>
          </a:p>
          <a:p>
            <a:r>
              <a:rPr lang="en-US" dirty="0" smtClean="0"/>
              <a:t>Decoding one frame however relies on having gotten the previous one!</a:t>
            </a:r>
          </a:p>
        </p:txBody>
      </p:sp>
    </p:spTree>
    <p:extLst>
      <p:ext uri="{BB962C8B-B14F-4D97-AF65-F5344CB8AC3E}">
        <p14:creationId xmlns:p14="http://schemas.microsoft.com/office/powerpoint/2010/main" val="24360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dirty="0" smtClean="0"/>
              <a:t>Speech  coding is an arcane field of mathematics and computer science that is understood by very few people in the world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There are many speech codecs, and they usually have funny monikers like “G.729” and “OPUS”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The codec used in most cell phone networks is called AMR and it can compress your voice as low as 4.75 kbps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Speech codecs have traditionally been different from music codecs; speech codecs due a bad job at music. This is why music-on-hold on the telephone sounds so awful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Speech Coding Fun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 smtClean="0"/>
              <a:t>Voice Activity Detection and Comfort Noise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762000" y="1485900"/>
            <a:ext cx="0" cy="257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533400" y="38862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762000" y="1857375"/>
            <a:ext cx="7545388" cy="1938338"/>
          </a:xfrm>
          <a:custGeom>
            <a:avLst/>
            <a:gdLst>
              <a:gd name="T0" fmla="*/ 187325 w 4753"/>
              <a:gd name="T1" fmla="*/ 2525713 h 1628"/>
              <a:gd name="T2" fmla="*/ 361950 w 4753"/>
              <a:gd name="T3" fmla="*/ 2336800 h 1628"/>
              <a:gd name="T4" fmla="*/ 476250 w 4753"/>
              <a:gd name="T5" fmla="*/ 2092325 h 1628"/>
              <a:gd name="T6" fmla="*/ 577850 w 4753"/>
              <a:gd name="T7" fmla="*/ 1731963 h 1628"/>
              <a:gd name="T8" fmla="*/ 649287 w 4753"/>
              <a:gd name="T9" fmla="*/ 1485900 h 1628"/>
              <a:gd name="T10" fmla="*/ 736600 w 4753"/>
              <a:gd name="T11" fmla="*/ 1227138 h 1628"/>
              <a:gd name="T12" fmla="*/ 822325 w 4753"/>
              <a:gd name="T13" fmla="*/ 952500 h 1628"/>
              <a:gd name="T14" fmla="*/ 895350 w 4753"/>
              <a:gd name="T15" fmla="*/ 692150 h 1628"/>
              <a:gd name="T16" fmla="*/ 1025525 w 4753"/>
              <a:gd name="T17" fmla="*/ 519113 h 1628"/>
              <a:gd name="T18" fmla="*/ 1227137 w 4753"/>
              <a:gd name="T19" fmla="*/ 649287 h 1628"/>
              <a:gd name="T20" fmla="*/ 1414462 w 4753"/>
              <a:gd name="T21" fmla="*/ 765175 h 1628"/>
              <a:gd name="T22" fmla="*/ 1587500 w 4753"/>
              <a:gd name="T23" fmla="*/ 722312 h 1628"/>
              <a:gd name="T24" fmla="*/ 1731963 w 4753"/>
              <a:gd name="T25" fmla="*/ 533400 h 1628"/>
              <a:gd name="T26" fmla="*/ 1876425 w 4753"/>
              <a:gd name="T27" fmla="*/ 303213 h 1628"/>
              <a:gd name="T28" fmla="*/ 2063750 w 4753"/>
              <a:gd name="T29" fmla="*/ 490538 h 1628"/>
              <a:gd name="T30" fmla="*/ 2179638 w 4753"/>
              <a:gd name="T31" fmla="*/ 722312 h 1628"/>
              <a:gd name="T32" fmla="*/ 2295525 w 4753"/>
              <a:gd name="T33" fmla="*/ 923925 h 1628"/>
              <a:gd name="T34" fmla="*/ 2438400 w 4753"/>
              <a:gd name="T35" fmla="*/ 1125538 h 1628"/>
              <a:gd name="T36" fmla="*/ 2613025 w 4753"/>
              <a:gd name="T37" fmla="*/ 1371600 h 1628"/>
              <a:gd name="T38" fmla="*/ 2684462 w 4753"/>
              <a:gd name="T39" fmla="*/ 1630363 h 1628"/>
              <a:gd name="T40" fmla="*/ 2843212 w 4753"/>
              <a:gd name="T41" fmla="*/ 1789113 h 1628"/>
              <a:gd name="T42" fmla="*/ 2886075 w 4753"/>
              <a:gd name="T43" fmla="*/ 1990725 h 1628"/>
              <a:gd name="T44" fmla="*/ 2914650 w 4753"/>
              <a:gd name="T45" fmla="*/ 2193925 h 1628"/>
              <a:gd name="T46" fmla="*/ 3059112 w 4753"/>
              <a:gd name="T47" fmla="*/ 2366963 h 1628"/>
              <a:gd name="T48" fmla="*/ 3262313 w 4753"/>
              <a:gd name="T49" fmla="*/ 2511425 h 1628"/>
              <a:gd name="T50" fmla="*/ 3506788 w 4753"/>
              <a:gd name="T51" fmla="*/ 2554288 h 1628"/>
              <a:gd name="T52" fmla="*/ 3708400 w 4753"/>
              <a:gd name="T53" fmla="*/ 2554288 h 1628"/>
              <a:gd name="T54" fmla="*/ 3897313 w 4753"/>
              <a:gd name="T55" fmla="*/ 2568575 h 1628"/>
              <a:gd name="T56" fmla="*/ 4098925 w 4753"/>
              <a:gd name="T57" fmla="*/ 2582863 h 1628"/>
              <a:gd name="T58" fmla="*/ 4286250 w 4753"/>
              <a:gd name="T59" fmla="*/ 2481263 h 1628"/>
              <a:gd name="T60" fmla="*/ 4430713 w 4753"/>
              <a:gd name="T61" fmla="*/ 2322513 h 1628"/>
              <a:gd name="T62" fmla="*/ 4546600 w 4753"/>
              <a:gd name="T63" fmla="*/ 2120900 h 1628"/>
              <a:gd name="T64" fmla="*/ 4603750 w 4753"/>
              <a:gd name="T65" fmla="*/ 1919288 h 1628"/>
              <a:gd name="T66" fmla="*/ 4705350 w 4753"/>
              <a:gd name="T67" fmla="*/ 1485900 h 1628"/>
              <a:gd name="T68" fmla="*/ 4791075 w 4753"/>
              <a:gd name="T69" fmla="*/ 1212850 h 1628"/>
              <a:gd name="T70" fmla="*/ 4864100 w 4753"/>
              <a:gd name="T71" fmla="*/ 995363 h 1628"/>
              <a:gd name="T72" fmla="*/ 4949825 w 4753"/>
              <a:gd name="T73" fmla="*/ 765175 h 1628"/>
              <a:gd name="T74" fmla="*/ 5022850 w 4753"/>
              <a:gd name="T75" fmla="*/ 563563 h 1628"/>
              <a:gd name="T76" fmla="*/ 5094287 w 4753"/>
              <a:gd name="T77" fmla="*/ 360362 h 1628"/>
              <a:gd name="T78" fmla="*/ 5238750 w 4753"/>
              <a:gd name="T79" fmla="*/ 390525 h 1628"/>
              <a:gd name="T80" fmla="*/ 5354637 w 4753"/>
              <a:gd name="T81" fmla="*/ 563563 h 1628"/>
              <a:gd name="T82" fmla="*/ 5527675 w 4753"/>
              <a:gd name="T83" fmla="*/ 750887 h 1628"/>
              <a:gd name="T84" fmla="*/ 5613400 w 4753"/>
              <a:gd name="T85" fmla="*/ 635000 h 1628"/>
              <a:gd name="T86" fmla="*/ 5627687 w 4753"/>
              <a:gd name="T87" fmla="*/ 419100 h 1628"/>
              <a:gd name="T88" fmla="*/ 5686425 w 4753"/>
              <a:gd name="T89" fmla="*/ 201612 h 1628"/>
              <a:gd name="T90" fmla="*/ 5772150 w 4753"/>
              <a:gd name="T91" fmla="*/ 0 h 1628"/>
              <a:gd name="T92" fmla="*/ 5973762 w 4753"/>
              <a:gd name="T93" fmla="*/ 144463 h 1628"/>
              <a:gd name="T94" fmla="*/ 6103937 w 4753"/>
              <a:gd name="T95" fmla="*/ 331787 h 1628"/>
              <a:gd name="T96" fmla="*/ 6132512 w 4753"/>
              <a:gd name="T97" fmla="*/ 533400 h 1628"/>
              <a:gd name="T98" fmla="*/ 6321424 w 4753"/>
              <a:gd name="T99" fmla="*/ 635000 h 1628"/>
              <a:gd name="T100" fmla="*/ 6494462 w 4753"/>
              <a:gd name="T101" fmla="*/ 649287 h 1628"/>
              <a:gd name="T102" fmla="*/ 6580188 w 4753"/>
              <a:gd name="T103" fmla="*/ 447675 h 1628"/>
              <a:gd name="T104" fmla="*/ 6753226 w 4753"/>
              <a:gd name="T105" fmla="*/ 317500 h 1628"/>
              <a:gd name="T106" fmla="*/ 6854826 w 4753"/>
              <a:gd name="T107" fmla="*/ 130175 h 1628"/>
              <a:gd name="T108" fmla="*/ 6999288 w 4753"/>
              <a:gd name="T109" fmla="*/ 144463 h 1628"/>
              <a:gd name="T110" fmla="*/ 7172326 w 4753"/>
              <a:gd name="T111" fmla="*/ 346075 h 1628"/>
              <a:gd name="T112" fmla="*/ 7258051 w 4753"/>
              <a:gd name="T113" fmla="*/ 577850 h 1628"/>
              <a:gd name="T114" fmla="*/ 7345363 w 4753"/>
              <a:gd name="T115" fmla="*/ 836613 h 1628"/>
              <a:gd name="T116" fmla="*/ 7432676 w 4753"/>
              <a:gd name="T117" fmla="*/ 1054100 h 162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753"/>
              <a:gd name="T178" fmla="*/ 0 h 1628"/>
              <a:gd name="T179" fmla="*/ 4753 w 4753"/>
              <a:gd name="T180" fmla="*/ 1628 h 162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753" h="1628">
                <a:moveTo>
                  <a:pt x="0" y="1608"/>
                </a:moveTo>
                <a:lnTo>
                  <a:pt x="37" y="1618"/>
                </a:lnTo>
                <a:lnTo>
                  <a:pt x="64" y="1609"/>
                </a:lnTo>
                <a:lnTo>
                  <a:pt x="91" y="1609"/>
                </a:lnTo>
                <a:lnTo>
                  <a:pt x="118" y="1591"/>
                </a:lnTo>
                <a:lnTo>
                  <a:pt x="137" y="1582"/>
                </a:lnTo>
                <a:lnTo>
                  <a:pt x="164" y="1554"/>
                </a:lnTo>
                <a:lnTo>
                  <a:pt x="191" y="1527"/>
                </a:lnTo>
                <a:lnTo>
                  <a:pt x="209" y="1491"/>
                </a:lnTo>
                <a:lnTo>
                  <a:pt x="228" y="1472"/>
                </a:lnTo>
                <a:lnTo>
                  <a:pt x="237" y="1445"/>
                </a:lnTo>
                <a:lnTo>
                  <a:pt x="264" y="1400"/>
                </a:lnTo>
                <a:lnTo>
                  <a:pt x="273" y="1373"/>
                </a:lnTo>
                <a:lnTo>
                  <a:pt x="282" y="1354"/>
                </a:lnTo>
                <a:lnTo>
                  <a:pt x="300" y="1318"/>
                </a:lnTo>
                <a:lnTo>
                  <a:pt x="327" y="1263"/>
                </a:lnTo>
                <a:lnTo>
                  <a:pt x="337" y="1173"/>
                </a:lnTo>
                <a:lnTo>
                  <a:pt x="346" y="1154"/>
                </a:lnTo>
                <a:lnTo>
                  <a:pt x="355" y="1127"/>
                </a:lnTo>
                <a:lnTo>
                  <a:pt x="364" y="1091"/>
                </a:lnTo>
                <a:lnTo>
                  <a:pt x="373" y="1045"/>
                </a:lnTo>
                <a:lnTo>
                  <a:pt x="382" y="1018"/>
                </a:lnTo>
                <a:lnTo>
                  <a:pt x="391" y="991"/>
                </a:lnTo>
                <a:lnTo>
                  <a:pt x="400" y="964"/>
                </a:lnTo>
                <a:lnTo>
                  <a:pt x="409" y="936"/>
                </a:lnTo>
                <a:lnTo>
                  <a:pt x="418" y="909"/>
                </a:lnTo>
                <a:lnTo>
                  <a:pt x="427" y="873"/>
                </a:lnTo>
                <a:lnTo>
                  <a:pt x="437" y="854"/>
                </a:lnTo>
                <a:lnTo>
                  <a:pt x="446" y="818"/>
                </a:lnTo>
                <a:lnTo>
                  <a:pt x="464" y="773"/>
                </a:lnTo>
                <a:lnTo>
                  <a:pt x="473" y="736"/>
                </a:lnTo>
                <a:lnTo>
                  <a:pt x="491" y="682"/>
                </a:lnTo>
                <a:lnTo>
                  <a:pt x="500" y="655"/>
                </a:lnTo>
                <a:lnTo>
                  <a:pt x="509" y="627"/>
                </a:lnTo>
                <a:lnTo>
                  <a:pt x="518" y="600"/>
                </a:lnTo>
                <a:lnTo>
                  <a:pt x="527" y="555"/>
                </a:lnTo>
                <a:lnTo>
                  <a:pt x="537" y="527"/>
                </a:lnTo>
                <a:lnTo>
                  <a:pt x="546" y="500"/>
                </a:lnTo>
                <a:lnTo>
                  <a:pt x="555" y="455"/>
                </a:lnTo>
                <a:lnTo>
                  <a:pt x="564" y="436"/>
                </a:lnTo>
                <a:lnTo>
                  <a:pt x="582" y="391"/>
                </a:lnTo>
                <a:lnTo>
                  <a:pt x="591" y="364"/>
                </a:lnTo>
                <a:lnTo>
                  <a:pt x="600" y="336"/>
                </a:lnTo>
                <a:lnTo>
                  <a:pt x="627" y="327"/>
                </a:lnTo>
                <a:lnTo>
                  <a:pt x="646" y="327"/>
                </a:lnTo>
                <a:lnTo>
                  <a:pt x="673" y="336"/>
                </a:lnTo>
                <a:lnTo>
                  <a:pt x="700" y="346"/>
                </a:lnTo>
                <a:lnTo>
                  <a:pt x="727" y="373"/>
                </a:lnTo>
                <a:lnTo>
                  <a:pt x="746" y="391"/>
                </a:lnTo>
                <a:lnTo>
                  <a:pt x="773" y="409"/>
                </a:lnTo>
                <a:lnTo>
                  <a:pt x="791" y="436"/>
                </a:lnTo>
                <a:lnTo>
                  <a:pt x="818" y="455"/>
                </a:lnTo>
                <a:lnTo>
                  <a:pt x="837" y="473"/>
                </a:lnTo>
                <a:lnTo>
                  <a:pt x="864" y="482"/>
                </a:lnTo>
                <a:lnTo>
                  <a:pt x="891" y="482"/>
                </a:lnTo>
                <a:lnTo>
                  <a:pt x="918" y="491"/>
                </a:lnTo>
                <a:lnTo>
                  <a:pt x="937" y="491"/>
                </a:lnTo>
                <a:lnTo>
                  <a:pt x="964" y="491"/>
                </a:lnTo>
                <a:lnTo>
                  <a:pt x="991" y="482"/>
                </a:lnTo>
                <a:lnTo>
                  <a:pt x="1000" y="455"/>
                </a:lnTo>
                <a:lnTo>
                  <a:pt x="1009" y="436"/>
                </a:lnTo>
                <a:lnTo>
                  <a:pt x="1018" y="409"/>
                </a:lnTo>
                <a:lnTo>
                  <a:pt x="1037" y="409"/>
                </a:lnTo>
                <a:lnTo>
                  <a:pt x="1064" y="373"/>
                </a:lnTo>
                <a:lnTo>
                  <a:pt x="1091" y="336"/>
                </a:lnTo>
                <a:lnTo>
                  <a:pt x="1100" y="309"/>
                </a:lnTo>
                <a:lnTo>
                  <a:pt x="1127" y="264"/>
                </a:lnTo>
                <a:lnTo>
                  <a:pt x="1146" y="227"/>
                </a:lnTo>
                <a:lnTo>
                  <a:pt x="1155" y="200"/>
                </a:lnTo>
                <a:lnTo>
                  <a:pt x="1182" y="191"/>
                </a:lnTo>
                <a:lnTo>
                  <a:pt x="1209" y="200"/>
                </a:lnTo>
                <a:lnTo>
                  <a:pt x="1236" y="227"/>
                </a:lnTo>
                <a:lnTo>
                  <a:pt x="1255" y="255"/>
                </a:lnTo>
                <a:lnTo>
                  <a:pt x="1282" y="282"/>
                </a:lnTo>
                <a:lnTo>
                  <a:pt x="1300" y="309"/>
                </a:lnTo>
                <a:lnTo>
                  <a:pt x="1318" y="336"/>
                </a:lnTo>
                <a:lnTo>
                  <a:pt x="1327" y="355"/>
                </a:lnTo>
                <a:lnTo>
                  <a:pt x="1346" y="400"/>
                </a:lnTo>
                <a:lnTo>
                  <a:pt x="1364" y="436"/>
                </a:lnTo>
                <a:lnTo>
                  <a:pt x="1373" y="455"/>
                </a:lnTo>
                <a:lnTo>
                  <a:pt x="1382" y="482"/>
                </a:lnTo>
                <a:lnTo>
                  <a:pt x="1391" y="509"/>
                </a:lnTo>
                <a:lnTo>
                  <a:pt x="1418" y="527"/>
                </a:lnTo>
                <a:lnTo>
                  <a:pt x="1436" y="555"/>
                </a:lnTo>
                <a:lnTo>
                  <a:pt x="1446" y="582"/>
                </a:lnTo>
                <a:lnTo>
                  <a:pt x="1455" y="609"/>
                </a:lnTo>
                <a:lnTo>
                  <a:pt x="1482" y="645"/>
                </a:lnTo>
                <a:lnTo>
                  <a:pt x="1491" y="664"/>
                </a:lnTo>
                <a:lnTo>
                  <a:pt x="1509" y="691"/>
                </a:lnTo>
                <a:lnTo>
                  <a:pt x="1536" y="709"/>
                </a:lnTo>
                <a:lnTo>
                  <a:pt x="1564" y="736"/>
                </a:lnTo>
                <a:lnTo>
                  <a:pt x="1582" y="764"/>
                </a:lnTo>
                <a:lnTo>
                  <a:pt x="1609" y="800"/>
                </a:lnTo>
                <a:lnTo>
                  <a:pt x="1636" y="836"/>
                </a:lnTo>
                <a:lnTo>
                  <a:pt x="1646" y="864"/>
                </a:lnTo>
                <a:lnTo>
                  <a:pt x="1664" y="900"/>
                </a:lnTo>
                <a:lnTo>
                  <a:pt x="1664" y="927"/>
                </a:lnTo>
                <a:lnTo>
                  <a:pt x="1673" y="964"/>
                </a:lnTo>
                <a:lnTo>
                  <a:pt x="1682" y="1000"/>
                </a:lnTo>
                <a:lnTo>
                  <a:pt x="1691" y="1027"/>
                </a:lnTo>
                <a:lnTo>
                  <a:pt x="1718" y="1036"/>
                </a:lnTo>
                <a:lnTo>
                  <a:pt x="1746" y="1054"/>
                </a:lnTo>
                <a:lnTo>
                  <a:pt x="1755" y="1073"/>
                </a:lnTo>
                <a:lnTo>
                  <a:pt x="1773" y="1100"/>
                </a:lnTo>
                <a:lnTo>
                  <a:pt x="1791" y="1127"/>
                </a:lnTo>
                <a:lnTo>
                  <a:pt x="1800" y="1154"/>
                </a:lnTo>
                <a:lnTo>
                  <a:pt x="1800" y="1173"/>
                </a:lnTo>
                <a:lnTo>
                  <a:pt x="1809" y="1200"/>
                </a:lnTo>
                <a:lnTo>
                  <a:pt x="1809" y="1227"/>
                </a:lnTo>
                <a:lnTo>
                  <a:pt x="1818" y="1254"/>
                </a:lnTo>
                <a:lnTo>
                  <a:pt x="1827" y="1282"/>
                </a:lnTo>
                <a:lnTo>
                  <a:pt x="1827" y="1309"/>
                </a:lnTo>
                <a:lnTo>
                  <a:pt x="1836" y="1336"/>
                </a:lnTo>
                <a:lnTo>
                  <a:pt x="1836" y="1363"/>
                </a:lnTo>
                <a:lnTo>
                  <a:pt x="1836" y="1382"/>
                </a:lnTo>
                <a:lnTo>
                  <a:pt x="1846" y="1409"/>
                </a:lnTo>
                <a:lnTo>
                  <a:pt x="1855" y="1436"/>
                </a:lnTo>
                <a:lnTo>
                  <a:pt x="1882" y="1454"/>
                </a:lnTo>
                <a:lnTo>
                  <a:pt x="1909" y="1472"/>
                </a:lnTo>
                <a:lnTo>
                  <a:pt x="1927" y="1491"/>
                </a:lnTo>
                <a:lnTo>
                  <a:pt x="1946" y="1509"/>
                </a:lnTo>
                <a:lnTo>
                  <a:pt x="1973" y="1536"/>
                </a:lnTo>
                <a:lnTo>
                  <a:pt x="2000" y="1545"/>
                </a:lnTo>
                <a:lnTo>
                  <a:pt x="2027" y="1572"/>
                </a:lnTo>
                <a:lnTo>
                  <a:pt x="2055" y="1582"/>
                </a:lnTo>
                <a:lnTo>
                  <a:pt x="2082" y="1600"/>
                </a:lnTo>
                <a:lnTo>
                  <a:pt x="2109" y="1609"/>
                </a:lnTo>
                <a:lnTo>
                  <a:pt x="2145" y="1609"/>
                </a:lnTo>
                <a:lnTo>
                  <a:pt x="2173" y="1609"/>
                </a:lnTo>
                <a:lnTo>
                  <a:pt x="2209" y="1609"/>
                </a:lnTo>
                <a:lnTo>
                  <a:pt x="2236" y="1609"/>
                </a:lnTo>
                <a:lnTo>
                  <a:pt x="2255" y="1609"/>
                </a:lnTo>
                <a:lnTo>
                  <a:pt x="2282" y="1609"/>
                </a:lnTo>
                <a:lnTo>
                  <a:pt x="2309" y="1609"/>
                </a:lnTo>
                <a:lnTo>
                  <a:pt x="2336" y="1609"/>
                </a:lnTo>
                <a:lnTo>
                  <a:pt x="2355" y="1609"/>
                </a:lnTo>
                <a:lnTo>
                  <a:pt x="2382" y="1609"/>
                </a:lnTo>
                <a:lnTo>
                  <a:pt x="2409" y="1618"/>
                </a:lnTo>
                <a:lnTo>
                  <a:pt x="2436" y="1618"/>
                </a:lnTo>
                <a:lnTo>
                  <a:pt x="2455" y="1618"/>
                </a:lnTo>
                <a:lnTo>
                  <a:pt x="2482" y="1627"/>
                </a:lnTo>
                <a:lnTo>
                  <a:pt x="2509" y="1627"/>
                </a:lnTo>
                <a:lnTo>
                  <a:pt x="2536" y="1627"/>
                </a:lnTo>
                <a:lnTo>
                  <a:pt x="2555" y="1627"/>
                </a:lnTo>
                <a:lnTo>
                  <a:pt x="2582" y="1627"/>
                </a:lnTo>
                <a:lnTo>
                  <a:pt x="2609" y="1627"/>
                </a:lnTo>
                <a:lnTo>
                  <a:pt x="2636" y="1627"/>
                </a:lnTo>
                <a:lnTo>
                  <a:pt x="2655" y="1609"/>
                </a:lnTo>
                <a:lnTo>
                  <a:pt x="2682" y="1582"/>
                </a:lnTo>
                <a:lnTo>
                  <a:pt x="2700" y="1563"/>
                </a:lnTo>
                <a:lnTo>
                  <a:pt x="2727" y="1554"/>
                </a:lnTo>
                <a:lnTo>
                  <a:pt x="2745" y="1527"/>
                </a:lnTo>
                <a:lnTo>
                  <a:pt x="2764" y="1509"/>
                </a:lnTo>
                <a:lnTo>
                  <a:pt x="2773" y="1482"/>
                </a:lnTo>
                <a:lnTo>
                  <a:pt x="2791" y="1463"/>
                </a:lnTo>
                <a:lnTo>
                  <a:pt x="2800" y="1436"/>
                </a:lnTo>
                <a:lnTo>
                  <a:pt x="2827" y="1409"/>
                </a:lnTo>
                <a:lnTo>
                  <a:pt x="2845" y="1382"/>
                </a:lnTo>
                <a:lnTo>
                  <a:pt x="2854" y="1363"/>
                </a:lnTo>
                <a:lnTo>
                  <a:pt x="2864" y="1336"/>
                </a:lnTo>
                <a:lnTo>
                  <a:pt x="2873" y="1309"/>
                </a:lnTo>
                <a:lnTo>
                  <a:pt x="2882" y="1282"/>
                </a:lnTo>
                <a:lnTo>
                  <a:pt x="2882" y="1263"/>
                </a:lnTo>
                <a:lnTo>
                  <a:pt x="2891" y="1236"/>
                </a:lnTo>
                <a:lnTo>
                  <a:pt x="2900" y="1209"/>
                </a:lnTo>
                <a:lnTo>
                  <a:pt x="2909" y="1163"/>
                </a:lnTo>
                <a:lnTo>
                  <a:pt x="2918" y="1136"/>
                </a:lnTo>
                <a:lnTo>
                  <a:pt x="2936" y="1082"/>
                </a:lnTo>
                <a:lnTo>
                  <a:pt x="2945" y="1045"/>
                </a:lnTo>
                <a:lnTo>
                  <a:pt x="2964" y="936"/>
                </a:lnTo>
                <a:lnTo>
                  <a:pt x="2982" y="909"/>
                </a:lnTo>
                <a:lnTo>
                  <a:pt x="2982" y="882"/>
                </a:lnTo>
                <a:lnTo>
                  <a:pt x="2991" y="854"/>
                </a:lnTo>
                <a:lnTo>
                  <a:pt x="3000" y="818"/>
                </a:lnTo>
                <a:lnTo>
                  <a:pt x="3018" y="764"/>
                </a:lnTo>
                <a:lnTo>
                  <a:pt x="3027" y="745"/>
                </a:lnTo>
                <a:lnTo>
                  <a:pt x="3036" y="709"/>
                </a:lnTo>
                <a:lnTo>
                  <a:pt x="3045" y="682"/>
                </a:lnTo>
                <a:lnTo>
                  <a:pt x="3054" y="655"/>
                </a:lnTo>
                <a:lnTo>
                  <a:pt x="3064" y="627"/>
                </a:lnTo>
                <a:lnTo>
                  <a:pt x="3073" y="600"/>
                </a:lnTo>
                <a:lnTo>
                  <a:pt x="3091" y="555"/>
                </a:lnTo>
                <a:lnTo>
                  <a:pt x="3100" y="536"/>
                </a:lnTo>
                <a:lnTo>
                  <a:pt x="3109" y="509"/>
                </a:lnTo>
                <a:lnTo>
                  <a:pt x="3118" y="482"/>
                </a:lnTo>
                <a:lnTo>
                  <a:pt x="3127" y="455"/>
                </a:lnTo>
                <a:lnTo>
                  <a:pt x="3127" y="436"/>
                </a:lnTo>
                <a:lnTo>
                  <a:pt x="3136" y="409"/>
                </a:lnTo>
                <a:lnTo>
                  <a:pt x="3145" y="382"/>
                </a:lnTo>
                <a:lnTo>
                  <a:pt x="3164" y="355"/>
                </a:lnTo>
                <a:lnTo>
                  <a:pt x="3173" y="336"/>
                </a:lnTo>
                <a:lnTo>
                  <a:pt x="3182" y="309"/>
                </a:lnTo>
                <a:lnTo>
                  <a:pt x="3191" y="282"/>
                </a:lnTo>
                <a:lnTo>
                  <a:pt x="3200" y="255"/>
                </a:lnTo>
                <a:lnTo>
                  <a:pt x="3209" y="227"/>
                </a:lnTo>
                <a:lnTo>
                  <a:pt x="3236" y="200"/>
                </a:lnTo>
                <a:lnTo>
                  <a:pt x="3264" y="191"/>
                </a:lnTo>
                <a:lnTo>
                  <a:pt x="3291" y="200"/>
                </a:lnTo>
                <a:lnTo>
                  <a:pt x="3300" y="227"/>
                </a:lnTo>
                <a:lnTo>
                  <a:pt x="3300" y="246"/>
                </a:lnTo>
                <a:lnTo>
                  <a:pt x="3300" y="273"/>
                </a:lnTo>
                <a:lnTo>
                  <a:pt x="3318" y="300"/>
                </a:lnTo>
                <a:lnTo>
                  <a:pt x="3345" y="327"/>
                </a:lnTo>
                <a:lnTo>
                  <a:pt x="3364" y="336"/>
                </a:lnTo>
                <a:lnTo>
                  <a:pt x="3373" y="355"/>
                </a:lnTo>
                <a:lnTo>
                  <a:pt x="3391" y="382"/>
                </a:lnTo>
                <a:lnTo>
                  <a:pt x="3409" y="409"/>
                </a:lnTo>
                <a:lnTo>
                  <a:pt x="3436" y="427"/>
                </a:lnTo>
                <a:lnTo>
                  <a:pt x="3454" y="455"/>
                </a:lnTo>
                <a:lnTo>
                  <a:pt x="3482" y="473"/>
                </a:lnTo>
                <a:lnTo>
                  <a:pt x="3509" y="491"/>
                </a:lnTo>
                <a:lnTo>
                  <a:pt x="3536" y="500"/>
                </a:lnTo>
                <a:lnTo>
                  <a:pt x="3536" y="473"/>
                </a:lnTo>
                <a:lnTo>
                  <a:pt x="3536" y="436"/>
                </a:lnTo>
                <a:lnTo>
                  <a:pt x="3536" y="400"/>
                </a:lnTo>
                <a:lnTo>
                  <a:pt x="3536" y="373"/>
                </a:lnTo>
                <a:lnTo>
                  <a:pt x="3536" y="346"/>
                </a:lnTo>
                <a:lnTo>
                  <a:pt x="3536" y="327"/>
                </a:lnTo>
                <a:lnTo>
                  <a:pt x="3536" y="300"/>
                </a:lnTo>
                <a:lnTo>
                  <a:pt x="3545" y="264"/>
                </a:lnTo>
                <a:lnTo>
                  <a:pt x="3554" y="227"/>
                </a:lnTo>
                <a:lnTo>
                  <a:pt x="3554" y="200"/>
                </a:lnTo>
                <a:lnTo>
                  <a:pt x="3564" y="173"/>
                </a:lnTo>
                <a:lnTo>
                  <a:pt x="3573" y="146"/>
                </a:lnTo>
                <a:lnTo>
                  <a:pt x="3582" y="127"/>
                </a:lnTo>
                <a:lnTo>
                  <a:pt x="3600" y="100"/>
                </a:lnTo>
                <a:lnTo>
                  <a:pt x="3609" y="73"/>
                </a:lnTo>
                <a:lnTo>
                  <a:pt x="3618" y="46"/>
                </a:lnTo>
                <a:lnTo>
                  <a:pt x="3627" y="27"/>
                </a:lnTo>
                <a:lnTo>
                  <a:pt x="3636" y="0"/>
                </a:lnTo>
                <a:lnTo>
                  <a:pt x="3664" y="0"/>
                </a:lnTo>
                <a:lnTo>
                  <a:pt x="3691" y="18"/>
                </a:lnTo>
                <a:lnTo>
                  <a:pt x="3718" y="37"/>
                </a:lnTo>
                <a:lnTo>
                  <a:pt x="3745" y="64"/>
                </a:lnTo>
                <a:lnTo>
                  <a:pt x="3763" y="91"/>
                </a:lnTo>
                <a:lnTo>
                  <a:pt x="3782" y="109"/>
                </a:lnTo>
                <a:lnTo>
                  <a:pt x="3791" y="136"/>
                </a:lnTo>
                <a:lnTo>
                  <a:pt x="3800" y="155"/>
                </a:lnTo>
                <a:lnTo>
                  <a:pt x="3818" y="182"/>
                </a:lnTo>
                <a:lnTo>
                  <a:pt x="3845" y="209"/>
                </a:lnTo>
                <a:lnTo>
                  <a:pt x="3845" y="236"/>
                </a:lnTo>
                <a:lnTo>
                  <a:pt x="3845" y="255"/>
                </a:lnTo>
                <a:lnTo>
                  <a:pt x="3845" y="282"/>
                </a:lnTo>
                <a:lnTo>
                  <a:pt x="3845" y="309"/>
                </a:lnTo>
                <a:lnTo>
                  <a:pt x="3863" y="336"/>
                </a:lnTo>
                <a:lnTo>
                  <a:pt x="3882" y="346"/>
                </a:lnTo>
                <a:lnTo>
                  <a:pt x="3909" y="364"/>
                </a:lnTo>
                <a:lnTo>
                  <a:pt x="3936" y="382"/>
                </a:lnTo>
                <a:lnTo>
                  <a:pt x="3963" y="391"/>
                </a:lnTo>
                <a:lnTo>
                  <a:pt x="3982" y="400"/>
                </a:lnTo>
                <a:lnTo>
                  <a:pt x="4009" y="418"/>
                </a:lnTo>
                <a:lnTo>
                  <a:pt x="4036" y="436"/>
                </a:lnTo>
                <a:lnTo>
                  <a:pt x="4063" y="445"/>
                </a:lnTo>
                <a:lnTo>
                  <a:pt x="4082" y="436"/>
                </a:lnTo>
                <a:lnTo>
                  <a:pt x="4091" y="409"/>
                </a:lnTo>
                <a:lnTo>
                  <a:pt x="4100" y="382"/>
                </a:lnTo>
                <a:lnTo>
                  <a:pt x="4109" y="355"/>
                </a:lnTo>
                <a:lnTo>
                  <a:pt x="4118" y="336"/>
                </a:lnTo>
                <a:lnTo>
                  <a:pt x="4127" y="309"/>
                </a:lnTo>
                <a:lnTo>
                  <a:pt x="4145" y="282"/>
                </a:lnTo>
                <a:lnTo>
                  <a:pt x="4163" y="255"/>
                </a:lnTo>
                <a:lnTo>
                  <a:pt x="4182" y="236"/>
                </a:lnTo>
                <a:lnTo>
                  <a:pt x="4200" y="209"/>
                </a:lnTo>
                <a:lnTo>
                  <a:pt x="4227" y="200"/>
                </a:lnTo>
                <a:lnTo>
                  <a:pt x="4254" y="200"/>
                </a:lnTo>
                <a:lnTo>
                  <a:pt x="4273" y="182"/>
                </a:lnTo>
                <a:lnTo>
                  <a:pt x="4282" y="155"/>
                </a:lnTo>
                <a:lnTo>
                  <a:pt x="4300" y="136"/>
                </a:lnTo>
                <a:lnTo>
                  <a:pt x="4309" y="109"/>
                </a:lnTo>
                <a:lnTo>
                  <a:pt x="4318" y="82"/>
                </a:lnTo>
                <a:lnTo>
                  <a:pt x="4318" y="55"/>
                </a:lnTo>
                <a:lnTo>
                  <a:pt x="4345" y="37"/>
                </a:lnTo>
                <a:lnTo>
                  <a:pt x="4373" y="37"/>
                </a:lnTo>
                <a:lnTo>
                  <a:pt x="4391" y="64"/>
                </a:lnTo>
                <a:lnTo>
                  <a:pt x="4409" y="91"/>
                </a:lnTo>
                <a:lnTo>
                  <a:pt x="4436" y="118"/>
                </a:lnTo>
                <a:lnTo>
                  <a:pt x="4463" y="146"/>
                </a:lnTo>
                <a:lnTo>
                  <a:pt x="4482" y="164"/>
                </a:lnTo>
                <a:lnTo>
                  <a:pt x="4509" y="191"/>
                </a:lnTo>
                <a:lnTo>
                  <a:pt x="4518" y="218"/>
                </a:lnTo>
                <a:lnTo>
                  <a:pt x="4527" y="246"/>
                </a:lnTo>
                <a:lnTo>
                  <a:pt x="4545" y="273"/>
                </a:lnTo>
                <a:lnTo>
                  <a:pt x="4545" y="309"/>
                </a:lnTo>
                <a:lnTo>
                  <a:pt x="4563" y="336"/>
                </a:lnTo>
                <a:lnTo>
                  <a:pt x="4572" y="364"/>
                </a:lnTo>
                <a:lnTo>
                  <a:pt x="4582" y="400"/>
                </a:lnTo>
                <a:lnTo>
                  <a:pt x="4591" y="427"/>
                </a:lnTo>
                <a:lnTo>
                  <a:pt x="4600" y="464"/>
                </a:lnTo>
                <a:lnTo>
                  <a:pt x="4618" y="491"/>
                </a:lnTo>
                <a:lnTo>
                  <a:pt x="4627" y="527"/>
                </a:lnTo>
                <a:lnTo>
                  <a:pt x="4636" y="555"/>
                </a:lnTo>
                <a:lnTo>
                  <a:pt x="4645" y="582"/>
                </a:lnTo>
                <a:lnTo>
                  <a:pt x="4663" y="618"/>
                </a:lnTo>
                <a:lnTo>
                  <a:pt x="4672" y="645"/>
                </a:lnTo>
                <a:lnTo>
                  <a:pt x="4682" y="664"/>
                </a:lnTo>
                <a:lnTo>
                  <a:pt x="4700" y="691"/>
                </a:lnTo>
                <a:lnTo>
                  <a:pt x="4718" y="718"/>
                </a:lnTo>
                <a:lnTo>
                  <a:pt x="4745" y="745"/>
                </a:lnTo>
                <a:lnTo>
                  <a:pt x="4752" y="74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2726" y="1216819"/>
            <a:ext cx="212718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Comic Sans MS" pitchFamily="66" charset="0"/>
              </a:rPr>
              <a:t>Speech Magnitude (dB)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25550" y="1547813"/>
            <a:ext cx="2197100" cy="161925"/>
          </a:xfrm>
          <a:prstGeom prst="rect">
            <a:avLst/>
          </a:prstGeom>
          <a:solidFill>
            <a:srgbClr val="AEB4B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t-EE" altLang="en-US" sz="1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435350" y="1547813"/>
            <a:ext cx="825500" cy="1619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t-EE" alt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16550" y="1547813"/>
            <a:ext cx="2730500" cy="161925"/>
          </a:xfrm>
          <a:prstGeom prst="rect">
            <a:avLst/>
          </a:prstGeom>
          <a:solidFill>
            <a:srgbClr val="AEB4B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t-EE" alt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8159750" y="1547813"/>
            <a:ext cx="825500" cy="1619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t-EE" alt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219200" y="3486150"/>
            <a:ext cx="0" cy="4000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5410200" y="3257550"/>
            <a:ext cx="0" cy="6286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641476" y="1524000"/>
            <a:ext cx="1328890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50" dirty="0">
                <a:latin typeface="Comic Sans MS" pitchFamily="66" charset="0"/>
              </a:rPr>
              <a:t>Speech Detected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370264" y="1527572"/>
            <a:ext cx="900888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50" dirty="0">
                <a:latin typeface="Comic Sans MS" pitchFamily="66" charset="0"/>
              </a:rPr>
              <a:t>Hang-Over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6061076" y="1524000"/>
            <a:ext cx="1328890" cy="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50" dirty="0">
                <a:latin typeface="Comic Sans MS" pitchFamily="66" charset="0"/>
              </a:rPr>
              <a:t>Speech</a:t>
            </a:r>
            <a:r>
              <a:rPr lang="en-US" altLang="en-US" sz="105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altLang="en-US" sz="1050" dirty="0">
                <a:latin typeface="Comic Sans MS" pitchFamily="66" charset="0"/>
              </a:rPr>
              <a:t>Detected</a:t>
            </a:r>
            <a:endParaRPr lang="en-US" altLang="en-US" sz="105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8089901" y="1527572"/>
            <a:ext cx="833562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000" dirty="0">
                <a:latin typeface="Comic Sans MS" pitchFamily="66" charset="0"/>
              </a:rPr>
              <a:t>Hang-Over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8137525" y="3902869"/>
            <a:ext cx="55784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Comic Sans MS" pitchFamily="66" charset="0"/>
              </a:rPr>
              <a:t>time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1889125" y="3045619"/>
            <a:ext cx="110447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Comic Sans MS" pitchFamily="66" charset="0"/>
              </a:rPr>
              <a:t>Sentence 1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6461126" y="3045619"/>
            <a:ext cx="1133324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Comic Sans MS" pitchFamily="66" charset="0"/>
              </a:rPr>
              <a:t>Sentence 2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3962400" y="1714500"/>
            <a:ext cx="2286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3870326" y="2074069"/>
            <a:ext cx="1426673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Comic Sans MS" pitchFamily="66" charset="0"/>
              </a:rPr>
              <a:t>Typically fixed</a:t>
            </a:r>
          </a:p>
          <a:p>
            <a:r>
              <a:rPr lang="en-US" altLang="en-US" sz="1400">
                <a:latin typeface="Comic Sans MS" pitchFamily="66" charset="0"/>
              </a:rPr>
              <a:t>at 200 ms</a:t>
            </a: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762000" y="3793331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7427913" y="3606404"/>
            <a:ext cx="1146148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Comic Sans MS" pitchFamily="66" charset="0"/>
              </a:rPr>
              <a:t>Noise Floor</a:t>
            </a:r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4648200" y="3055144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4800600" y="3055144"/>
            <a:ext cx="0" cy="7417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3946525" y="3159919"/>
            <a:ext cx="1038746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Comic Sans MS" pitchFamily="66" charset="0"/>
              </a:rPr>
              <a:t>Signal-to-</a:t>
            </a:r>
          </a:p>
          <a:p>
            <a:r>
              <a:rPr lang="en-US" altLang="en-US" sz="1400">
                <a:latin typeface="Comic Sans MS" pitchFamily="66" charset="0"/>
              </a:rPr>
              <a:t>Noise</a:t>
            </a:r>
          </a:p>
          <a:p>
            <a:r>
              <a:rPr lang="en-US" altLang="en-US" sz="1400">
                <a:latin typeface="Comic Sans MS" pitchFamily="66" charset="0"/>
              </a:rPr>
              <a:t>Threshold</a:t>
            </a:r>
          </a:p>
        </p:txBody>
      </p:sp>
      <p:sp>
        <p:nvSpPr>
          <p:cNvPr id="27675" name="Arc 27"/>
          <p:cNvSpPr>
            <a:spLocks/>
          </p:cNvSpPr>
          <p:nvPr/>
        </p:nvSpPr>
        <p:spPr bwMode="auto">
          <a:xfrm rot="10800000">
            <a:off x="860426" y="4174332"/>
            <a:ext cx="125413" cy="55960"/>
          </a:xfrm>
          <a:custGeom>
            <a:avLst/>
            <a:gdLst>
              <a:gd name="T0" fmla="*/ 718796 w 21600"/>
              <a:gd name="T1" fmla="*/ 252373 h 22059"/>
              <a:gd name="T2" fmla="*/ 168 w 21600"/>
              <a:gd name="T3" fmla="*/ 0 h 22059"/>
              <a:gd name="T4" fmla="*/ 728168 w 21600"/>
              <a:gd name="T5" fmla="*/ 5273 h 22059"/>
              <a:gd name="T6" fmla="*/ 0 60000 65536"/>
              <a:gd name="T7" fmla="*/ 0 60000 65536"/>
              <a:gd name="T8" fmla="*/ 0 60000 65536"/>
              <a:gd name="T9" fmla="*/ 0 w 21600"/>
              <a:gd name="T10" fmla="*/ 0 h 22059"/>
              <a:gd name="T11" fmla="*/ 21600 w 21600"/>
              <a:gd name="T12" fmla="*/ 22059 h 220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59" fill="none" extrusionOk="0">
                <a:moveTo>
                  <a:pt x="21321" y="22059"/>
                </a:moveTo>
                <a:cubicBezTo>
                  <a:pt x="9502" y="21907"/>
                  <a:pt x="0" y="12281"/>
                  <a:pt x="0" y="461"/>
                </a:cubicBezTo>
                <a:cubicBezTo>
                  <a:pt x="-1" y="307"/>
                  <a:pt x="1" y="153"/>
                  <a:pt x="4" y="-1"/>
                </a:cubicBezTo>
              </a:path>
              <a:path w="21600" h="22059" stroke="0" extrusionOk="0">
                <a:moveTo>
                  <a:pt x="21321" y="22059"/>
                </a:moveTo>
                <a:cubicBezTo>
                  <a:pt x="9502" y="21907"/>
                  <a:pt x="0" y="12281"/>
                  <a:pt x="0" y="461"/>
                </a:cubicBezTo>
                <a:cubicBezTo>
                  <a:pt x="-1" y="307"/>
                  <a:pt x="1" y="153"/>
                  <a:pt x="4" y="-1"/>
                </a:cubicBezTo>
                <a:lnTo>
                  <a:pt x="21600" y="461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Arc 28"/>
          <p:cNvSpPr>
            <a:spLocks/>
          </p:cNvSpPr>
          <p:nvPr/>
        </p:nvSpPr>
        <p:spPr bwMode="auto">
          <a:xfrm rot="10800000">
            <a:off x="982663" y="4174332"/>
            <a:ext cx="127000" cy="55960"/>
          </a:xfrm>
          <a:custGeom>
            <a:avLst/>
            <a:gdLst>
              <a:gd name="T0" fmla="*/ 737056 w 21878"/>
              <a:gd name="T1" fmla="*/ 0 h 22067"/>
              <a:gd name="T2" fmla="*/ 0 w 21878"/>
              <a:gd name="T3" fmla="*/ 252258 h 22067"/>
              <a:gd name="T4" fmla="*/ 9369 w 21878"/>
              <a:gd name="T5" fmla="*/ 5339 h 22067"/>
              <a:gd name="T6" fmla="*/ 0 60000 65536"/>
              <a:gd name="T7" fmla="*/ 0 60000 65536"/>
              <a:gd name="T8" fmla="*/ 0 60000 65536"/>
              <a:gd name="T9" fmla="*/ 0 w 21878"/>
              <a:gd name="T10" fmla="*/ 0 h 22067"/>
              <a:gd name="T11" fmla="*/ 21878 w 21878"/>
              <a:gd name="T12" fmla="*/ 22067 h 220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78" h="22067" fill="none" extrusionOk="0">
                <a:moveTo>
                  <a:pt x="21872" y="0"/>
                </a:moveTo>
                <a:cubicBezTo>
                  <a:pt x="21876" y="155"/>
                  <a:pt x="21878" y="311"/>
                  <a:pt x="21878" y="467"/>
                </a:cubicBezTo>
                <a:cubicBezTo>
                  <a:pt x="21878" y="12396"/>
                  <a:pt x="12207" y="22067"/>
                  <a:pt x="278" y="22067"/>
                </a:cubicBezTo>
                <a:cubicBezTo>
                  <a:pt x="185" y="22067"/>
                  <a:pt x="92" y="22066"/>
                  <a:pt x="-1" y="22065"/>
                </a:cubicBezTo>
              </a:path>
              <a:path w="21878" h="22067" stroke="0" extrusionOk="0">
                <a:moveTo>
                  <a:pt x="21872" y="0"/>
                </a:moveTo>
                <a:cubicBezTo>
                  <a:pt x="21876" y="155"/>
                  <a:pt x="21878" y="311"/>
                  <a:pt x="21878" y="467"/>
                </a:cubicBezTo>
                <a:cubicBezTo>
                  <a:pt x="21878" y="12396"/>
                  <a:pt x="12207" y="22067"/>
                  <a:pt x="278" y="22067"/>
                </a:cubicBezTo>
                <a:cubicBezTo>
                  <a:pt x="185" y="22067"/>
                  <a:pt x="92" y="22066"/>
                  <a:pt x="-1" y="22065"/>
                </a:cubicBezTo>
                <a:lnTo>
                  <a:pt x="278" y="467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Arc 29"/>
          <p:cNvSpPr>
            <a:spLocks/>
          </p:cNvSpPr>
          <p:nvPr/>
        </p:nvSpPr>
        <p:spPr bwMode="auto">
          <a:xfrm>
            <a:off x="1108076" y="4096941"/>
            <a:ext cx="125413" cy="55959"/>
          </a:xfrm>
          <a:custGeom>
            <a:avLst/>
            <a:gdLst>
              <a:gd name="T0" fmla="*/ 727999 w 21600"/>
              <a:gd name="T1" fmla="*/ 0 h 22064"/>
              <a:gd name="T2" fmla="*/ 0 w 21600"/>
              <a:gd name="T3" fmla="*/ 252309 h 22064"/>
              <a:gd name="T4" fmla="*/ 0 w 21600"/>
              <a:gd name="T5" fmla="*/ 5306 h 22064"/>
              <a:gd name="T6" fmla="*/ 0 60000 65536"/>
              <a:gd name="T7" fmla="*/ 0 60000 65536"/>
              <a:gd name="T8" fmla="*/ 0 60000 65536"/>
              <a:gd name="T9" fmla="*/ 0 w 21600"/>
              <a:gd name="T10" fmla="*/ 0 h 22064"/>
              <a:gd name="T11" fmla="*/ 21600 w 21600"/>
              <a:gd name="T12" fmla="*/ 22064 h 22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64" fill="none" extrusionOk="0">
                <a:moveTo>
                  <a:pt x="21595" y="-1"/>
                </a:moveTo>
                <a:cubicBezTo>
                  <a:pt x="21598" y="154"/>
                  <a:pt x="21600" y="309"/>
                  <a:pt x="21600" y="464"/>
                </a:cubicBezTo>
                <a:cubicBezTo>
                  <a:pt x="21600" y="12393"/>
                  <a:pt x="11929" y="22063"/>
                  <a:pt x="0" y="22064"/>
                </a:cubicBezTo>
              </a:path>
              <a:path w="21600" h="22064" stroke="0" extrusionOk="0">
                <a:moveTo>
                  <a:pt x="21595" y="-1"/>
                </a:moveTo>
                <a:cubicBezTo>
                  <a:pt x="21598" y="154"/>
                  <a:pt x="21600" y="309"/>
                  <a:pt x="21600" y="464"/>
                </a:cubicBezTo>
                <a:cubicBezTo>
                  <a:pt x="21600" y="12393"/>
                  <a:pt x="11929" y="22063"/>
                  <a:pt x="0" y="22064"/>
                </a:cubicBezTo>
                <a:lnTo>
                  <a:pt x="0" y="464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Arc 30"/>
          <p:cNvSpPr>
            <a:spLocks/>
          </p:cNvSpPr>
          <p:nvPr/>
        </p:nvSpPr>
        <p:spPr bwMode="auto">
          <a:xfrm>
            <a:off x="735013" y="4114800"/>
            <a:ext cx="125412" cy="55960"/>
          </a:xfrm>
          <a:custGeom>
            <a:avLst/>
            <a:gdLst>
              <a:gd name="T0" fmla="*/ 718884 w 21600"/>
              <a:gd name="T1" fmla="*/ 257760 h 21598"/>
              <a:gd name="T2" fmla="*/ 0 w 21600"/>
              <a:gd name="T3" fmla="*/ 0 h 21598"/>
              <a:gd name="T4" fmla="*/ 728156 w 21600"/>
              <a:gd name="T5" fmla="*/ 0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21324" y="21598"/>
                </a:moveTo>
                <a:cubicBezTo>
                  <a:pt x="9503" y="21447"/>
                  <a:pt x="0" y="11822"/>
                  <a:pt x="0" y="0"/>
                </a:cubicBezTo>
              </a:path>
              <a:path w="21600" h="21598" stroke="0" extrusionOk="0">
                <a:moveTo>
                  <a:pt x="21324" y="21598"/>
                </a:moveTo>
                <a:cubicBezTo>
                  <a:pt x="9503" y="21447"/>
                  <a:pt x="0" y="11822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441326" y="4245769"/>
            <a:ext cx="1490793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Comic Sans MS" pitchFamily="66" charset="0"/>
              </a:rPr>
              <a:t>Front-end</a:t>
            </a:r>
          </a:p>
          <a:p>
            <a:r>
              <a:rPr lang="en-US" altLang="en-US" sz="1400">
                <a:latin typeface="Comic Sans MS" pitchFamily="66" charset="0"/>
              </a:rPr>
              <a:t>Speech Clipping</a:t>
            </a:r>
          </a:p>
        </p:txBody>
      </p:sp>
      <p:sp>
        <p:nvSpPr>
          <p:cNvPr id="27680" name="Arc 32"/>
          <p:cNvSpPr>
            <a:spLocks/>
          </p:cNvSpPr>
          <p:nvPr/>
        </p:nvSpPr>
        <p:spPr bwMode="auto">
          <a:xfrm rot="10800000">
            <a:off x="5051426" y="4117181"/>
            <a:ext cx="125413" cy="57150"/>
          </a:xfrm>
          <a:custGeom>
            <a:avLst/>
            <a:gdLst>
              <a:gd name="T0" fmla="*/ 718796 w 21600"/>
              <a:gd name="T1" fmla="*/ 263223 h 22059"/>
              <a:gd name="T2" fmla="*/ 168 w 21600"/>
              <a:gd name="T3" fmla="*/ 0 h 22059"/>
              <a:gd name="T4" fmla="*/ 728168 w 21600"/>
              <a:gd name="T5" fmla="*/ 5499 h 22059"/>
              <a:gd name="T6" fmla="*/ 0 60000 65536"/>
              <a:gd name="T7" fmla="*/ 0 60000 65536"/>
              <a:gd name="T8" fmla="*/ 0 60000 65536"/>
              <a:gd name="T9" fmla="*/ 0 w 21600"/>
              <a:gd name="T10" fmla="*/ 0 h 22059"/>
              <a:gd name="T11" fmla="*/ 21600 w 21600"/>
              <a:gd name="T12" fmla="*/ 22059 h 220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59" fill="none" extrusionOk="0">
                <a:moveTo>
                  <a:pt x="21321" y="22059"/>
                </a:moveTo>
                <a:cubicBezTo>
                  <a:pt x="9502" y="21907"/>
                  <a:pt x="0" y="12281"/>
                  <a:pt x="0" y="461"/>
                </a:cubicBezTo>
                <a:cubicBezTo>
                  <a:pt x="-1" y="307"/>
                  <a:pt x="1" y="153"/>
                  <a:pt x="4" y="-1"/>
                </a:cubicBezTo>
              </a:path>
              <a:path w="21600" h="22059" stroke="0" extrusionOk="0">
                <a:moveTo>
                  <a:pt x="21321" y="22059"/>
                </a:moveTo>
                <a:cubicBezTo>
                  <a:pt x="9502" y="21907"/>
                  <a:pt x="0" y="12281"/>
                  <a:pt x="0" y="461"/>
                </a:cubicBezTo>
                <a:cubicBezTo>
                  <a:pt x="-1" y="307"/>
                  <a:pt x="1" y="153"/>
                  <a:pt x="4" y="-1"/>
                </a:cubicBezTo>
                <a:lnTo>
                  <a:pt x="21600" y="461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Arc 33"/>
          <p:cNvSpPr>
            <a:spLocks/>
          </p:cNvSpPr>
          <p:nvPr/>
        </p:nvSpPr>
        <p:spPr bwMode="auto">
          <a:xfrm rot="10800000">
            <a:off x="5173663" y="4115992"/>
            <a:ext cx="127000" cy="58340"/>
          </a:xfrm>
          <a:custGeom>
            <a:avLst/>
            <a:gdLst>
              <a:gd name="T0" fmla="*/ 737056 w 21878"/>
              <a:gd name="T1" fmla="*/ 0 h 22067"/>
              <a:gd name="T2" fmla="*/ 0 w 21878"/>
              <a:gd name="T3" fmla="*/ 274177 h 22067"/>
              <a:gd name="T4" fmla="*/ 9369 w 21878"/>
              <a:gd name="T5" fmla="*/ 5802 h 22067"/>
              <a:gd name="T6" fmla="*/ 0 60000 65536"/>
              <a:gd name="T7" fmla="*/ 0 60000 65536"/>
              <a:gd name="T8" fmla="*/ 0 60000 65536"/>
              <a:gd name="T9" fmla="*/ 0 w 21878"/>
              <a:gd name="T10" fmla="*/ 0 h 22067"/>
              <a:gd name="T11" fmla="*/ 21878 w 21878"/>
              <a:gd name="T12" fmla="*/ 22067 h 220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78" h="22067" fill="none" extrusionOk="0">
                <a:moveTo>
                  <a:pt x="21872" y="0"/>
                </a:moveTo>
                <a:cubicBezTo>
                  <a:pt x="21876" y="155"/>
                  <a:pt x="21878" y="311"/>
                  <a:pt x="21878" y="467"/>
                </a:cubicBezTo>
                <a:cubicBezTo>
                  <a:pt x="21878" y="12396"/>
                  <a:pt x="12207" y="22067"/>
                  <a:pt x="278" y="22067"/>
                </a:cubicBezTo>
                <a:cubicBezTo>
                  <a:pt x="185" y="22067"/>
                  <a:pt x="92" y="22066"/>
                  <a:pt x="-1" y="22065"/>
                </a:cubicBezTo>
              </a:path>
              <a:path w="21878" h="22067" stroke="0" extrusionOk="0">
                <a:moveTo>
                  <a:pt x="21872" y="0"/>
                </a:moveTo>
                <a:cubicBezTo>
                  <a:pt x="21876" y="155"/>
                  <a:pt x="21878" y="311"/>
                  <a:pt x="21878" y="467"/>
                </a:cubicBezTo>
                <a:cubicBezTo>
                  <a:pt x="21878" y="12396"/>
                  <a:pt x="12207" y="22067"/>
                  <a:pt x="278" y="22067"/>
                </a:cubicBezTo>
                <a:cubicBezTo>
                  <a:pt x="185" y="22067"/>
                  <a:pt x="92" y="22066"/>
                  <a:pt x="-1" y="22065"/>
                </a:cubicBezTo>
                <a:lnTo>
                  <a:pt x="278" y="467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Arc 34"/>
          <p:cNvSpPr>
            <a:spLocks/>
          </p:cNvSpPr>
          <p:nvPr/>
        </p:nvSpPr>
        <p:spPr bwMode="auto">
          <a:xfrm>
            <a:off x="5299076" y="4039791"/>
            <a:ext cx="125413" cy="55959"/>
          </a:xfrm>
          <a:custGeom>
            <a:avLst/>
            <a:gdLst>
              <a:gd name="T0" fmla="*/ 727999 w 21600"/>
              <a:gd name="T1" fmla="*/ 0 h 22064"/>
              <a:gd name="T2" fmla="*/ 0 w 21600"/>
              <a:gd name="T3" fmla="*/ 252309 h 22064"/>
              <a:gd name="T4" fmla="*/ 0 w 21600"/>
              <a:gd name="T5" fmla="*/ 5306 h 22064"/>
              <a:gd name="T6" fmla="*/ 0 60000 65536"/>
              <a:gd name="T7" fmla="*/ 0 60000 65536"/>
              <a:gd name="T8" fmla="*/ 0 60000 65536"/>
              <a:gd name="T9" fmla="*/ 0 w 21600"/>
              <a:gd name="T10" fmla="*/ 0 h 22064"/>
              <a:gd name="T11" fmla="*/ 21600 w 21600"/>
              <a:gd name="T12" fmla="*/ 22064 h 22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64" fill="none" extrusionOk="0">
                <a:moveTo>
                  <a:pt x="21595" y="-1"/>
                </a:moveTo>
                <a:cubicBezTo>
                  <a:pt x="21598" y="154"/>
                  <a:pt x="21600" y="309"/>
                  <a:pt x="21600" y="464"/>
                </a:cubicBezTo>
                <a:cubicBezTo>
                  <a:pt x="21600" y="12393"/>
                  <a:pt x="11929" y="22063"/>
                  <a:pt x="0" y="22064"/>
                </a:cubicBezTo>
              </a:path>
              <a:path w="21600" h="22064" stroke="0" extrusionOk="0">
                <a:moveTo>
                  <a:pt x="21595" y="-1"/>
                </a:moveTo>
                <a:cubicBezTo>
                  <a:pt x="21598" y="154"/>
                  <a:pt x="21600" y="309"/>
                  <a:pt x="21600" y="464"/>
                </a:cubicBezTo>
                <a:cubicBezTo>
                  <a:pt x="21600" y="12393"/>
                  <a:pt x="11929" y="22063"/>
                  <a:pt x="0" y="22064"/>
                </a:cubicBezTo>
                <a:lnTo>
                  <a:pt x="0" y="464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Arc 35"/>
          <p:cNvSpPr>
            <a:spLocks/>
          </p:cNvSpPr>
          <p:nvPr/>
        </p:nvSpPr>
        <p:spPr bwMode="auto">
          <a:xfrm>
            <a:off x="4926013" y="4057650"/>
            <a:ext cx="125412" cy="57150"/>
          </a:xfrm>
          <a:custGeom>
            <a:avLst/>
            <a:gdLst>
              <a:gd name="T0" fmla="*/ 718884 w 21600"/>
              <a:gd name="T1" fmla="*/ 268842 h 21598"/>
              <a:gd name="T2" fmla="*/ 0 w 21600"/>
              <a:gd name="T3" fmla="*/ 0 h 21598"/>
              <a:gd name="T4" fmla="*/ 728156 w 21600"/>
              <a:gd name="T5" fmla="*/ 0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21324" y="21598"/>
                </a:moveTo>
                <a:cubicBezTo>
                  <a:pt x="9503" y="21447"/>
                  <a:pt x="0" y="11822"/>
                  <a:pt x="0" y="0"/>
                </a:cubicBezTo>
              </a:path>
              <a:path w="21600" h="21598" stroke="0" extrusionOk="0">
                <a:moveTo>
                  <a:pt x="21324" y="21598"/>
                </a:moveTo>
                <a:cubicBezTo>
                  <a:pt x="9503" y="21447"/>
                  <a:pt x="0" y="11822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4632326" y="4188619"/>
            <a:ext cx="1490793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Comic Sans MS" pitchFamily="66" charset="0"/>
              </a:rPr>
              <a:t>Front-end</a:t>
            </a:r>
          </a:p>
          <a:p>
            <a:r>
              <a:rPr lang="en-US" altLang="en-US" sz="1400">
                <a:latin typeface="Comic Sans MS" pitchFamily="66" charset="0"/>
              </a:rPr>
              <a:t>Speech Clipping</a:t>
            </a:r>
          </a:p>
        </p:txBody>
      </p:sp>
    </p:spTree>
    <p:extLst>
      <p:ext uri="{BB962C8B-B14F-4D97-AF65-F5344CB8AC3E}">
        <p14:creationId xmlns:p14="http://schemas.microsoft.com/office/powerpoint/2010/main" val="42060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1771650"/>
            <a:ext cx="7623175" cy="857250"/>
          </a:xfrm>
        </p:spPr>
        <p:txBody>
          <a:bodyPr/>
          <a:lstStyle/>
          <a:p>
            <a:pPr eaLnBrk="1" hangingPunct="1"/>
            <a:r>
              <a:rPr lang="en-US" altLang="en-US" smtClean="0"/>
              <a:t>Video Coding</a:t>
            </a:r>
          </a:p>
        </p:txBody>
      </p:sp>
    </p:spTree>
    <p:extLst>
      <p:ext uri="{BB962C8B-B14F-4D97-AF65-F5344CB8AC3E}">
        <p14:creationId xmlns:p14="http://schemas.microsoft.com/office/powerpoint/2010/main" val="36624047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Terms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047750"/>
          <a:ext cx="7772400" cy="3421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790"/>
                <a:gridCol w="6023610"/>
              </a:tblGrid>
              <a:tr h="2781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Term</a:t>
                      </a:r>
                      <a:endParaRPr lang="en-US" sz="1400" dirty="0"/>
                    </a:p>
                  </a:txBody>
                  <a:tcPr marT="34295" marB="3429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marT="34295" marB="34295"/>
                </a:tc>
              </a:tr>
              <a:tr h="480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Frame</a:t>
                      </a:r>
                      <a:endParaRPr lang="en-US" sz="1400" dirty="0"/>
                    </a:p>
                  </a:txBody>
                  <a:tcPr marT="34295" marB="3429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</a:t>
                      </a:r>
                      <a:r>
                        <a:rPr lang="en-US" sz="1400" baseline="0" dirty="0" smtClean="0"/>
                        <a:t> individual picture in a sequence that makes up the video</a:t>
                      </a:r>
                      <a:endParaRPr lang="en-US" sz="1400" dirty="0"/>
                    </a:p>
                  </a:txBody>
                  <a:tcPr marT="34295" marB="34295"/>
                </a:tc>
              </a:tr>
              <a:tr h="480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Frame</a:t>
                      </a:r>
                      <a:r>
                        <a:rPr lang="en-US" sz="1400" baseline="0" dirty="0" smtClean="0"/>
                        <a:t> Rate</a:t>
                      </a:r>
                      <a:endParaRPr lang="en-US" sz="1400" dirty="0"/>
                    </a:p>
                  </a:txBody>
                  <a:tcPr marT="34295" marB="3429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number of frames per second in video. 30</a:t>
                      </a:r>
                      <a:r>
                        <a:rPr lang="en-US" sz="1400" baseline="0" dirty="0" smtClean="0"/>
                        <a:t> is excellent (TV quality)</a:t>
                      </a:r>
                      <a:endParaRPr lang="en-US" sz="1400" dirty="0"/>
                    </a:p>
                  </a:txBody>
                  <a:tcPr marT="34295" marB="34295"/>
                </a:tc>
              </a:tr>
              <a:tr h="480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  <a:endParaRPr lang="en-US" sz="1400" dirty="0"/>
                    </a:p>
                  </a:txBody>
                  <a:tcPr marT="34295" marB="3429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number of horizontal and vertical pixels.</a:t>
                      </a:r>
                      <a:r>
                        <a:rPr lang="en-US" sz="1400" baseline="0" dirty="0" smtClean="0"/>
                        <a:t> VGA=640x480.</a:t>
                      </a:r>
                      <a:endParaRPr lang="en-US" sz="1400" dirty="0"/>
                    </a:p>
                  </a:txBody>
                  <a:tcPr marT="34295" marB="34295"/>
                </a:tc>
              </a:tr>
              <a:tr h="6858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Interlacing</a:t>
                      </a:r>
                      <a:endParaRPr lang="en-US" sz="1400" dirty="0"/>
                    </a:p>
                  </a:txBody>
                  <a:tcPr marT="34295" marB="3429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mechanism for transmitting video</a:t>
                      </a:r>
                      <a:r>
                        <a:rPr lang="en-US" sz="1400" baseline="0" dirty="0" smtClean="0"/>
                        <a:t> by splitting a frame into two fields, one field representing the odd lines, and one the even field. This is the “</a:t>
                      </a:r>
                      <a:r>
                        <a:rPr lang="en-US" sz="1400" baseline="0" dirty="0" err="1" smtClean="0"/>
                        <a:t>i</a:t>
                      </a:r>
                      <a:r>
                        <a:rPr lang="en-US" sz="1400" baseline="0" dirty="0" smtClean="0"/>
                        <a:t>” in 1080i</a:t>
                      </a:r>
                      <a:endParaRPr lang="en-US" sz="1400" dirty="0"/>
                    </a:p>
                  </a:txBody>
                  <a:tcPr marT="34295" marB="34295"/>
                </a:tc>
              </a:tr>
              <a:tr h="480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Progressive</a:t>
                      </a:r>
                      <a:endParaRPr lang="en-US" sz="1400" dirty="0"/>
                    </a:p>
                  </a:txBody>
                  <a:tcPr marT="34295" marB="3429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</a:t>
                      </a:r>
                      <a:r>
                        <a:rPr lang="en-US" sz="1400" baseline="0" dirty="0" smtClean="0"/>
                        <a:t> opposed to interlaced, a method for transmitting video by sending each frame as a whole.</a:t>
                      </a:r>
                      <a:endParaRPr lang="en-US" sz="1400" dirty="0"/>
                    </a:p>
                  </a:txBody>
                  <a:tcPr marT="34295" marB="34295"/>
                </a:tc>
              </a:tr>
              <a:tr h="4801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HD</a:t>
                      </a:r>
                      <a:endParaRPr lang="en-US" sz="1400" dirty="0"/>
                    </a:p>
                  </a:txBody>
                  <a:tcPr marT="34295" marB="3429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Def resolutions</a:t>
                      </a:r>
                      <a:r>
                        <a:rPr lang="en-US" sz="1400" baseline="0" dirty="0" smtClean="0"/>
                        <a:t> – 720p is 1280x720 with 60fps. 1080i is 1920x1080 at 30fps</a:t>
                      </a:r>
                      <a:endParaRPr lang="en-US" sz="1400" dirty="0"/>
                    </a:p>
                  </a:txBody>
                  <a:tcPr marT="34295" marB="342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Concept: Macroblocks</a:t>
            </a:r>
          </a:p>
        </p:txBody>
      </p:sp>
      <p:pic>
        <p:nvPicPr>
          <p:cNvPr id="32771" name="Picture 2" descr="http://upload.wikimedia.org/wikipedia/commons/b/b1/The_macroblocking_effect_%28JPEG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7775"/>
            <a:ext cx="5181600" cy="311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131445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971800" y="1543050"/>
            <a:ext cx="3429000" cy="1257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6553200" y="2800351"/>
            <a:ext cx="25017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Rectangular block in</a:t>
            </a:r>
            <a:br>
              <a:rPr lang="en-US" altLang="en-US"/>
            </a:br>
            <a:r>
              <a:rPr lang="en-US" altLang="en-US"/>
              <a:t>an image which is</a:t>
            </a:r>
            <a:br>
              <a:rPr lang="en-US" altLang="en-US"/>
            </a:br>
            <a:r>
              <a:rPr lang="en-US" altLang="en-US"/>
              <a:t>a basic unit of</a:t>
            </a:r>
            <a:br>
              <a:rPr lang="en-US" altLang="en-US"/>
            </a:br>
            <a:r>
              <a:rPr lang="en-US" altLang="en-US"/>
              <a:t>compression. Typically</a:t>
            </a:r>
            <a:br>
              <a:rPr lang="en-US" altLang="en-US"/>
            </a:br>
            <a:r>
              <a:rPr lang="en-US" altLang="en-US"/>
              <a:t>16x16 pixels.</a:t>
            </a:r>
          </a:p>
        </p:txBody>
      </p:sp>
    </p:spTree>
    <p:extLst>
      <p:ext uri="{BB962C8B-B14F-4D97-AF65-F5344CB8AC3E}">
        <p14:creationId xmlns:p14="http://schemas.microsoft.com/office/powerpoint/2010/main" val="39483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Career Mission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5893" y="1740810"/>
            <a:ext cx="7040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To Reimagine Telecommunications in the </a:t>
            </a:r>
          </a:p>
          <a:p>
            <a:pPr algn="ctr"/>
            <a:r>
              <a:rPr lang="en-US" sz="2800" dirty="0" smtClean="0"/>
              <a:t>Image of the Internet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94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Concept: Inter-Frame Prediction</a:t>
            </a:r>
          </a:p>
        </p:txBody>
      </p:sp>
      <p:pic>
        <p:nvPicPr>
          <p:cNvPr id="33795" name="Picture 2" descr="http://upload.wikimedia.org/wikipedia/commons/thumb/a/a2/Interframe_prediction.png/600px-Interframe_predi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3229"/>
            <a:ext cx="5715000" cy="20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1828800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5105400" y="2228850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Encode</a:t>
            </a: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914400" y="3714750"/>
            <a:ext cx="730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Predict information in the current frame by looking at previous frames,</a:t>
            </a:r>
            <a:br>
              <a:rPr lang="en-US" altLang="en-US"/>
            </a:br>
            <a:r>
              <a:rPr lang="en-US" altLang="en-US"/>
              <a:t>possibly taking into account motion. </a:t>
            </a:r>
          </a:p>
        </p:txBody>
      </p:sp>
    </p:spTree>
    <p:extLst>
      <p:ext uri="{BB962C8B-B14F-4D97-AF65-F5344CB8AC3E}">
        <p14:creationId xmlns:p14="http://schemas.microsoft.com/office/powerpoint/2010/main" val="19870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Concept: Discrete Cosine Transform (DCT)</a:t>
            </a:r>
          </a:p>
        </p:txBody>
      </p:sp>
      <p:pic>
        <p:nvPicPr>
          <p:cNvPr id="34819" name="Picture 2" descr="http://upload.wikimedia.org/wikipedia/commons/thumb/2/23/Dctjpeg.png/250px-Dctjp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044303"/>
            <a:ext cx="2381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637088" y="2457450"/>
            <a:ext cx="403187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A technique for representing a</a:t>
            </a:r>
            <a:br>
              <a:rPr lang="en-US" altLang="en-US"/>
            </a:br>
            <a:r>
              <a:rPr lang="en-US" altLang="en-US"/>
              <a:t>macroblock by its component </a:t>
            </a:r>
            <a:br>
              <a:rPr lang="en-US" altLang="en-US"/>
            </a:br>
            <a:r>
              <a:rPr lang="en-US" altLang="en-US"/>
              <a:t>frequencies. Discarding the higher</a:t>
            </a:r>
            <a:br>
              <a:rPr lang="en-US" altLang="en-US"/>
            </a:br>
            <a:r>
              <a:rPr lang="en-US" altLang="en-US"/>
              <a:t>frequencies throws away the finer</a:t>
            </a:r>
            <a:br>
              <a:rPr lang="en-US" altLang="en-US"/>
            </a:br>
            <a:r>
              <a:rPr lang="en-US" altLang="en-US"/>
              <a:t>details without losing the core image.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-265906" y="318651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68388" y="1772842"/>
            <a:ext cx="2381250" cy="1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1068388" y="1495425"/>
            <a:ext cx="3570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Increasing horizontal frequencies</a:t>
            </a:r>
          </a:p>
        </p:txBody>
      </p:sp>
      <p:sp>
        <p:nvSpPr>
          <p:cNvPr id="34824" name="TextBox 9"/>
          <p:cNvSpPr txBox="1">
            <a:spLocks noChangeArrowheads="1"/>
          </p:cNvSpPr>
          <p:nvPr/>
        </p:nvSpPr>
        <p:spPr bwMode="auto">
          <a:xfrm rot="5400000">
            <a:off x="-1193252" y="2710339"/>
            <a:ext cx="3300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Increasing vertical frequencies</a:t>
            </a:r>
          </a:p>
        </p:txBody>
      </p:sp>
    </p:spTree>
    <p:extLst>
      <p:ext uri="{BB962C8B-B14F-4D97-AF65-F5344CB8AC3E}">
        <p14:creationId xmlns:p14="http://schemas.microsoft.com/office/powerpoint/2010/main" val="41134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dirty="0" smtClean="0"/>
              <a:t>Encoding (compressing) requires much more computational horsepower than decoding (decompressing)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Video coding is a highly patented area and this has made it very difficult for everyone to agree on which one to use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The primary video code in usage today is called H.264 and most video on the Internet uses it</a:t>
            </a:r>
            <a:endParaRPr lang="en-US" dirty="0" smtClean="0"/>
          </a:p>
          <a:p>
            <a:pPr marL="514350" indent="-457200">
              <a:buFont typeface="+mj-lt"/>
              <a:buAutoNum type="arabicPeriod"/>
            </a:pPr>
            <a:r>
              <a:rPr lang="en-US" dirty="0" smtClean="0"/>
              <a:t>Speech coding is mature and many consider it “done”. Video coding is still an area of research and innovation.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Video Coding Fun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0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Signaling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7008" y="1309421"/>
            <a:ext cx="6922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VoIP, Signaling is the process of controlling the flow of voice and video packets.</a:t>
            </a:r>
          </a:p>
          <a:p>
            <a:endParaRPr lang="en-US" dirty="0"/>
          </a:p>
          <a:p>
            <a:r>
              <a:rPr lang="en-US" dirty="0" smtClean="0"/>
              <a:t>Signaling includes discovery, setting up the call, tearing it down, and related functions.</a:t>
            </a:r>
          </a:p>
          <a:p>
            <a:endParaRPr lang="en-US" dirty="0"/>
          </a:p>
          <a:p>
            <a:r>
              <a:rPr lang="en-US" dirty="0" smtClean="0"/>
              <a:t>Signaling in VoIP is done using the Session Initiation Protocol (SIP).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SIP Basics</a:t>
            </a:r>
            <a:endParaRPr lang="en-US" dirty="0"/>
          </a:p>
        </p:txBody>
      </p:sp>
      <p:pic>
        <p:nvPicPr>
          <p:cNvPr id="5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232211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99" y="1188107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27" y="1188106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90" y="2259207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71" y="2232211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10" y="3354034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lipart-finder.com/data/png/juanjo_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35" y="1451963"/>
            <a:ext cx="748737" cy="7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>
            <a:stCxn id="6" idx="3"/>
            <a:endCxn id="7" idx="1"/>
          </p:cNvCxnSpPr>
          <p:nvPr/>
        </p:nvCxnSpPr>
        <p:spPr>
          <a:xfrm flipV="1">
            <a:off x="2269936" y="1562475"/>
            <a:ext cx="909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1" idx="1"/>
          </p:cNvCxnSpPr>
          <p:nvPr/>
        </p:nvCxnSpPr>
        <p:spPr>
          <a:xfrm>
            <a:off x="3799779" y="1562476"/>
            <a:ext cx="1337456" cy="26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80295" y="1820923"/>
            <a:ext cx="534822" cy="69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9" idx="1"/>
          </p:cNvCxnSpPr>
          <p:nvPr/>
        </p:nvCxnSpPr>
        <p:spPr>
          <a:xfrm flipV="1">
            <a:off x="3179127" y="2606580"/>
            <a:ext cx="1052944" cy="26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53495" y="1704701"/>
            <a:ext cx="1052945" cy="705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927864" y="2789382"/>
            <a:ext cx="678577" cy="77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5" idx="1"/>
          </p:cNvCxnSpPr>
          <p:nvPr/>
        </p:nvCxnSpPr>
        <p:spPr>
          <a:xfrm>
            <a:off x="4980808" y="2606580"/>
            <a:ext cx="1844509" cy="13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09916" y="1474691"/>
            <a:ext cx="730625" cy="87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7" y="3616873"/>
            <a:ext cx="374369" cy="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V="1">
            <a:off x="3179127" y="3818374"/>
            <a:ext cx="374368" cy="148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9294" y="1826332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Josh’s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9126" y="4102771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</a:t>
            </a:r>
          </a:p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32" y="1764360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6626" name="Picture 2" descr="http://www.microsoft.com/global/en-us/news/publishingimages/ImageGallery/Images/Products/Hardware/surface_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880776"/>
            <a:ext cx="1464756" cy="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Lets Simplify</a:t>
            </a:r>
            <a:endParaRPr lang="en-US" dirty="0"/>
          </a:p>
        </p:txBody>
      </p:sp>
      <p:pic>
        <p:nvPicPr>
          <p:cNvPr id="5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417059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7" y="3801721"/>
            <a:ext cx="374369" cy="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294" y="201118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Josh’s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9126" y="4287619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</a:t>
            </a:r>
          </a:p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32" y="1949208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6626" name="Picture 2" descr="http://www.microsoft.com/global/en-us/news/publishingimages/ImageGallery/Images/Products/Hardware/surface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1065624"/>
            <a:ext cx="1464756" cy="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mpositiontoday.com/admin/rt3/ckfinder/userfiles/images/clou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97" y="919298"/>
            <a:ext cx="3590047" cy="27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397203" y="1662518"/>
            <a:ext cx="855879" cy="34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91941" y="3476688"/>
            <a:ext cx="73128" cy="14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0486" y="2595539"/>
            <a:ext cx="958292" cy="14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Josh Wants to call jordan@gmail.com</a:t>
            </a:r>
            <a:endParaRPr lang="en-US" dirty="0"/>
          </a:p>
        </p:txBody>
      </p:sp>
      <p:pic>
        <p:nvPicPr>
          <p:cNvPr id="5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417059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7" y="3801721"/>
            <a:ext cx="374369" cy="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294" y="201118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Josh’s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9126" y="4287619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</a:t>
            </a:r>
          </a:p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32" y="1949208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6626" name="Picture 2" descr="http://www.microsoft.com/global/en-us/news/publishingimages/ImageGallery/Images/Products/Hardware/surface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1065624"/>
            <a:ext cx="1464756" cy="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mpositiontoday.com/admin/rt3/ckfinder/userfiles/images/clou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97" y="919298"/>
            <a:ext cx="3590047" cy="27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397203" y="1662518"/>
            <a:ext cx="855879" cy="34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91941" y="3476688"/>
            <a:ext cx="73128" cy="14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0486" y="2595539"/>
            <a:ext cx="958292" cy="14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9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does Josh’s computer find Jordan’s phone??</a:t>
            </a:r>
            <a:endParaRPr lang="en-US" dirty="0"/>
          </a:p>
        </p:txBody>
      </p:sp>
      <p:pic>
        <p:nvPicPr>
          <p:cNvPr id="5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493259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7" y="3877921"/>
            <a:ext cx="374369" cy="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294" y="208738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Josh’s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9126" y="4363819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</a:t>
            </a:r>
          </a:p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32" y="2025408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6626" name="Picture 2" descr="http://www.microsoft.com/global/en-us/news/publishingimages/ImageGallery/Images/Products/Hardware/surface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1141824"/>
            <a:ext cx="1464756" cy="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mpositiontoday.com/admin/rt3/ckfinder/userfiles/images/clou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97" y="995498"/>
            <a:ext cx="3590047" cy="27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397203" y="1738718"/>
            <a:ext cx="855879" cy="34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91941" y="3552888"/>
            <a:ext cx="73128" cy="14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0486" y="2671739"/>
            <a:ext cx="958292" cy="14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7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pic>
        <p:nvPicPr>
          <p:cNvPr id="5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417059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7" y="3801721"/>
            <a:ext cx="374369" cy="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294" y="201118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Josh’s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9126" y="4287619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</a:t>
            </a:r>
          </a:p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32" y="1949208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6626" name="Picture 2" descr="http://www.microsoft.com/global/en-us/news/publishingimages/ImageGallery/Images/Products/Hardware/surface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1065624"/>
            <a:ext cx="1464756" cy="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mpositiontoday.com/admin/rt3/ckfinder/userfiles/images/clou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97" y="919298"/>
            <a:ext cx="3590047" cy="27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397203" y="1662518"/>
            <a:ext cx="855879" cy="34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91941" y="3476688"/>
            <a:ext cx="73128" cy="14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0486" y="2595539"/>
            <a:ext cx="958292" cy="14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V="1">
            <a:off x="2991941" y="2942678"/>
            <a:ext cx="3781934" cy="608390"/>
          </a:xfrm>
          <a:prstGeom prst="bentConnector3">
            <a:avLst>
              <a:gd name="adj1" fmla="val 96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0486" y="3337699"/>
            <a:ext cx="2143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</a:t>
            </a:r>
          </a:p>
          <a:p>
            <a:r>
              <a:rPr lang="en-US" dirty="0" smtClean="0">
                <a:hlinkClick r:id="rId6"/>
              </a:rPr>
              <a:t>jordan@gmail.com</a:t>
            </a:r>
            <a:endParaRPr lang="en-US" dirty="0" smtClean="0"/>
          </a:p>
          <a:p>
            <a:r>
              <a:rPr lang="en-US" dirty="0" smtClean="0"/>
              <a:t>I’m 1.2.3.4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pic>
        <p:nvPicPr>
          <p:cNvPr id="5" name="Picture 2" descr="http://buildprice.cisco.com/images/gallery/cisco_ucs_c220m3_rack_server_standard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7" y="2417059"/>
            <a:ext cx="1551466" cy="7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s3.amazonaws.com/crunchbase_prod_assets/assets/images/original/0021/2054/212054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7" y="3801721"/>
            <a:ext cx="374369" cy="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294" y="201118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Josh’s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79126" y="4287619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</a:t>
            </a:r>
          </a:p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32" y="1949208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</a:t>
            </a:r>
          </a:p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6626" name="Picture 2" descr="http://www.microsoft.com/global/en-us/news/publishingimages/ImageGallery/Images/Products/Hardware/surface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" y="1065624"/>
            <a:ext cx="1464756" cy="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ompositiontoday.com/admin/rt3/ckfinder/userfiles/images/clou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97" y="919298"/>
            <a:ext cx="3590047" cy="27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397203" y="1662518"/>
            <a:ext cx="855879" cy="34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91941" y="3476688"/>
            <a:ext cx="73128" cy="14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0486" y="2595539"/>
            <a:ext cx="958292" cy="14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33049" y="1816895"/>
            <a:ext cx="137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6"/>
              </a:rPr>
              <a:t>jordan@gmail.com</a:t>
            </a:r>
            <a:endParaRPr lang="en-US" sz="1100" dirty="0" smtClean="0"/>
          </a:p>
          <a:p>
            <a:r>
              <a:rPr lang="en-US" sz="1100" dirty="0" smtClean="0"/>
              <a:t>is 1.2.3.4</a:t>
            </a:r>
            <a:endParaRPr lang="en-US" sz="1100" dirty="0"/>
          </a:p>
        </p:txBody>
      </p:sp>
      <p:sp>
        <p:nvSpPr>
          <p:cNvPr id="2" name="Can 1"/>
          <p:cNvSpPr/>
          <p:nvPr/>
        </p:nvSpPr>
        <p:spPr>
          <a:xfrm>
            <a:off x="6934810" y="919298"/>
            <a:ext cx="1097280" cy="558288"/>
          </a:xfrm>
          <a:prstGeom prst="can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Hard Drive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733049" y="1742986"/>
            <a:ext cx="0" cy="77541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2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-template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Cisco 2014">
      <a:majorFont>
        <a:latin typeface="CiscoSansTT ExtraLight"/>
        <a:ea typeface=""/>
        <a:cs typeface=""/>
      </a:majorFont>
      <a:minorFont>
        <a:latin typeface="CiscoSansT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34925">
          <a:noFill/>
          <a:prstDash val="solid"/>
        </a:ln>
        <a:effectLst/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lue theme 2014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2015-template</Template>
  <TotalTime>48</TotalTime>
  <Words>3379</Words>
  <Application>Microsoft Office PowerPoint</Application>
  <PresentationFormat>On-screen Show (16:9)</PresentationFormat>
  <Paragraphs>725</Paragraphs>
  <Slides>107</Slides>
  <Notes>4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0" baseType="lpstr">
      <vt:lpstr>2015-template</vt:lpstr>
      <vt:lpstr>Blue theme 2014 16x9</vt:lpstr>
      <vt:lpstr>Worksheet</vt:lpstr>
      <vt:lpstr>Voice over IP – A Beginners Guide</vt:lpstr>
      <vt:lpstr>About Me</vt:lpstr>
      <vt:lpstr>Member of Technical Staff, Bell Laboratories, Holmdel</vt:lpstr>
      <vt:lpstr>Birthplace of the Transistor</vt:lpstr>
      <vt:lpstr>Chief Technology Officer, dynamicsoft</vt:lpstr>
      <vt:lpstr>Chief Technologist, Skype</vt:lpstr>
      <vt:lpstr>CTO, Collaboration at Cisco</vt:lpstr>
      <vt:lpstr>Co-Inventor and Lead Author of the Session Initiation Protocol (SIP)</vt:lpstr>
      <vt:lpstr>My Career Mission</vt:lpstr>
      <vt:lpstr>Awards and Accomplishments</vt:lpstr>
      <vt:lpstr>PowerPoint Presentation</vt:lpstr>
      <vt:lpstr>Where I work Now: Cisco</vt:lpstr>
      <vt:lpstr>Where I work Now: Cisco</vt:lpstr>
      <vt:lpstr>Cisco Fast Facts</vt:lpstr>
      <vt:lpstr>So… what does it make?</vt:lpstr>
      <vt:lpstr>What My Business Unit Does: Collaboration</vt:lpstr>
      <vt:lpstr>A Quick Pitch…</vt:lpstr>
      <vt:lpstr>What is Voice over IP?</vt:lpstr>
      <vt:lpstr>The Internet vs. the Phone Network</vt:lpstr>
      <vt:lpstr>Why Use Internet for Calling Instead of Phone Network??</vt:lpstr>
      <vt:lpstr>How does it work?</vt:lpstr>
      <vt:lpstr>Packet Switching</vt:lpstr>
      <vt:lpstr>Packet Switching</vt:lpstr>
      <vt:lpstr>Packet Switching</vt:lpstr>
      <vt:lpstr>Packet Switching</vt:lpstr>
      <vt:lpstr>Packet Switching</vt:lpstr>
      <vt:lpstr>A Real Packet</vt:lpstr>
      <vt:lpstr>A Real Packet</vt:lpstr>
      <vt:lpstr>A Real Packet</vt:lpstr>
      <vt:lpstr>A Real Packet</vt:lpstr>
      <vt:lpstr>Sidebar  - what is a Protocol?</vt:lpstr>
      <vt:lpstr>Why do we need Protocols?</vt:lpstr>
      <vt:lpstr>You Use Protocols Everyday</vt:lpstr>
      <vt:lpstr>Where do the protocols on the Internet come from?</vt:lpstr>
      <vt:lpstr>An Example Page of SIP</vt:lpstr>
      <vt:lpstr>The IP Address</vt:lpstr>
      <vt:lpstr>IP Address Notation</vt:lpstr>
      <vt:lpstr>IP Address in Iron Man 3! </vt:lpstr>
      <vt:lpstr>IP Address Blocks</vt:lpstr>
      <vt:lpstr>IP Address Assignment</vt:lpstr>
      <vt:lpstr>IP Address Map</vt:lpstr>
      <vt:lpstr>Back to Routers for a Moment</vt:lpstr>
      <vt:lpstr>Back to Routers for a Moment</vt:lpstr>
      <vt:lpstr>Queues</vt:lpstr>
      <vt:lpstr>Uh Oh - Congestion</vt:lpstr>
      <vt:lpstr>Uh Oh - Delay</vt:lpstr>
      <vt:lpstr>More Delay – that Pesky Speed of Light!</vt:lpstr>
      <vt:lpstr>More Uh Ohs - Jitter</vt:lpstr>
      <vt:lpstr>Back to The IP Packet </vt:lpstr>
      <vt:lpstr>The Two Big Protocols – TCP and UDP – the Middleware of the Internet</vt:lpstr>
      <vt:lpstr>Protocol Layering</vt:lpstr>
      <vt:lpstr>Analogy for Protocol Layering</vt:lpstr>
      <vt:lpstr>Protocol Layering</vt:lpstr>
      <vt:lpstr>On-the-Wire</vt:lpstr>
      <vt:lpstr>And Now – Voice over IP</vt:lpstr>
      <vt:lpstr>What we want to Happen</vt:lpstr>
      <vt:lpstr>How Fast?</vt:lpstr>
      <vt:lpstr>Software Components</vt:lpstr>
      <vt:lpstr>Software Components</vt:lpstr>
      <vt:lpstr>What is “Analog”?</vt:lpstr>
      <vt:lpstr>Speech Starts out as Analog Too</vt:lpstr>
      <vt:lpstr>Analog to Digital - Sampling</vt:lpstr>
      <vt:lpstr>How often do we need to sample?</vt:lpstr>
      <vt:lpstr>So – what is the highest frequency in voice?</vt:lpstr>
      <vt:lpstr>The Big Decision 60 Years Ago</vt:lpstr>
      <vt:lpstr>And so all speech on the phone network is like this</vt:lpstr>
      <vt:lpstr>With Voice over IP we can do better.</vt:lpstr>
      <vt:lpstr>Does it Matter? You decide!</vt:lpstr>
      <vt:lpstr>Software Components</vt:lpstr>
      <vt:lpstr>The Echo Problem</vt:lpstr>
      <vt:lpstr>Echo Canceller Software</vt:lpstr>
      <vt:lpstr>Software Components</vt:lpstr>
      <vt:lpstr>Speech Coding – What is it?</vt:lpstr>
      <vt:lpstr>Lossless Coding</vt:lpstr>
      <vt:lpstr>Lossy Coding</vt:lpstr>
      <vt:lpstr>Guess the Type!</vt:lpstr>
      <vt:lpstr>Guess the Type!</vt:lpstr>
      <vt:lpstr>Guess the Type!</vt:lpstr>
      <vt:lpstr>Guess the Type!</vt:lpstr>
      <vt:lpstr>Guess the Type!</vt:lpstr>
      <vt:lpstr>Guess the Type!</vt:lpstr>
      <vt:lpstr>How do we do lossy compression of voice?</vt:lpstr>
      <vt:lpstr>But how does it work?</vt:lpstr>
      <vt:lpstr>Encoding Speech Frames</vt:lpstr>
      <vt:lpstr>Speech Coding Fun Facts</vt:lpstr>
      <vt:lpstr>Voice Activity Detection and Comfort Noise</vt:lpstr>
      <vt:lpstr>Video Coding</vt:lpstr>
      <vt:lpstr>Key Terms</vt:lpstr>
      <vt:lpstr>Key Concept: Macroblocks</vt:lpstr>
      <vt:lpstr>Key Concept: Inter-Frame Prediction</vt:lpstr>
      <vt:lpstr>Key Concept: Discrete Cosine Transform (DCT)</vt:lpstr>
      <vt:lpstr>Video Coding Fun Facts</vt:lpstr>
      <vt:lpstr>Signaling</vt:lpstr>
      <vt:lpstr>SIP Basics</vt:lpstr>
      <vt:lpstr>Lets Simplify</vt:lpstr>
      <vt:lpstr>Josh Wants to call jordan@gmail.com</vt:lpstr>
      <vt:lpstr>How does Josh’s computer find Jordan’s phone??</vt:lpstr>
      <vt:lpstr>Registration</vt:lpstr>
      <vt:lpstr>Registration</vt:lpstr>
      <vt:lpstr>Josh makes the call</vt:lpstr>
      <vt:lpstr>SIP Server Looks up Jordan</vt:lpstr>
      <vt:lpstr>SIP Server Sends to Jordan’s phone</vt:lpstr>
      <vt:lpstr>Ring!</vt:lpstr>
      <vt:lpstr>Jordan accepts the call</vt:lpstr>
      <vt:lpstr>SIP Server tells Josh</vt:lpstr>
      <vt:lpstr>Voice and Video Packets sent</vt:lpstr>
      <vt:lpstr>Summary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creator>Jonathan Rosenberg</dc:creator>
  <cp:lastModifiedBy>Jonathan Rosenberg</cp:lastModifiedBy>
  <cp:revision>5</cp:revision>
  <dcterms:created xsi:type="dcterms:W3CDTF">2017-05-24T23:42:33Z</dcterms:created>
  <dcterms:modified xsi:type="dcterms:W3CDTF">2017-05-25T00:30:39Z</dcterms:modified>
</cp:coreProperties>
</file>