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343" r:id="rId2"/>
    <p:sldId id="341" r:id="rId3"/>
    <p:sldId id="371" r:id="rId4"/>
    <p:sldId id="386" r:id="rId5"/>
    <p:sldId id="426" r:id="rId6"/>
    <p:sldId id="414" r:id="rId7"/>
    <p:sldId id="373" r:id="rId8"/>
    <p:sldId id="372" r:id="rId9"/>
    <p:sldId id="387" r:id="rId10"/>
    <p:sldId id="388" r:id="rId11"/>
    <p:sldId id="415" r:id="rId12"/>
    <p:sldId id="416" r:id="rId13"/>
    <p:sldId id="375" r:id="rId14"/>
    <p:sldId id="442" r:id="rId15"/>
    <p:sldId id="377" r:id="rId16"/>
    <p:sldId id="389" r:id="rId17"/>
    <p:sldId id="390" r:id="rId18"/>
    <p:sldId id="419" r:id="rId19"/>
    <p:sldId id="391" r:id="rId20"/>
    <p:sldId id="428" r:id="rId21"/>
    <p:sldId id="429" r:id="rId22"/>
    <p:sldId id="430" r:id="rId23"/>
    <p:sldId id="431" r:id="rId24"/>
    <p:sldId id="417" r:id="rId25"/>
    <p:sldId id="418" r:id="rId26"/>
    <p:sldId id="420" r:id="rId27"/>
    <p:sldId id="421" r:id="rId28"/>
    <p:sldId id="422" r:id="rId29"/>
    <p:sldId id="423" r:id="rId30"/>
    <p:sldId id="396" r:id="rId31"/>
    <p:sldId id="427" r:id="rId32"/>
    <p:sldId id="443" r:id="rId33"/>
    <p:sldId id="432" r:id="rId34"/>
    <p:sldId id="424" r:id="rId35"/>
    <p:sldId id="444" r:id="rId36"/>
    <p:sldId id="425" r:id="rId37"/>
    <p:sldId id="445" r:id="rId38"/>
    <p:sldId id="446" r:id="rId39"/>
    <p:sldId id="433" r:id="rId40"/>
    <p:sldId id="434" r:id="rId41"/>
    <p:sldId id="435" r:id="rId42"/>
    <p:sldId id="436" r:id="rId43"/>
    <p:sldId id="437" r:id="rId44"/>
    <p:sldId id="400" r:id="rId45"/>
    <p:sldId id="402" r:id="rId46"/>
    <p:sldId id="403" r:id="rId47"/>
    <p:sldId id="404" r:id="rId48"/>
    <p:sldId id="405" r:id="rId49"/>
    <p:sldId id="440" r:id="rId50"/>
    <p:sldId id="441" r:id="rId51"/>
    <p:sldId id="438" r:id="rId52"/>
    <p:sldId id="439" r:id="rId53"/>
    <p:sldId id="383" r:id="rId54"/>
    <p:sldId id="448" r:id="rId55"/>
    <p:sldId id="447" r:id="rId56"/>
    <p:sldId id="449" r:id="rId57"/>
    <p:sldId id="450" r:id="rId58"/>
    <p:sldId id="451" r:id="rId59"/>
    <p:sldId id="452" r:id="rId60"/>
    <p:sldId id="453" r:id="rId61"/>
    <p:sldId id="384" r:id="rId62"/>
    <p:sldId id="385" r:id="rId63"/>
    <p:sldId id="410" r:id="rId64"/>
    <p:sldId id="370" r:id="rId65"/>
  </p:sldIdLst>
  <p:sldSz cx="9144000" cy="6858000" type="letter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919191"/>
    <a:srgbClr val="878787"/>
    <a:srgbClr val="FFFFFF"/>
    <a:srgbClr val="292929"/>
    <a:srgbClr val="4D4D4D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4" autoAdjust="0"/>
    <p:restoredTop sz="90929"/>
  </p:normalViewPr>
  <p:slideViewPr>
    <p:cSldViewPr>
      <p:cViewPr varScale="1">
        <p:scale>
          <a:sx n="111" d="100"/>
          <a:sy n="111" d="100"/>
        </p:scale>
        <p:origin x="606" y="102"/>
      </p:cViewPr>
      <p:guideLst>
        <p:guide orient="horz" pos="57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ED0D8-AC7D-4500-8578-B715BDADD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92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6175" y="688975"/>
            <a:ext cx="4565650" cy="34242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BDC50-38CC-4C75-86D5-9BD5A4C73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77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888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2299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838200"/>
            <a:ext cx="2093913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6130925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10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981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80043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752600"/>
            <a:ext cx="4037012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37013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02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884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485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80260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0476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21374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1" name="Picture 47" descr="LogoRGB.jpg                                                    00001361External HD                    B496F083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266700"/>
            <a:ext cx="23876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248400" y="6324600"/>
            <a:ext cx="213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5988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0013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 Narrow" panose="020B0606020202030204" pitchFamily="34" charset="0"/>
              </a:rPr>
              <a:t>www.dynamicsoft.com</a:t>
            </a:r>
            <a:endParaRPr lang="en-US" altLang="en-US" sz="1300" b="1">
              <a:latin typeface="Arial Narrow" panose="020B0606020202030204" pitchFamily="34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82264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52600"/>
            <a:ext cx="8226425" cy="441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-4064000" y="0"/>
            <a:ext cx="406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9218613" y="0"/>
            <a:ext cx="3429000" cy="71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455613" y="8382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455613" y="63246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Text Box 49"/>
          <p:cNvSpPr txBox="1">
            <a:spLocks noChangeArrowheads="1"/>
          </p:cNvSpPr>
          <p:nvPr userDrawn="1"/>
        </p:nvSpPr>
        <p:spPr bwMode="auto">
          <a:xfrm>
            <a:off x="381000" y="6397625"/>
            <a:ext cx="5105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800" b="1">
                <a:latin typeface="Arial Narrow" panose="020B0606020202030204" pitchFamily="34" charset="0"/>
              </a:rPr>
              <a:t>SIP Tutoiral</a:t>
            </a:r>
            <a:endParaRPr lang="en-US" altLang="en-US" sz="800"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0000"/>
          </a:solidFill>
          <a:latin typeface="Arial Narrow" panose="020B0606020202030204" pitchFamily="34" charset="0"/>
        </a:defRPr>
      </a:lvl9pPr>
    </p:titleStyle>
    <p:bodyStyle>
      <a:lvl1pPr marL="344488" indent="-344488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9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7013" algn="l" defTabSz="915988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30188" algn="l" defTabSz="915988" rtl="0" eaLnBrk="0" fontAlgn="base" hangingPunct="0">
        <a:spcBef>
          <a:spcPct val="3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5988" rtl="0" eaLnBrk="0" fontAlgn="base" hangingPunct="0">
        <a:spcBef>
          <a:spcPct val="30000"/>
        </a:spcBef>
        <a:spcAft>
          <a:spcPct val="0"/>
        </a:spcAft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bob@example.com" TargetMode="External"/><Relationship Id="rId2" Type="http://schemas.openxmlformats.org/officeDocument/2006/relationships/hyperlink" Target="mailto:joe@example.com" TargetMode="Externa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4937125" y="3924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>
              <a:latin typeface="Times" panose="02020603050405020304" pitchFamily="18" charset="0"/>
            </a:endParaRPr>
          </a:p>
        </p:txBody>
      </p:sp>
      <p:pic>
        <p:nvPicPr>
          <p:cNvPr id="207897" name="Picture 25" descr="LogoRGB.jpg                                                    00001361External HD                    B496F083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89225"/>
            <a:ext cx="61245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505200" cy="4419600"/>
          </a:xfrm>
        </p:spPr>
        <p:txBody>
          <a:bodyPr/>
          <a:lstStyle/>
          <a:p>
            <a:r>
              <a:rPr lang="en-US" sz="1800"/>
              <a:t>Requests can traverse multiple proxies from caller to callee</a:t>
            </a:r>
          </a:p>
          <a:p>
            <a:r>
              <a:rPr lang="en-US" sz="1800"/>
              <a:t>Each proxy:</a:t>
            </a:r>
          </a:p>
          <a:p>
            <a:pPr lvl="1"/>
            <a:r>
              <a:rPr lang="en-US" sz="1600"/>
              <a:t>receives request</a:t>
            </a:r>
          </a:p>
          <a:p>
            <a:pPr lvl="1"/>
            <a:r>
              <a:rPr lang="en-US" sz="1600"/>
              <a:t>checks if domain in request URI is its own</a:t>
            </a:r>
          </a:p>
          <a:p>
            <a:r>
              <a:rPr lang="en-US" sz="1800"/>
              <a:t>Domain matches</a:t>
            </a:r>
          </a:p>
          <a:p>
            <a:pPr lvl="1"/>
            <a:r>
              <a:rPr lang="en-US" sz="1600"/>
              <a:t>invokes location service</a:t>
            </a:r>
          </a:p>
          <a:p>
            <a:pPr lvl="1"/>
            <a:r>
              <a:rPr lang="en-US" sz="1600"/>
              <a:t>obtains new request URI</a:t>
            </a:r>
          </a:p>
          <a:p>
            <a:pPr lvl="1"/>
            <a:r>
              <a:rPr lang="en-US" sz="1600"/>
              <a:t>looks up host portion in DNS</a:t>
            </a:r>
          </a:p>
          <a:p>
            <a:pPr lvl="1"/>
            <a:r>
              <a:rPr lang="en-US" sz="1600"/>
              <a:t>forwards to next hop server</a:t>
            </a:r>
          </a:p>
          <a:p>
            <a:pPr lvl="1"/>
            <a:r>
              <a:rPr lang="en-US" sz="1600"/>
              <a:t>receives response</a:t>
            </a:r>
          </a:p>
          <a:p>
            <a:pPr lvl="1"/>
            <a:r>
              <a:rPr lang="en-US" sz="1600"/>
              <a:t>forwards response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5334000" y="3200400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265221" name="AutoShape 5"/>
          <p:cNvSpPr>
            <a:spLocks noChangeArrowheads="1"/>
          </p:cNvSpPr>
          <p:nvPr/>
        </p:nvSpPr>
        <p:spPr bwMode="auto">
          <a:xfrm>
            <a:off x="5486400" y="2057400"/>
            <a:ext cx="304800" cy="581025"/>
          </a:xfrm>
          <a:prstGeom prst="can">
            <a:avLst>
              <a:gd name="adj" fmla="val 47656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LS</a:t>
            </a:r>
          </a:p>
        </p:txBody>
      </p:sp>
      <p:sp>
        <p:nvSpPr>
          <p:cNvPr id="265222" name="Line 6"/>
          <p:cNvSpPr>
            <a:spLocks noChangeShapeType="1"/>
          </p:cNvSpPr>
          <p:nvPr/>
        </p:nvSpPr>
        <p:spPr bwMode="auto">
          <a:xfrm flipV="1">
            <a:off x="5486400" y="2743200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 flipH="1">
            <a:off x="5715000" y="27432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800600" y="3429000"/>
            <a:ext cx="3429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58674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6" name="Text Box 10"/>
          <p:cNvSpPr txBox="1">
            <a:spLocks noChangeArrowheads="1"/>
          </p:cNvSpPr>
          <p:nvPr/>
        </p:nvSpPr>
        <p:spPr bwMode="auto">
          <a:xfrm>
            <a:off x="3886200" y="3048000"/>
            <a:ext cx="14493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sip:joe@a.com</a:t>
            </a:r>
          </a:p>
        </p:txBody>
      </p:sp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5883275" y="3124200"/>
            <a:ext cx="2085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sip:j_user@eng.a.com</a:t>
            </a: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8077200" y="3200400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265229" name="Line 13"/>
          <p:cNvSpPr>
            <a:spLocks noChangeShapeType="1"/>
          </p:cNvSpPr>
          <p:nvPr/>
        </p:nvSpPr>
        <p:spPr bwMode="auto">
          <a:xfrm>
            <a:off x="8534400" y="3810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0" name="Text Box 14"/>
          <p:cNvSpPr txBox="1">
            <a:spLocks noChangeArrowheads="1"/>
          </p:cNvSpPr>
          <p:nvPr/>
        </p:nvSpPr>
        <p:spPr bwMode="auto">
          <a:xfrm>
            <a:off x="7378700" y="4991100"/>
            <a:ext cx="16081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sip:j_user@host.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eng.a.com</a:t>
            </a:r>
          </a:p>
        </p:txBody>
      </p:sp>
      <p:sp>
        <p:nvSpPr>
          <p:cNvPr id="265231" name="Line 15"/>
          <p:cNvSpPr>
            <a:spLocks noChangeShapeType="1"/>
          </p:cNvSpPr>
          <p:nvPr/>
        </p:nvSpPr>
        <p:spPr bwMode="auto">
          <a:xfrm flipV="1">
            <a:off x="8229600" y="3810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7391400" y="41910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265233" name="Line 17"/>
          <p:cNvSpPr>
            <a:spLocks noChangeShapeType="1"/>
          </p:cNvSpPr>
          <p:nvPr/>
        </p:nvSpPr>
        <p:spPr bwMode="auto">
          <a:xfrm flipH="1">
            <a:off x="5943600" y="3657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6400800" y="37338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265235" name="Line 19"/>
          <p:cNvSpPr>
            <a:spLocks noChangeShapeType="1"/>
          </p:cNvSpPr>
          <p:nvPr/>
        </p:nvSpPr>
        <p:spPr bwMode="auto">
          <a:xfrm flipH="1">
            <a:off x="48006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36" name="Text Box 20"/>
          <p:cNvSpPr txBox="1">
            <a:spLocks noChangeArrowheads="1"/>
          </p:cNvSpPr>
          <p:nvPr/>
        </p:nvSpPr>
        <p:spPr bwMode="auto">
          <a:xfrm>
            <a:off x="4465638" y="3725863"/>
            <a:ext cx="830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Usage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419600"/>
          </a:xfrm>
        </p:spPr>
        <p:txBody>
          <a:bodyPr/>
          <a:lstStyle/>
          <a:p>
            <a:r>
              <a:rPr lang="en-US" sz="1800"/>
              <a:t>Take domain name of request URI</a:t>
            </a:r>
          </a:p>
          <a:p>
            <a:r>
              <a:rPr lang="en-US" sz="1800"/>
              <a:t>Look for SRV records</a:t>
            </a:r>
          </a:p>
          <a:p>
            <a:pPr lvl="1"/>
            <a:r>
              <a:rPr lang="en-US" sz="1600"/>
              <a:t>SRV records specify a list of IP addresses for servers for a particular service</a:t>
            </a:r>
          </a:p>
          <a:p>
            <a:pPr lvl="1"/>
            <a:r>
              <a:rPr lang="en-US" sz="1600"/>
              <a:t>List includes priority values and preferences for each address</a:t>
            </a:r>
          </a:p>
          <a:p>
            <a:r>
              <a:rPr lang="en-US" sz="1800"/>
              <a:t>Try IP addresses in order of preference, go to next if no response</a:t>
            </a:r>
          </a:p>
          <a:p>
            <a:r>
              <a:rPr lang="en-US" sz="1800"/>
              <a:t>If no SRV records present, use A records</a:t>
            </a:r>
          </a:p>
          <a:p>
            <a:pPr lvl="1"/>
            <a:r>
              <a:rPr lang="en-US" sz="1600"/>
              <a:t>A records are standard hostname to IP address records</a:t>
            </a:r>
          </a:p>
        </p:txBody>
      </p:sp>
      <p:pic>
        <p:nvPicPr>
          <p:cNvPr id="293893" name="Picture 5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14688"/>
            <a:ext cx="762000" cy="76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894" name="Picture 6" descr="datargb.jpg 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47800"/>
            <a:ext cx="722313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895" name="Picture 7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28800"/>
            <a:ext cx="7620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896" name="Picture 8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19400"/>
            <a:ext cx="7620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897" name="Picture 9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0"/>
            <a:ext cx="7620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898" name="Picture 10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724400"/>
            <a:ext cx="7620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9" name="Text Box 11"/>
          <p:cNvSpPr txBox="1">
            <a:spLocks noChangeArrowheads="1"/>
          </p:cNvSpPr>
          <p:nvPr/>
        </p:nvSpPr>
        <p:spPr bwMode="auto">
          <a:xfrm>
            <a:off x="6248400" y="1143000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DNS</a:t>
            </a:r>
          </a:p>
        </p:txBody>
      </p:sp>
      <p:sp>
        <p:nvSpPr>
          <p:cNvPr id="293900" name="Text Box 12"/>
          <p:cNvSpPr txBox="1">
            <a:spLocks noChangeArrowheads="1"/>
          </p:cNvSpPr>
          <p:nvPr/>
        </p:nvSpPr>
        <p:spPr bwMode="auto">
          <a:xfrm>
            <a:off x="5334000" y="41148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Proxy</a:t>
            </a:r>
          </a:p>
        </p:txBody>
      </p:sp>
      <p:sp>
        <p:nvSpPr>
          <p:cNvPr id="293901" name="Line 13"/>
          <p:cNvSpPr>
            <a:spLocks noChangeShapeType="1"/>
          </p:cNvSpPr>
          <p:nvPr/>
        </p:nvSpPr>
        <p:spPr bwMode="auto">
          <a:xfrm flipV="1">
            <a:off x="5562600" y="21336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2" name="Line 14"/>
          <p:cNvSpPr>
            <a:spLocks noChangeShapeType="1"/>
          </p:cNvSpPr>
          <p:nvPr/>
        </p:nvSpPr>
        <p:spPr bwMode="auto">
          <a:xfrm flipH="1">
            <a:off x="5943600" y="22860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3" name="Text Box 15"/>
          <p:cNvSpPr txBox="1">
            <a:spLocks noChangeArrowheads="1"/>
          </p:cNvSpPr>
          <p:nvPr/>
        </p:nvSpPr>
        <p:spPr bwMode="auto">
          <a:xfrm>
            <a:off x="4724400" y="2286000"/>
            <a:ext cx="1033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DNS SRV</a:t>
            </a:r>
          </a:p>
          <a:p>
            <a:pPr algn="ctr"/>
            <a:r>
              <a:rPr lang="en-US"/>
              <a:t>Query</a:t>
            </a:r>
          </a:p>
        </p:txBody>
      </p:sp>
      <p:sp>
        <p:nvSpPr>
          <p:cNvPr id="293904" name="Text Box 16"/>
          <p:cNvSpPr txBox="1">
            <a:spLocks noChangeArrowheads="1"/>
          </p:cNvSpPr>
          <p:nvPr/>
        </p:nvSpPr>
        <p:spPr bwMode="auto">
          <a:xfrm>
            <a:off x="6324600" y="2209800"/>
            <a:ext cx="685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 100</a:t>
            </a:r>
          </a:p>
          <a:p>
            <a:pPr algn="ctr"/>
            <a:r>
              <a:rPr lang="en-US"/>
              <a:t>B 200</a:t>
            </a:r>
          </a:p>
          <a:p>
            <a:pPr algn="ctr"/>
            <a:r>
              <a:rPr lang="en-US"/>
              <a:t>C 300</a:t>
            </a:r>
          </a:p>
          <a:p>
            <a:pPr algn="ctr"/>
            <a:r>
              <a:rPr lang="en-US"/>
              <a:t>D 400</a:t>
            </a:r>
          </a:p>
        </p:txBody>
      </p:sp>
      <p:sp>
        <p:nvSpPr>
          <p:cNvPr id="293905" name="Freeform 17"/>
          <p:cNvSpPr>
            <a:spLocks/>
          </p:cNvSpPr>
          <p:nvPr/>
        </p:nvSpPr>
        <p:spPr bwMode="auto">
          <a:xfrm>
            <a:off x="6248400" y="2286000"/>
            <a:ext cx="1600200" cy="1219200"/>
          </a:xfrm>
          <a:custGeom>
            <a:avLst/>
            <a:gdLst>
              <a:gd name="T0" fmla="*/ 0 w 1008"/>
              <a:gd name="T1" fmla="*/ 768 h 768"/>
              <a:gd name="T2" fmla="*/ 528 w 1008"/>
              <a:gd name="T3" fmla="*/ 720 h 768"/>
              <a:gd name="T4" fmla="*/ 1008 w 1008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68">
                <a:moveTo>
                  <a:pt x="0" y="768"/>
                </a:moveTo>
                <a:lnTo>
                  <a:pt x="528" y="720"/>
                </a:lnTo>
                <a:lnTo>
                  <a:pt x="100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6" name="Freeform 18"/>
          <p:cNvSpPr>
            <a:spLocks/>
          </p:cNvSpPr>
          <p:nvPr/>
        </p:nvSpPr>
        <p:spPr bwMode="auto">
          <a:xfrm>
            <a:off x="6248400" y="3276600"/>
            <a:ext cx="1600200" cy="381000"/>
          </a:xfrm>
          <a:custGeom>
            <a:avLst/>
            <a:gdLst>
              <a:gd name="T0" fmla="*/ 0 w 1008"/>
              <a:gd name="T1" fmla="*/ 240 h 240"/>
              <a:gd name="T2" fmla="*/ 576 w 1008"/>
              <a:gd name="T3" fmla="*/ 144 h 240"/>
              <a:gd name="T4" fmla="*/ 1008 w 100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240">
                <a:moveTo>
                  <a:pt x="0" y="240"/>
                </a:moveTo>
                <a:lnTo>
                  <a:pt x="576" y="144"/>
                </a:lnTo>
                <a:lnTo>
                  <a:pt x="100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7" name="Freeform 19"/>
          <p:cNvSpPr>
            <a:spLocks/>
          </p:cNvSpPr>
          <p:nvPr/>
        </p:nvSpPr>
        <p:spPr bwMode="auto">
          <a:xfrm>
            <a:off x="6248400" y="3810000"/>
            <a:ext cx="1600200" cy="304800"/>
          </a:xfrm>
          <a:custGeom>
            <a:avLst/>
            <a:gdLst>
              <a:gd name="T0" fmla="*/ 0 w 1008"/>
              <a:gd name="T1" fmla="*/ 0 h 192"/>
              <a:gd name="T2" fmla="*/ 432 w 1008"/>
              <a:gd name="T3" fmla="*/ 0 h 192"/>
              <a:gd name="T4" fmla="*/ 1008 w 1008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92">
                <a:moveTo>
                  <a:pt x="0" y="0"/>
                </a:moveTo>
                <a:lnTo>
                  <a:pt x="432" y="0"/>
                </a:lnTo>
                <a:lnTo>
                  <a:pt x="1008" y="19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8" name="Line 20"/>
          <p:cNvSpPr>
            <a:spLocks noChangeShapeType="1"/>
          </p:cNvSpPr>
          <p:nvPr/>
        </p:nvSpPr>
        <p:spPr bwMode="auto">
          <a:xfrm>
            <a:off x="6172200" y="3962400"/>
            <a:ext cx="1600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 flipH="1" flipV="1">
            <a:off x="6019800" y="41148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910" name="Text Box 22"/>
          <p:cNvSpPr txBox="1">
            <a:spLocks noChangeArrowheads="1"/>
          </p:cNvSpPr>
          <p:nvPr/>
        </p:nvSpPr>
        <p:spPr bwMode="auto">
          <a:xfrm>
            <a:off x="8674100" y="204152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93911" name="Text Box 23"/>
          <p:cNvSpPr txBox="1">
            <a:spLocks noChangeArrowheads="1"/>
          </p:cNvSpPr>
          <p:nvPr/>
        </p:nvSpPr>
        <p:spPr bwMode="auto">
          <a:xfrm>
            <a:off x="8680450" y="310832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93912" name="Text Box 24"/>
          <p:cNvSpPr txBox="1">
            <a:spLocks noChangeArrowheads="1"/>
          </p:cNvSpPr>
          <p:nvPr/>
        </p:nvSpPr>
        <p:spPr bwMode="auto">
          <a:xfrm>
            <a:off x="8680450" y="409892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93913" name="Text Box 25"/>
          <p:cNvSpPr txBox="1">
            <a:spLocks noChangeArrowheads="1"/>
          </p:cNvSpPr>
          <p:nvPr/>
        </p:nvSpPr>
        <p:spPr bwMode="auto">
          <a:xfrm>
            <a:off x="8674100" y="501332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9" name="Picture 103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52600"/>
            <a:ext cx="3733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4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Outbound Proxies</a:t>
            </a:r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3657600" cy="4419600"/>
          </a:xfrm>
        </p:spPr>
        <p:txBody>
          <a:bodyPr/>
          <a:lstStyle/>
          <a:p>
            <a:r>
              <a:rPr lang="en-US" sz="1800"/>
              <a:t>Can send a request to a proxy without performing DNS procedure</a:t>
            </a:r>
          </a:p>
          <a:p>
            <a:r>
              <a:rPr lang="en-US" sz="1800"/>
              <a:t>Result is that proxy receives a request whose domain is not its own</a:t>
            </a:r>
          </a:p>
          <a:p>
            <a:r>
              <a:rPr lang="en-US" sz="1800"/>
              <a:t>Proxy then performs DNS process just described to forward request</a:t>
            </a:r>
          </a:p>
          <a:p>
            <a:r>
              <a:rPr lang="en-US" sz="1800"/>
              <a:t>May also provide additional services</a:t>
            </a:r>
          </a:p>
          <a:p>
            <a:pPr lvl="1"/>
            <a:r>
              <a:rPr lang="en-US" sz="1600"/>
              <a:t>Outbound screening</a:t>
            </a:r>
          </a:p>
          <a:p>
            <a:pPr lvl="1"/>
            <a:r>
              <a:rPr lang="en-US" sz="1600"/>
              <a:t>Authorization</a:t>
            </a:r>
          </a:p>
          <a:p>
            <a:pPr lvl="1"/>
            <a:r>
              <a:rPr lang="en-US" sz="1600"/>
              <a:t>Logging</a:t>
            </a:r>
          </a:p>
          <a:p>
            <a:pPr lvl="1"/>
            <a:r>
              <a:rPr lang="en-US" sz="1600"/>
              <a:t>Firewall control</a:t>
            </a:r>
          </a:p>
        </p:txBody>
      </p:sp>
      <p:pic>
        <p:nvPicPr>
          <p:cNvPr id="294917" name="Picture 1029" descr="multi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8600"/>
            <a:ext cx="722313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918" name="Picture 1030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2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4920" name="Text Box 1032"/>
          <p:cNvSpPr txBox="1">
            <a:spLocks noChangeArrowheads="1"/>
          </p:cNvSpPr>
          <p:nvPr/>
        </p:nvSpPr>
        <p:spPr bwMode="auto">
          <a:xfrm>
            <a:off x="6019800" y="4724400"/>
            <a:ext cx="676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a.com</a:t>
            </a:r>
          </a:p>
        </p:txBody>
      </p:sp>
      <p:sp>
        <p:nvSpPr>
          <p:cNvPr id="294921" name="Line 1033"/>
          <p:cNvSpPr>
            <a:spLocks noChangeShapeType="1"/>
          </p:cNvSpPr>
          <p:nvPr/>
        </p:nvSpPr>
        <p:spPr bwMode="auto">
          <a:xfrm flipV="1">
            <a:off x="5257800" y="3352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2" name="Text Box 1034"/>
          <p:cNvSpPr txBox="1">
            <a:spLocks noChangeArrowheads="1"/>
          </p:cNvSpPr>
          <p:nvPr/>
        </p:nvSpPr>
        <p:spPr bwMode="auto">
          <a:xfrm>
            <a:off x="5410200" y="3810000"/>
            <a:ext cx="179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 joe@b.edu</a:t>
            </a:r>
          </a:p>
        </p:txBody>
      </p:sp>
      <p:sp>
        <p:nvSpPr>
          <p:cNvPr id="294923" name="Line 1035"/>
          <p:cNvSpPr>
            <a:spLocks noChangeShapeType="1"/>
          </p:cNvSpPr>
          <p:nvPr/>
        </p:nvSpPr>
        <p:spPr bwMode="auto">
          <a:xfrm flipV="1">
            <a:off x="7239000" y="2209800"/>
            <a:ext cx="1676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4" name="Text Box 1036"/>
          <p:cNvSpPr txBox="1">
            <a:spLocks noChangeArrowheads="1"/>
          </p:cNvSpPr>
          <p:nvPr/>
        </p:nvSpPr>
        <p:spPr bwMode="auto">
          <a:xfrm>
            <a:off x="6858000" y="1981200"/>
            <a:ext cx="179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 joe@b.edu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SIP Methods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31323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INVITE</a:t>
            </a:r>
          </a:p>
          <a:p>
            <a:pPr lvl="1"/>
            <a:r>
              <a:rPr lang="en-US" sz="1400"/>
              <a:t>Invites a participant to a session</a:t>
            </a:r>
          </a:p>
          <a:p>
            <a:pPr lvl="1"/>
            <a:r>
              <a:rPr lang="en-US" sz="1400"/>
              <a:t>idempotent - reINVITEs for session modification</a:t>
            </a:r>
          </a:p>
          <a:p>
            <a:r>
              <a:rPr lang="en-US" sz="1600"/>
              <a:t>BYE</a:t>
            </a:r>
          </a:p>
          <a:p>
            <a:pPr lvl="1"/>
            <a:r>
              <a:rPr lang="en-US" sz="1400"/>
              <a:t>Ends a client’s participation in a session</a:t>
            </a:r>
          </a:p>
          <a:p>
            <a:r>
              <a:rPr lang="en-US" sz="1600"/>
              <a:t>CANCEL</a:t>
            </a:r>
          </a:p>
          <a:p>
            <a:pPr lvl="1"/>
            <a:r>
              <a:rPr lang="en-US" sz="1400"/>
              <a:t>Terminates a search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3838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OPTIONS</a:t>
            </a:r>
          </a:p>
          <a:p>
            <a:pPr lvl="1"/>
            <a:r>
              <a:rPr lang="en-US" sz="1400"/>
              <a:t>Queries a participant about their media capabilities, and finds them, but doesn’t invite</a:t>
            </a:r>
          </a:p>
          <a:p>
            <a:r>
              <a:rPr lang="en-US" sz="1600"/>
              <a:t>ACK</a:t>
            </a:r>
          </a:p>
          <a:p>
            <a:pPr lvl="1"/>
            <a:r>
              <a:rPr lang="en-US" sz="1400"/>
              <a:t>For reliability and call acceptance</a:t>
            </a:r>
          </a:p>
          <a:p>
            <a:r>
              <a:rPr lang="en-US" sz="1600"/>
              <a:t>REGISTER</a:t>
            </a:r>
          </a:p>
          <a:p>
            <a:pPr lvl="1"/>
            <a:r>
              <a:rPr lang="en-US" sz="1400"/>
              <a:t>Informs a SIP server about the location of a user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6425" cy="762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SIP Architecture</a:t>
            </a:r>
          </a:p>
        </p:txBody>
      </p:sp>
      <p:grpSp>
        <p:nvGrpSpPr>
          <p:cNvPr id="321539" name="Group 1027"/>
          <p:cNvGrpSpPr>
            <a:grpSpLocks/>
          </p:cNvGrpSpPr>
          <p:nvPr/>
        </p:nvGrpSpPr>
        <p:grpSpPr bwMode="auto">
          <a:xfrm>
            <a:off x="528638" y="1676400"/>
            <a:ext cx="8386762" cy="4267200"/>
            <a:chOff x="333" y="1056"/>
            <a:chExt cx="5283" cy="2688"/>
          </a:xfrm>
        </p:grpSpPr>
        <p:grpSp>
          <p:nvGrpSpPr>
            <p:cNvPr id="321540" name="Group 1028"/>
            <p:cNvGrpSpPr>
              <a:grpSpLocks/>
            </p:cNvGrpSpPr>
            <p:nvPr/>
          </p:nvGrpSpPr>
          <p:grpSpPr bwMode="auto">
            <a:xfrm>
              <a:off x="340" y="1056"/>
              <a:ext cx="1004" cy="635"/>
              <a:chOff x="438" y="1152"/>
              <a:chExt cx="1004" cy="635"/>
            </a:xfrm>
          </p:grpSpPr>
          <p:sp>
            <p:nvSpPr>
              <p:cNvPr id="321541" name="Line 1029"/>
              <p:cNvSpPr>
                <a:spLocks noChangeShapeType="1"/>
              </p:cNvSpPr>
              <p:nvPr/>
            </p:nvSpPr>
            <p:spPr bwMode="auto">
              <a:xfrm>
                <a:off x="438" y="1249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D0001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2" name="Line 1030"/>
              <p:cNvSpPr>
                <a:spLocks noChangeShapeType="1"/>
              </p:cNvSpPr>
              <p:nvPr/>
            </p:nvSpPr>
            <p:spPr bwMode="auto">
              <a:xfrm>
                <a:off x="438" y="1441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3" name="Rectangle 1031"/>
              <p:cNvSpPr>
                <a:spLocks noChangeArrowheads="1"/>
              </p:cNvSpPr>
              <p:nvPr/>
            </p:nvSpPr>
            <p:spPr bwMode="auto">
              <a:xfrm>
                <a:off x="716" y="1152"/>
                <a:ext cx="62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Request</a:t>
                </a:r>
              </a:p>
            </p:txBody>
          </p:sp>
          <p:sp>
            <p:nvSpPr>
              <p:cNvPr id="321544" name="Rectangle 1032"/>
              <p:cNvSpPr>
                <a:spLocks noChangeArrowheads="1"/>
              </p:cNvSpPr>
              <p:nvPr/>
            </p:nvSpPr>
            <p:spPr bwMode="auto">
              <a:xfrm>
                <a:off x="716" y="1344"/>
                <a:ext cx="72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Response</a:t>
                </a:r>
              </a:p>
            </p:txBody>
          </p:sp>
          <p:sp>
            <p:nvSpPr>
              <p:cNvPr id="321545" name="Line 1033"/>
              <p:cNvSpPr>
                <a:spLocks noChangeShapeType="1"/>
              </p:cNvSpPr>
              <p:nvPr/>
            </p:nvSpPr>
            <p:spPr bwMode="auto">
              <a:xfrm>
                <a:off x="438" y="1681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6" name="Text Box 1034"/>
              <p:cNvSpPr txBox="1">
                <a:spLocks noChangeArrowheads="1"/>
              </p:cNvSpPr>
              <p:nvPr/>
            </p:nvSpPr>
            <p:spPr bwMode="auto">
              <a:xfrm>
                <a:off x="716" y="1575"/>
                <a:ext cx="47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Media</a:t>
                </a:r>
              </a:p>
            </p:txBody>
          </p:sp>
        </p:grpSp>
        <p:pic>
          <p:nvPicPr>
            <p:cNvPr id="321547" name="Picture 1035" descr="&#10;triple.png                                                     00007A0EDonna Lehner                   B4697D6C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" y="2534"/>
              <a:ext cx="956" cy="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1548" name="Picture 1036" descr="&#10;double.png                                                     00007A0EDonna Lehner                   B4697D6C: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8" y="1793"/>
              <a:ext cx="1549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549" name="Picture 1037" descr="&#10;triple.png                                                     00007A0EDonna Lehner                   B4697D6C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" y="2342"/>
              <a:ext cx="956" cy="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1550" name="Picture 1038" descr="&#10;triple.png                                                     00007A0EDonna Lehner                   B4697D6C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3" y="1238"/>
              <a:ext cx="956" cy="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551" name="Line 1039"/>
            <p:cNvSpPr>
              <a:spLocks noChangeShapeType="1"/>
            </p:cNvSpPr>
            <p:nvPr/>
          </p:nvSpPr>
          <p:spPr bwMode="auto">
            <a:xfrm>
              <a:off x="4183" y="3072"/>
              <a:ext cx="336" cy="0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Line 1040"/>
            <p:cNvSpPr>
              <a:spLocks noChangeShapeType="1"/>
            </p:cNvSpPr>
            <p:nvPr/>
          </p:nvSpPr>
          <p:spPr bwMode="auto">
            <a:xfrm flipV="1">
              <a:off x="871" y="2544"/>
              <a:ext cx="720" cy="240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Line 1041"/>
            <p:cNvSpPr>
              <a:spLocks noChangeShapeType="1"/>
            </p:cNvSpPr>
            <p:nvPr/>
          </p:nvSpPr>
          <p:spPr bwMode="auto">
            <a:xfrm flipV="1">
              <a:off x="1975" y="1824"/>
              <a:ext cx="1008" cy="528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Line 1042"/>
            <p:cNvSpPr>
              <a:spLocks noChangeShapeType="1"/>
            </p:cNvSpPr>
            <p:nvPr/>
          </p:nvSpPr>
          <p:spPr bwMode="auto">
            <a:xfrm>
              <a:off x="1975" y="2544"/>
              <a:ext cx="1344" cy="0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Line 1043"/>
            <p:cNvSpPr>
              <a:spLocks noChangeShapeType="1"/>
            </p:cNvSpPr>
            <p:nvPr/>
          </p:nvSpPr>
          <p:spPr bwMode="auto">
            <a:xfrm>
              <a:off x="3751" y="2400"/>
              <a:ext cx="432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Line 1044"/>
            <p:cNvSpPr>
              <a:spLocks noChangeShapeType="1"/>
            </p:cNvSpPr>
            <p:nvPr/>
          </p:nvSpPr>
          <p:spPr bwMode="auto">
            <a:xfrm flipH="1">
              <a:off x="3799" y="2496"/>
              <a:ext cx="38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Line 1045"/>
            <p:cNvSpPr>
              <a:spLocks noChangeShapeType="1"/>
            </p:cNvSpPr>
            <p:nvPr/>
          </p:nvSpPr>
          <p:spPr bwMode="auto">
            <a:xfrm>
              <a:off x="3799" y="2592"/>
              <a:ext cx="672" cy="192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Line 1046"/>
            <p:cNvSpPr>
              <a:spLocks noChangeShapeType="1"/>
            </p:cNvSpPr>
            <p:nvPr/>
          </p:nvSpPr>
          <p:spPr bwMode="auto">
            <a:xfrm flipH="1" flipV="1">
              <a:off x="3799" y="2640"/>
              <a:ext cx="672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Line 1047"/>
            <p:cNvSpPr>
              <a:spLocks noChangeShapeType="1"/>
            </p:cNvSpPr>
            <p:nvPr/>
          </p:nvSpPr>
          <p:spPr bwMode="auto">
            <a:xfrm flipV="1">
              <a:off x="4135" y="3120"/>
              <a:ext cx="377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Rectangle 1048"/>
            <p:cNvSpPr>
              <a:spLocks noChangeArrowheads="1"/>
            </p:cNvSpPr>
            <p:nvPr/>
          </p:nvSpPr>
          <p:spPr bwMode="auto">
            <a:xfrm>
              <a:off x="1149" y="2539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21561" name="Rectangle 1049"/>
            <p:cNvSpPr>
              <a:spLocks noChangeArrowheads="1"/>
            </p:cNvSpPr>
            <p:nvPr/>
          </p:nvSpPr>
          <p:spPr bwMode="auto">
            <a:xfrm>
              <a:off x="2349" y="1963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21562" name="Rectangle 1050"/>
            <p:cNvSpPr>
              <a:spLocks noChangeArrowheads="1"/>
            </p:cNvSpPr>
            <p:nvPr/>
          </p:nvSpPr>
          <p:spPr bwMode="auto">
            <a:xfrm>
              <a:off x="2541" y="2107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21563" name="Rectangle 1051"/>
            <p:cNvSpPr>
              <a:spLocks noChangeArrowheads="1"/>
            </p:cNvSpPr>
            <p:nvPr/>
          </p:nvSpPr>
          <p:spPr bwMode="auto">
            <a:xfrm>
              <a:off x="2503" y="2395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1564" name="Rectangle 1052"/>
            <p:cNvSpPr>
              <a:spLocks noChangeArrowheads="1"/>
            </p:cNvSpPr>
            <p:nvPr/>
          </p:nvSpPr>
          <p:spPr bwMode="auto">
            <a:xfrm>
              <a:off x="3741" y="2294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21565" name="Rectangle 1053"/>
            <p:cNvSpPr>
              <a:spLocks noChangeArrowheads="1"/>
            </p:cNvSpPr>
            <p:nvPr/>
          </p:nvSpPr>
          <p:spPr bwMode="auto">
            <a:xfrm>
              <a:off x="3885" y="2486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21566" name="Rectangle 1054"/>
            <p:cNvSpPr>
              <a:spLocks noChangeArrowheads="1"/>
            </p:cNvSpPr>
            <p:nvPr/>
          </p:nvSpPr>
          <p:spPr bwMode="auto">
            <a:xfrm>
              <a:off x="4125" y="2587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21567" name="Rectangle 1055"/>
            <p:cNvSpPr>
              <a:spLocks noChangeArrowheads="1"/>
            </p:cNvSpPr>
            <p:nvPr/>
          </p:nvSpPr>
          <p:spPr bwMode="auto">
            <a:xfrm>
              <a:off x="4269" y="2966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321568" name="Rectangle 1056"/>
            <p:cNvSpPr>
              <a:spLocks noChangeArrowheads="1"/>
            </p:cNvSpPr>
            <p:nvPr/>
          </p:nvSpPr>
          <p:spPr bwMode="auto">
            <a:xfrm>
              <a:off x="4317" y="3158"/>
              <a:ext cx="16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321569" name="Rectangle 1057"/>
            <p:cNvSpPr>
              <a:spLocks noChangeArrowheads="1"/>
            </p:cNvSpPr>
            <p:nvPr/>
          </p:nvSpPr>
          <p:spPr bwMode="auto">
            <a:xfrm>
              <a:off x="3885" y="2731"/>
              <a:ext cx="21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321570" name="Rectangle 1058"/>
            <p:cNvSpPr>
              <a:spLocks noChangeArrowheads="1"/>
            </p:cNvSpPr>
            <p:nvPr/>
          </p:nvSpPr>
          <p:spPr bwMode="auto">
            <a:xfrm>
              <a:off x="2685" y="2635"/>
              <a:ext cx="21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321571" name="Rectangle 1059"/>
            <p:cNvSpPr>
              <a:spLocks noChangeArrowheads="1"/>
            </p:cNvSpPr>
            <p:nvPr/>
          </p:nvSpPr>
          <p:spPr bwMode="auto">
            <a:xfrm>
              <a:off x="1197" y="2731"/>
              <a:ext cx="21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321572" name="Rectangle 1060"/>
            <p:cNvSpPr>
              <a:spLocks noChangeArrowheads="1"/>
            </p:cNvSpPr>
            <p:nvPr/>
          </p:nvSpPr>
          <p:spPr bwMode="auto">
            <a:xfrm>
              <a:off x="333" y="3024"/>
              <a:ext cx="5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SIP UA</a:t>
              </a:r>
            </a:p>
          </p:txBody>
        </p:sp>
        <p:sp>
          <p:nvSpPr>
            <p:cNvPr id="321573" name="Rectangle 1061"/>
            <p:cNvSpPr>
              <a:spLocks noChangeArrowheads="1"/>
            </p:cNvSpPr>
            <p:nvPr/>
          </p:nvSpPr>
          <p:spPr bwMode="auto">
            <a:xfrm>
              <a:off x="3309" y="1602"/>
              <a:ext cx="97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SIP Redirect </a:t>
              </a:r>
            </a:p>
            <a:p>
              <a:pPr algn="ctr"/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Server</a:t>
              </a:r>
            </a:p>
          </p:txBody>
        </p:sp>
        <p:sp>
          <p:nvSpPr>
            <p:cNvPr id="321574" name="Rectangle 1062"/>
            <p:cNvSpPr>
              <a:spLocks noChangeArrowheads="1"/>
            </p:cNvSpPr>
            <p:nvPr/>
          </p:nvSpPr>
          <p:spPr bwMode="auto">
            <a:xfrm>
              <a:off x="3038" y="2736"/>
              <a:ext cx="7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SIP Proxy</a:t>
              </a:r>
            </a:p>
          </p:txBody>
        </p:sp>
        <p:sp>
          <p:nvSpPr>
            <p:cNvPr id="321575" name="Rectangle 1063"/>
            <p:cNvSpPr>
              <a:spLocks noChangeArrowheads="1"/>
            </p:cNvSpPr>
            <p:nvPr/>
          </p:nvSpPr>
          <p:spPr bwMode="auto">
            <a:xfrm>
              <a:off x="4903" y="2812"/>
              <a:ext cx="7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SIP Proxy</a:t>
              </a:r>
            </a:p>
          </p:txBody>
        </p:sp>
        <p:sp>
          <p:nvSpPr>
            <p:cNvPr id="321576" name="Rectangle 1064"/>
            <p:cNvSpPr>
              <a:spLocks noChangeArrowheads="1"/>
            </p:cNvSpPr>
            <p:nvPr/>
          </p:nvSpPr>
          <p:spPr bwMode="auto">
            <a:xfrm>
              <a:off x="3117" y="3378"/>
              <a:ext cx="178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SIP UA</a:t>
              </a:r>
            </a:p>
            <a:p>
              <a:pPr algn="ctr"/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(User Agent Server)</a:t>
              </a:r>
            </a:p>
          </p:txBody>
        </p:sp>
        <p:sp>
          <p:nvSpPr>
            <p:cNvPr id="321577" name="Rectangle 1065"/>
            <p:cNvSpPr>
              <a:spLocks noChangeArrowheads="1"/>
            </p:cNvSpPr>
            <p:nvPr/>
          </p:nvSpPr>
          <p:spPr bwMode="auto">
            <a:xfrm>
              <a:off x="4317" y="1775"/>
              <a:ext cx="11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Location Service</a:t>
              </a:r>
            </a:p>
          </p:txBody>
        </p:sp>
        <p:sp>
          <p:nvSpPr>
            <p:cNvPr id="321578" name="Line 1066"/>
            <p:cNvSpPr>
              <a:spLocks noChangeShapeType="1"/>
            </p:cNvSpPr>
            <p:nvPr/>
          </p:nvSpPr>
          <p:spPr bwMode="auto">
            <a:xfrm>
              <a:off x="871" y="2976"/>
              <a:ext cx="288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9" name="Rectangle 1067"/>
            <p:cNvSpPr>
              <a:spLocks noChangeArrowheads="1"/>
            </p:cNvSpPr>
            <p:nvPr/>
          </p:nvSpPr>
          <p:spPr bwMode="auto">
            <a:xfrm>
              <a:off x="2215" y="2832"/>
              <a:ext cx="21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21580" name="Rectangle 1068"/>
            <p:cNvSpPr>
              <a:spLocks noChangeArrowheads="1"/>
            </p:cNvSpPr>
            <p:nvPr/>
          </p:nvSpPr>
          <p:spPr bwMode="auto">
            <a:xfrm>
              <a:off x="1975" y="3120"/>
              <a:ext cx="21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pic>
          <p:nvPicPr>
            <p:cNvPr id="321581" name="Picture 1069" descr=" multi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2640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1582" name="Line 1070"/>
            <p:cNvSpPr>
              <a:spLocks noChangeShapeType="1"/>
            </p:cNvSpPr>
            <p:nvPr/>
          </p:nvSpPr>
          <p:spPr bwMode="auto">
            <a:xfrm flipH="1">
              <a:off x="919" y="2640"/>
              <a:ext cx="672" cy="2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1583" name="Picture 1071" descr=" multi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" y="2976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1584" name="Line 1072"/>
            <p:cNvSpPr>
              <a:spLocks noChangeShapeType="1"/>
            </p:cNvSpPr>
            <p:nvPr/>
          </p:nvSpPr>
          <p:spPr bwMode="auto">
            <a:xfrm flipH="1">
              <a:off x="2023" y="2640"/>
              <a:ext cx="129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85" name="Line 1073"/>
            <p:cNvSpPr>
              <a:spLocks noChangeShapeType="1"/>
            </p:cNvSpPr>
            <p:nvPr/>
          </p:nvSpPr>
          <p:spPr bwMode="auto">
            <a:xfrm flipH="1">
              <a:off x="2023" y="1920"/>
              <a:ext cx="960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1586" name="Picture 1074" descr=" proxy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" y="2304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587" name="Picture 1075" descr=" proxy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1601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588" name="Picture 1076" descr=" proxy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" y="2736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589" name="Picture 1077" descr="data.jpg 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0" y="2129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590" name="Picture 1078" descr=" proxy.jpg                                                      0001B8AAHugh HD                        ABA78158: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7" y="2352"/>
              <a:ext cx="415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1591" name="Line 1079"/>
            <p:cNvSpPr>
              <a:spLocks noChangeShapeType="1"/>
            </p:cNvSpPr>
            <p:nvPr/>
          </p:nvSpPr>
          <p:spPr bwMode="auto">
            <a:xfrm rot="384330" flipV="1">
              <a:off x="914" y="2994"/>
              <a:ext cx="2834" cy="79"/>
            </a:xfrm>
            <a:prstGeom prst="line">
              <a:avLst/>
            </a:prstGeom>
            <a:noFill/>
            <a:ln w="12700">
              <a:solidFill>
                <a:srgbClr val="D00019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92" name="Line 1080"/>
            <p:cNvSpPr>
              <a:spLocks noChangeShapeType="1"/>
            </p:cNvSpPr>
            <p:nvPr/>
          </p:nvSpPr>
          <p:spPr bwMode="auto">
            <a:xfrm rot="21129398" flipH="1">
              <a:off x="3852" y="1957"/>
              <a:ext cx="528" cy="3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SIP Message Syntax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312578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Many header fields from http</a:t>
            </a:r>
          </a:p>
          <a:p>
            <a:r>
              <a:rPr lang="en-US" sz="1600"/>
              <a:t>Payload contains a media description</a:t>
            </a:r>
          </a:p>
          <a:p>
            <a:pPr lvl="1"/>
            <a:r>
              <a:rPr lang="en-US" sz="1400"/>
              <a:t>SDP - Session</a:t>
            </a:r>
            <a:br>
              <a:rPr lang="en-US" sz="1400"/>
            </a:br>
            <a:r>
              <a:rPr lang="en-US" sz="1400"/>
              <a:t>Description Protocol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3657600" y="1828800"/>
            <a:ext cx="528955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INVITE sip:ann@lucent.com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 &lt;sip:jdrosen@dynamicsoft.com&gt;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Subject: SIP will be discussed, too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A. Netravali &lt;sip:ann@lucent.com&gt;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pc13.dynamicsoft.com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1997234505.56.78@122.3.44.12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application/sdp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Content-Length: 187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IP4 128.3.4.5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s=Mbone Audio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i=Discussion of Mbone Engineering Issues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e=mbone@somewhere.com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IP4 224.2.0.1/127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Address Fields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335915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Request-URI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Contains address of next hop server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Rewritten by proxies based on result of Location Service</a:t>
            </a:r>
          </a:p>
          <a:p>
            <a:pPr>
              <a:lnSpc>
                <a:spcPct val="80000"/>
              </a:lnSpc>
            </a:pPr>
            <a:r>
              <a:rPr lang="en-US" sz="1800"/>
              <a:t>To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Address of original called party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Contains optional display name</a:t>
            </a:r>
          </a:p>
          <a:p>
            <a:pPr>
              <a:lnSpc>
                <a:spcPct val="80000"/>
              </a:lnSpc>
            </a:pPr>
            <a:r>
              <a:rPr lang="en-US" sz="1800"/>
              <a:t>From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Address of calling party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Optional display name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3886200" y="1600200"/>
            <a:ext cx="48641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INVITE </a:t>
            </a:r>
            <a:r>
              <a:rPr lang="en-US" sz="1400" b="1" u="sng">
                <a:solidFill>
                  <a:srgbClr val="FFCC00"/>
                </a:solidFill>
                <a:latin typeface="Courier New" panose="02070309020205020404" pitchFamily="49" charset="0"/>
              </a:rPr>
              <a:t>sip:ann@lucent.com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&lt;</a:t>
            </a:r>
            <a:r>
              <a:rPr lang="en-US" sz="1400" b="1" u="sng">
                <a:solidFill>
                  <a:srgbClr val="FFCC00"/>
                </a:solidFill>
                <a:latin typeface="Courier New" panose="02070309020205020404" pitchFamily="49" charset="0"/>
              </a:rPr>
              <a:t>sip:jdrosen@dynamicsoft.com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Subject: SIP will be discussed, too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A. Netravali &lt;</a:t>
            </a:r>
            <a:r>
              <a:rPr lang="en-US" sz="1400" b="1" u="sng">
                <a:solidFill>
                  <a:srgbClr val="FFCC00"/>
                </a:solidFill>
                <a:latin typeface="Courier New" panose="02070309020205020404" pitchFamily="49" charset="0"/>
              </a:rPr>
              <a:t>sip:ann@lucent.com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pc13.dynamicsoft.com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1997234505.56.78@122.3.44.12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application/sdp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sip:jdrosen@pc13.dynamicsoft.com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Content-Length: 187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IP4 128.3.4.5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s=Mbone Audio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i=Discussion of Mbone Engineering Issues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e=mbone@somewhere.com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IP4 224.2.0.1/127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Responses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Look much like requests</a:t>
            </a:r>
          </a:p>
          <a:p>
            <a:pPr lvl="1"/>
            <a:r>
              <a:rPr lang="en-US" sz="1400"/>
              <a:t>Headers, bodies</a:t>
            </a:r>
          </a:p>
          <a:p>
            <a:r>
              <a:rPr lang="en-US" sz="1600"/>
              <a:t>Differ in top line</a:t>
            </a:r>
          </a:p>
          <a:p>
            <a:pPr lvl="1"/>
            <a:r>
              <a:rPr lang="en-US" sz="1400"/>
              <a:t>Status Code</a:t>
            </a:r>
          </a:p>
          <a:p>
            <a:pPr lvl="2"/>
            <a:r>
              <a:rPr lang="en-US" sz="1400"/>
              <a:t>Numeric, 100 - 699</a:t>
            </a:r>
          </a:p>
          <a:p>
            <a:pPr lvl="2"/>
            <a:r>
              <a:rPr lang="en-US" sz="1400"/>
              <a:t>Meant for computer processing</a:t>
            </a:r>
          </a:p>
          <a:p>
            <a:pPr lvl="2"/>
            <a:r>
              <a:rPr lang="en-US" sz="1400"/>
              <a:t>Protocol behavior based on 100s digit</a:t>
            </a:r>
          </a:p>
          <a:p>
            <a:pPr lvl="2"/>
            <a:r>
              <a:rPr lang="en-US" sz="1400"/>
              <a:t>Other digits give extra info</a:t>
            </a:r>
          </a:p>
          <a:p>
            <a:pPr lvl="1"/>
            <a:r>
              <a:rPr lang="en-US" sz="1400"/>
              <a:t>Reason Phrase</a:t>
            </a:r>
          </a:p>
          <a:p>
            <a:pPr lvl="2"/>
            <a:r>
              <a:rPr lang="en-US" sz="1400"/>
              <a:t>Text phrase for humans</a:t>
            </a:r>
          </a:p>
          <a:p>
            <a:pPr lvl="2"/>
            <a:r>
              <a:rPr lang="en-US" sz="1400"/>
              <a:t>Can be anything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/>
              <a:t>Status Code Classes</a:t>
            </a:r>
          </a:p>
          <a:p>
            <a:pPr lvl="1"/>
            <a:r>
              <a:rPr lang="en-US" sz="1400"/>
              <a:t>100 - 199 (1XX): Informational</a:t>
            </a:r>
          </a:p>
          <a:p>
            <a:pPr lvl="1"/>
            <a:r>
              <a:rPr lang="en-US" sz="1400"/>
              <a:t>200 - 299 (2XX): Success</a:t>
            </a:r>
          </a:p>
          <a:p>
            <a:pPr lvl="1"/>
            <a:r>
              <a:rPr lang="en-US" sz="1400"/>
              <a:t>300 - 399 (3XX): Redirection</a:t>
            </a:r>
          </a:p>
          <a:p>
            <a:pPr lvl="1"/>
            <a:r>
              <a:rPr lang="en-US" sz="1400"/>
              <a:t>400 - 499 (4XX): Client Error</a:t>
            </a:r>
          </a:p>
          <a:p>
            <a:pPr lvl="1"/>
            <a:r>
              <a:rPr lang="en-US" sz="1400"/>
              <a:t>500 - 599 (5XX): Server Error</a:t>
            </a:r>
          </a:p>
          <a:p>
            <a:pPr lvl="1"/>
            <a:r>
              <a:rPr lang="en-US" sz="1400"/>
              <a:t>600 - 699 (6XX): Global Failure</a:t>
            </a:r>
          </a:p>
          <a:p>
            <a:r>
              <a:rPr lang="en-US" sz="1600"/>
              <a:t>Two groups</a:t>
            </a:r>
          </a:p>
          <a:p>
            <a:pPr lvl="1"/>
            <a:r>
              <a:rPr lang="en-US" sz="1400"/>
              <a:t>100 - 199: Provisional</a:t>
            </a:r>
          </a:p>
          <a:p>
            <a:pPr lvl="2"/>
            <a:r>
              <a:rPr lang="en-US" sz="1400"/>
              <a:t>Not reliable</a:t>
            </a:r>
          </a:p>
          <a:p>
            <a:pPr lvl="1"/>
            <a:r>
              <a:rPr lang="en-US" sz="1400"/>
              <a:t>200 - 699: Final, Definitive</a:t>
            </a:r>
          </a:p>
          <a:p>
            <a:r>
              <a:rPr lang="en-US" sz="1600"/>
              <a:t>Example</a:t>
            </a:r>
          </a:p>
          <a:p>
            <a:pPr lvl="1"/>
            <a:r>
              <a:rPr lang="en-US" sz="1400"/>
              <a:t>200 OK</a:t>
            </a:r>
          </a:p>
          <a:p>
            <a:pPr lvl="1"/>
            <a:r>
              <a:rPr lang="en-US" sz="1400"/>
              <a:t>180 Ringing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SIP Response</a:t>
            </a:r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3430587" cy="4419600"/>
          </a:xfrm>
        </p:spPr>
        <p:txBody>
          <a:bodyPr/>
          <a:lstStyle/>
          <a:p>
            <a:r>
              <a:rPr lang="en-US" sz="1800"/>
              <a:t>Note how only difference is top line</a:t>
            </a:r>
          </a:p>
          <a:p>
            <a:r>
              <a:rPr lang="en-US" sz="1800"/>
              <a:t>Rules for generating responses</a:t>
            </a:r>
          </a:p>
          <a:p>
            <a:pPr lvl="1"/>
            <a:r>
              <a:rPr lang="en-US" sz="1600"/>
              <a:t>Call-ID, To, From, Cseq are mirrored in response to support matching</a:t>
            </a:r>
          </a:p>
          <a:p>
            <a:pPr lvl="1"/>
            <a:r>
              <a:rPr lang="en-US" sz="1600"/>
              <a:t>Tag added to To field</a:t>
            </a:r>
          </a:p>
        </p:txBody>
      </p:sp>
      <p:sp>
        <p:nvSpPr>
          <p:cNvPr id="297989" name="Rectangle 1029"/>
          <p:cNvSpPr>
            <a:spLocks noChangeArrowheads="1"/>
          </p:cNvSpPr>
          <p:nvPr/>
        </p:nvSpPr>
        <p:spPr bwMode="auto">
          <a:xfrm>
            <a:off x="3854450" y="1920875"/>
            <a:ext cx="4970463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SIP/2.0 200 OK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&lt;</a:t>
            </a:r>
            <a:r>
              <a:rPr lang="en-US" sz="1400" b="1" u="sng">
                <a:solidFill>
                  <a:srgbClr val="FFCC00"/>
                </a:solidFill>
                <a:latin typeface="Courier New" panose="02070309020205020404" pitchFamily="49" charset="0"/>
              </a:rPr>
              <a:t>sip:jdrosen@dynamicsoft.com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A. Netravali &lt;</a:t>
            </a:r>
            <a:r>
              <a:rPr lang="en-US" sz="1400" b="1" u="sng">
                <a:solidFill>
                  <a:srgbClr val="FFCC00"/>
                </a:solidFill>
                <a:latin typeface="Courier New" panose="02070309020205020404" pitchFamily="49" charset="0"/>
              </a:rPr>
              <a:t>sip:ann@lucent.com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&gt;;tag=112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pc13.dynamicsoft.com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1997234505.56.78@122.3.44.12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sip:ann@lucent3.lucent.com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Transport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SIP Messages over UDP or TCP</a:t>
            </a:r>
          </a:p>
          <a:p>
            <a:r>
              <a:rPr lang="en-US" sz="1800"/>
              <a:t>Reliability mechanisms defined for UDP</a:t>
            </a:r>
          </a:p>
          <a:p>
            <a:r>
              <a:rPr lang="en-US" sz="1800"/>
              <a:t>UDP Preferred</a:t>
            </a:r>
          </a:p>
          <a:p>
            <a:pPr lvl="1"/>
            <a:r>
              <a:rPr lang="en-US" sz="1600"/>
              <a:t>Faster</a:t>
            </a:r>
          </a:p>
          <a:p>
            <a:pPr lvl="1"/>
            <a:r>
              <a:rPr lang="en-US" sz="1600"/>
              <a:t>No connection state needed in kernel</a:t>
            </a:r>
          </a:p>
          <a:p>
            <a:pPr lvl="1"/>
            <a:r>
              <a:rPr lang="en-US" sz="1600"/>
              <a:t>Multicast possible (later)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Reliability mechanisms depend on SIP request method</a:t>
            </a:r>
          </a:p>
          <a:p>
            <a:pPr lvl="1"/>
            <a:r>
              <a:rPr lang="en-US" sz="1600"/>
              <a:t>INVITE </a:t>
            </a:r>
          </a:p>
          <a:p>
            <a:pPr lvl="1"/>
            <a:r>
              <a:rPr lang="en-US" sz="1600"/>
              <a:t>anything except INVITE</a:t>
            </a:r>
          </a:p>
          <a:p>
            <a:r>
              <a:rPr lang="en-US" sz="1800"/>
              <a:t>Reason: optimized for phone calls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3500">
                <a:latin typeface="Arial" panose="020B0604020202020204" pitchFamily="34" charset="0"/>
              </a:rPr>
              <a:t>A Tutorial on SIP</a:t>
            </a:r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lstStyle/>
          <a:p>
            <a:r>
              <a:rPr lang="en-US"/>
              <a:t>Jonathan Rosenberg</a:t>
            </a:r>
          </a:p>
          <a:p>
            <a:r>
              <a:rPr lang="en-US" sz="2000"/>
              <a:t>Chief Scientist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INVITE reliability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Client retransmits INVITE with exponential backoff</a:t>
            </a:r>
          </a:p>
          <a:p>
            <a:pPr lvl="1"/>
            <a:r>
              <a:rPr lang="en-US" sz="1400"/>
              <a:t>500ms, 1s, 2s, 4s, 8s…..</a:t>
            </a:r>
          </a:p>
          <a:p>
            <a:r>
              <a:rPr lang="en-US" sz="1600"/>
              <a:t>Retransmissions cease when provisional response arrives</a:t>
            </a:r>
          </a:p>
          <a:p>
            <a:pPr lvl="1"/>
            <a:r>
              <a:rPr lang="en-US" sz="1400"/>
              <a:t>Next hop should send 100 Trying to stop retransmissions</a:t>
            </a:r>
          </a:p>
          <a:p>
            <a:pPr lvl="1"/>
            <a:r>
              <a:rPr lang="en-US" sz="1400"/>
              <a:t>Response retransmitted when request retransmissions arrive</a:t>
            </a:r>
          </a:p>
          <a:p>
            <a:r>
              <a:rPr lang="en-US" sz="1600"/>
              <a:t>Final response retransmitted with exponential backoff up to 4s</a:t>
            </a:r>
          </a:p>
          <a:p>
            <a:pPr lvl="1"/>
            <a:r>
              <a:rPr lang="en-US" sz="1400"/>
              <a:t>May take a long time to answer phone!!</a:t>
            </a:r>
          </a:p>
          <a:p>
            <a:r>
              <a:rPr lang="en-US" sz="1600"/>
              <a:t>ACK sent on receipt of final response</a:t>
            </a:r>
            <a:endParaRPr lang="en-US" sz="1800"/>
          </a:p>
        </p:txBody>
      </p:sp>
      <p:sp>
        <p:nvSpPr>
          <p:cNvPr id="307204" name="Line 4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5" name="Line 5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5334000" y="1447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9" name="Text Box 9"/>
          <p:cNvSpPr txBox="1">
            <a:spLocks noChangeArrowheads="1"/>
          </p:cNvSpPr>
          <p:nvPr/>
        </p:nvSpPr>
        <p:spPr bwMode="auto">
          <a:xfrm>
            <a:off x="5562600" y="1219200"/>
            <a:ext cx="501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</a:t>
            </a:r>
          </a:p>
        </p:txBody>
      </p:sp>
      <p:sp>
        <p:nvSpPr>
          <p:cNvPr id="307210" name="AutoShape 10"/>
          <p:cNvSpPr>
            <a:spLocks noChangeArrowheads="1"/>
          </p:cNvSpPr>
          <p:nvPr/>
        </p:nvSpPr>
        <p:spPr bwMode="auto">
          <a:xfrm>
            <a:off x="6477000" y="14478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>
            <a:off x="5334000" y="16764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2" name="Text Box 12"/>
          <p:cNvSpPr txBox="1">
            <a:spLocks noChangeArrowheads="1"/>
          </p:cNvSpPr>
          <p:nvPr/>
        </p:nvSpPr>
        <p:spPr bwMode="auto">
          <a:xfrm>
            <a:off x="5562600" y="1447800"/>
            <a:ext cx="501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</a:t>
            </a:r>
          </a:p>
        </p:txBody>
      </p:sp>
      <p:sp>
        <p:nvSpPr>
          <p:cNvPr id="307213" name="AutoShape 13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4" name="Line 14"/>
          <p:cNvSpPr>
            <a:spLocks noChangeShapeType="1"/>
          </p:cNvSpPr>
          <p:nvPr/>
        </p:nvSpPr>
        <p:spPr bwMode="auto">
          <a:xfrm>
            <a:off x="5334000" y="2209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5" name="Text Box 15"/>
          <p:cNvSpPr txBox="1">
            <a:spLocks noChangeArrowheads="1"/>
          </p:cNvSpPr>
          <p:nvPr/>
        </p:nvSpPr>
        <p:spPr bwMode="auto">
          <a:xfrm>
            <a:off x="5562600" y="1981200"/>
            <a:ext cx="501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</a:t>
            </a:r>
          </a:p>
        </p:txBody>
      </p:sp>
      <p:sp>
        <p:nvSpPr>
          <p:cNvPr id="307216" name="AutoShape 16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7" name="Line 17"/>
          <p:cNvSpPr>
            <a:spLocks noChangeShapeType="1"/>
          </p:cNvSpPr>
          <p:nvPr/>
        </p:nvSpPr>
        <p:spPr bwMode="auto">
          <a:xfrm>
            <a:off x="5334000" y="28956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5562600" y="2667000"/>
            <a:ext cx="501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</a:t>
            </a:r>
          </a:p>
        </p:txBody>
      </p:sp>
      <p:sp>
        <p:nvSpPr>
          <p:cNvPr id="307219" name="Text Box 19"/>
          <p:cNvSpPr txBox="1">
            <a:spLocks noChangeArrowheads="1"/>
          </p:cNvSpPr>
          <p:nvPr/>
        </p:nvSpPr>
        <p:spPr bwMode="auto">
          <a:xfrm>
            <a:off x="7696200" y="3124200"/>
            <a:ext cx="735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Ring...</a:t>
            </a:r>
          </a:p>
        </p:txBody>
      </p:sp>
      <p:sp>
        <p:nvSpPr>
          <p:cNvPr id="307220" name="Line 20"/>
          <p:cNvSpPr>
            <a:spLocks noChangeShapeType="1"/>
          </p:cNvSpPr>
          <p:nvPr/>
        </p:nvSpPr>
        <p:spPr bwMode="auto">
          <a:xfrm flipH="1">
            <a:off x="6172200" y="33528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1" name="Text Box 21"/>
          <p:cNvSpPr txBox="1">
            <a:spLocks noChangeArrowheads="1"/>
          </p:cNvSpPr>
          <p:nvPr/>
        </p:nvSpPr>
        <p:spPr bwMode="auto">
          <a:xfrm>
            <a:off x="6324600" y="34290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07222" name="AutoShape 22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3" name="Line 23"/>
          <p:cNvSpPr>
            <a:spLocks noChangeShapeType="1"/>
          </p:cNvSpPr>
          <p:nvPr/>
        </p:nvSpPr>
        <p:spPr bwMode="auto">
          <a:xfrm>
            <a:off x="5334000" y="38862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4" name="Text Box 24"/>
          <p:cNvSpPr txBox="1">
            <a:spLocks noChangeArrowheads="1"/>
          </p:cNvSpPr>
          <p:nvPr/>
        </p:nvSpPr>
        <p:spPr bwMode="auto">
          <a:xfrm>
            <a:off x="5562600" y="3657600"/>
            <a:ext cx="501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</a:t>
            </a:r>
          </a:p>
        </p:txBody>
      </p:sp>
      <p:sp>
        <p:nvSpPr>
          <p:cNvPr id="307225" name="Line 25"/>
          <p:cNvSpPr>
            <a:spLocks noChangeShapeType="1"/>
          </p:cNvSpPr>
          <p:nvPr/>
        </p:nvSpPr>
        <p:spPr bwMode="auto">
          <a:xfrm flipH="1">
            <a:off x="5410200" y="4267200"/>
            <a:ext cx="2057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6" name="Text Box 26"/>
          <p:cNvSpPr txBox="1">
            <a:spLocks noChangeArrowheads="1"/>
          </p:cNvSpPr>
          <p:nvPr/>
        </p:nvSpPr>
        <p:spPr bwMode="auto">
          <a:xfrm>
            <a:off x="6400800" y="42672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07227" name="Line 27"/>
          <p:cNvSpPr>
            <a:spLocks noChangeShapeType="1"/>
          </p:cNvSpPr>
          <p:nvPr/>
        </p:nvSpPr>
        <p:spPr bwMode="auto">
          <a:xfrm flipH="1">
            <a:off x="6324600" y="4648200"/>
            <a:ext cx="1219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8" name="AutoShape 28"/>
          <p:cNvSpPr>
            <a:spLocks noChangeArrowheads="1"/>
          </p:cNvSpPr>
          <p:nvPr/>
        </p:nvSpPr>
        <p:spPr bwMode="auto">
          <a:xfrm>
            <a:off x="6096000" y="45720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29" name="Text Box 29"/>
          <p:cNvSpPr txBox="1">
            <a:spLocks noChangeArrowheads="1"/>
          </p:cNvSpPr>
          <p:nvPr/>
        </p:nvSpPr>
        <p:spPr bwMode="auto">
          <a:xfrm>
            <a:off x="6324600" y="46482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07230" name="Line 30"/>
          <p:cNvSpPr>
            <a:spLocks noChangeShapeType="1"/>
          </p:cNvSpPr>
          <p:nvPr/>
        </p:nvSpPr>
        <p:spPr bwMode="auto">
          <a:xfrm flipH="1">
            <a:off x="5410200" y="5029200"/>
            <a:ext cx="2133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1" name="Text Box 31"/>
          <p:cNvSpPr txBox="1">
            <a:spLocks noChangeArrowheads="1"/>
          </p:cNvSpPr>
          <p:nvPr/>
        </p:nvSpPr>
        <p:spPr bwMode="auto">
          <a:xfrm>
            <a:off x="6553200" y="50292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07232" name="Line 32"/>
          <p:cNvSpPr>
            <a:spLocks noChangeShapeType="1"/>
          </p:cNvSpPr>
          <p:nvPr/>
        </p:nvSpPr>
        <p:spPr bwMode="auto">
          <a:xfrm>
            <a:off x="5486400" y="5410200"/>
            <a:ext cx="1981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3" name="Text Box 33"/>
          <p:cNvSpPr txBox="1">
            <a:spLocks noChangeArrowheads="1"/>
          </p:cNvSpPr>
          <p:nvPr/>
        </p:nvSpPr>
        <p:spPr bwMode="auto">
          <a:xfrm>
            <a:off x="5580063" y="5478463"/>
            <a:ext cx="576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ACK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Non-INVITE Reliability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Responses should come quickly</a:t>
            </a:r>
          </a:p>
          <a:p>
            <a:pPr lvl="1"/>
            <a:r>
              <a:rPr lang="en-US" sz="1400"/>
              <a:t>No need to ring phone</a:t>
            </a:r>
          </a:p>
          <a:p>
            <a:r>
              <a:rPr lang="en-US" sz="1600"/>
              <a:t>Request retransmitted w/ exponential backoff, up to 4s</a:t>
            </a:r>
          </a:p>
          <a:p>
            <a:pPr lvl="1"/>
            <a:r>
              <a:rPr lang="en-US" sz="1400"/>
              <a:t>If provisional response received, request retransmitted at 4s intervals</a:t>
            </a:r>
          </a:p>
          <a:p>
            <a:r>
              <a:rPr lang="en-US" sz="1600"/>
              <a:t>After 4s, request retransmitted every 4s</a:t>
            </a:r>
          </a:p>
          <a:p>
            <a:r>
              <a:rPr lang="en-US" sz="1600"/>
              <a:t>Response retransmitted on receipt of request</a:t>
            </a:r>
          </a:p>
          <a:p>
            <a:pPr lvl="1"/>
            <a:r>
              <a:rPr lang="en-US" sz="1400"/>
              <a:t>That’s why request must be retransmitted after provisional - protect against response loss</a:t>
            </a:r>
          </a:p>
          <a:p>
            <a:pPr lvl="1"/>
            <a:r>
              <a:rPr lang="en-US" sz="1400"/>
              <a:t>no ACK</a:t>
            </a:r>
          </a:p>
        </p:txBody>
      </p:sp>
      <p:sp>
        <p:nvSpPr>
          <p:cNvPr id="308228" name="Line 4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>
            <a:off x="5334000" y="1447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5530850" y="12192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34" name="AutoShape 10"/>
          <p:cNvSpPr>
            <a:spLocks noChangeArrowheads="1"/>
          </p:cNvSpPr>
          <p:nvPr/>
        </p:nvSpPr>
        <p:spPr bwMode="auto">
          <a:xfrm>
            <a:off x="6477000" y="14478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5" name="Line 11"/>
          <p:cNvSpPr>
            <a:spLocks noChangeShapeType="1"/>
          </p:cNvSpPr>
          <p:nvPr/>
        </p:nvSpPr>
        <p:spPr bwMode="auto">
          <a:xfrm>
            <a:off x="5334000" y="16764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6" name="Text Box 12"/>
          <p:cNvSpPr txBox="1">
            <a:spLocks noChangeArrowheads="1"/>
          </p:cNvSpPr>
          <p:nvPr/>
        </p:nvSpPr>
        <p:spPr bwMode="auto">
          <a:xfrm>
            <a:off x="5530850" y="14478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37" name="AutoShape 13"/>
          <p:cNvSpPr>
            <a:spLocks noChangeArrowheads="1"/>
          </p:cNvSpPr>
          <p:nvPr/>
        </p:nvSpPr>
        <p:spPr bwMode="auto">
          <a:xfrm>
            <a:off x="6477000" y="16764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5334000" y="22098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5486400" y="19050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5334000" y="28956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5410200" y="25908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 flipH="1">
            <a:off x="5410200" y="3124200"/>
            <a:ext cx="2133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5334000" y="38862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4" name="Text Box 20"/>
          <p:cNvSpPr txBox="1">
            <a:spLocks noChangeArrowheads="1"/>
          </p:cNvSpPr>
          <p:nvPr/>
        </p:nvSpPr>
        <p:spPr bwMode="auto">
          <a:xfrm>
            <a:off x="5562600" y="35814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45" name="Line 21"/>
          <p:cNvSpPr>
            <a:spLocks noChangeShapeType="1"/>
          </p:cNvSpPr>
          <p:nvPr/>
        </p:nvSpPr>
        <p:spPr bwMode="auto">
          <a:xfrm flipH="1">
            <a:off x="5943600" y="4267200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6530975" y="42672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 flipH="1">
            <a:off x="6172200" y="24384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8" name="Text Box 24"/>
          <p:cNvSpPr txBox="1">
            <a:spLocks noChangeArrowheads="1"/>
          </p:cNvSpPr>
          <p:nvPr/>
        </p:nvSpPr>
        <p:spPr bwMode="auto">
          <a:xfrm>
            <a:off x="6122988" y="24384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08249" name="AutoShape 25"/>
          <p:cNvSpPr>
            <a:spLocks noChangeArrowheads="1"/>
          </p:cNvSpPr>
          <p:nvPr/>
        </p:nvSpPr>
        <p:spPr bwMode="auto">
          <a:xfrm>
            <a:off x="5867400" y="23622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50" name="AutoShape 26"/>
          <p:cNvSpPr>
            <a:spLocks noChangeArrowheads="1"/>
          </p:cNvSpPr>
          <p:nvPr/>
        </p:nvSpPr>
        <p:spPr bwMode="auto">
          <a:xfrm>
            <a:off x="5638800" y="41910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51" name="Line 27"/>
          <p:cNvSpPr>
            <a:spLocks noChangeShapeType="1"/>
          </p:cNvSpPr>
          <p:nvPr/>
        </p:nvSpPr>
        <p:spPr bwMode="auto">
          <a:xfrm>
            <a:off x="5356225" y="48768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52" name="Text Box 28"/>
          <p:cNvSpPr txBox="1">
            <a:spLocks noChangeArrowheads="1"/>
          </p:cNvSpPr>
          <p:nvPr/>
        </p:nvSpPr>
        <p:spPr bwMode="auto">
          <a:xfrm>
            <a:off x="5584825" y="45720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BYE</a:t>
            </a:r>
          </a:p>
        </p:txBody>
      </p:sp>
      <p:sp>
        <p:nvSpPr>
          <p:cNvPr id="308253" name="Line 29"/>
          <p:cNvSpPr>
            <a:spLocks noChangeShapeType="1"/>
          </p:cNvSpPr>
          <p:nvPr/>
        </p:nvSpPr>
        <p:spPr bwMode="auto">
          <a:xfrm flipH="1">
            <a:off x="5410200" y="5257800"/>
            <a:ext cx="207962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54" name="Text Box 30"/>
          <p:cNvSpPr txBox="1">
            <a:spLocks noChangeArrowheads="1"/>
          </p:cNvSpPr>
          <p:nvPr/>
        </p:nvSpPr>
        <p:spPr bwMode="auto">
          <a:xfrm>
            <a:off x="6553200" y="52578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Transport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Reliability rules for TCP same as UDP with one change</a:t>
            </a:r>
          </a:p>
          <a:p>
            <a:pPr lvl="1"/>
            <a:r>
              <a:rPr lang="en-US"/>
              <a:t>Requests not retransmitted</a:t>
            </a:r>
          </a:p>
          <a:p>
            <a:r>
              <a:rPr lang="en-US"/>
              <a:t>However, 2xx final responses still retransmitted</a:t>
            </a:r>
          </a:p>
          <a:p>
            <a:r>
              <a:rPr lang="en-US"/>
              <a:t>ACK is still sent</a:t>
            </a:r>
          </a:p>
          <a:p>
            <a:r>
              <a:rPr lang="en-US"/>
              <a:t>Reason?</a:t>
            </a:r>
          </a:p>
          <a:p>
            <a:pPr lvl="1"/>
            <a:r>
              <a:rPr lang="en-US"/>
              <a:t>Handles case of a mix of UDP and TCP connections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6388" y="838200"/>
            <a:ext cx="8226425" cy="533400"/>
          </a:xfrm>
        </p:spPr>
        <p:txBody>
          <a:bodyPr/>
          <a:lstStyle/>
          <a:p>
            <a:r>
              <a:rPr lang="en-US"/>
              <a:t>Hop by Hop vs. End to End</a:t>
            </a:r>
          </a:p>
        </p:txBody>
      </p:sp>
      <p:sp>
        <p:nvSpPr>
          <p:cNvPr id="31027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Reliability can be HBH or E2E</a:t>
            </a:r>
          </a:p>
          <a:p>
            <a:pPr lvl="1"/>
            <a:r>
              <a:rPr lang="en-US" sz="1400"/>
              <a:t>HBH implies message transmitted reliably between each entity (UAC to proxy, proxy to UAS)</a:t>
            </a:r>
          </a:p>
          <a:p>
            <a:pPr lvl="1"/>
            <a:r>
              <a:rPr lang="en-US" sz="1400"/>
              <a:t>E2E implies proxies simply forward requests, reliability assured between UAC and UAS only</a:t>
            </a:r>
          </a:p>
          <a:p>
            <a:r>
              <a:rPr lang="en-US" sz="1600"/>
              <a:t>SIP uses HBH reliability… almost</a:t>
            </a:r>
          </a:p>
          <a:p>
            <a:pPr lvl="1"/>
            <a:r>
              <a:rPr lang="en-US" sz="1400"/>
              <a:t>Stateless proxies simply forward requests</a:t>
            </a:r>
          </a:p>
          <a:p>
            <a:pPr lvl="1"/>
            <a:r>
              <a:rPr lang="en-US" sz="1400"/>
              <a:t>200 OK response to INVITE is E2E reliable!!!</a:t>
            </a:r>
          </a:p>
          <a:p>
            <a:pPr lvl="2"/>
            <a:r>
              <a:rPr lang="en-US" sz="1400"/>
              <a:t>UAC must see all 200 OK</a:t>
            </a:r>
          </a:p>
        </p:txBody>
      </p:sp>
      <p:sp>
        <p:nvSpPr>
          <p:cNvPr id="310276" name="Line 1028"/>
          <p:cNvSpPr>
            <a:spLocks noChangeShapeType="1"/>
          </p:cNvSpPr>
          <p:nvPr/>
        </p:nvSpPr>
        <p:spPr bwMode="auto">
          <a:xfrm>
            <a:off x="51816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7" name="Rectangle 1029"/>
          <p:cNvSpPr>
            <a:spLocks noChangeArrowheads="1"/>
          </p:cNvSpPr>
          <p:nvPr/>
        </p:nvSpPr>
        <p:spPr bwMode="auto">
          <a:xfrm>
            <a:off x="48768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UAC</a:t>
            </a:r>
          </a:p>
        </p:txBody>
      </p:sp>
      <p:sp>
        <p:nvSpPr>
          <p:cNvPr id="310278" name="Line 1030"/>
          <p:cNvSpPr>
            <a:spLocks noChangeShapeType="1"/>
          </p:cNvSpPr>
          <p:nvPr/>
        </p:nvSpPr>
        <p:spPr bwMode="auto">
          <a:xfrm>
            <a:off x="65532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Line 1031"/>
          <p:cNvSpPr>
            <a:spLocks noChangeShapeType="1"/>
          </p:cNvSpPr>
          <p:nvPr/>
        </p:nvSpPr>
        <p:spPr bwMode="auto">
          <a:xfrm>
            <a:off x="80010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0" name="Rectangle 1032"/>
          <p:cNvSpPr>
            <a:spLocks noChangeArrowheads="1"/>
          </p:cNvSpPr>
          <p:nvPr/>
        </p:nvSpPr>
        <p:spPr bwMode="auto">
          <a:xfrm>
            <a:off x="62484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10281" name="Rectangle 1033"/>
          <p:cNvSpPr>
            <a:spLocks noChangeArrowheads="1"/>
          </p:cNvSpPr>
          <p:nvPr/>
        </p:nvSpPr>
        <p:spPr bwMode="auto">
          <a:xfrm>
            <a:off x="76962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UAS</a:t>
            </a:r>
          </a:p>
        </p:txBody>
      </p:sp>
      <p:sp>
        <p:nvSpPr>
          <p:cNvPr id="310282" name="Line 1034"/>
          <p:cNvSpPr>
            <a:spLocks noChangeShapeType="1"/>
          </p:cNvSpPr>
          <p:nvPr/>
        </p:nvSpPr>
        <p:spPr bwMode="auto">
          <a:xfrm>
            <a:off x="5257800" y="1447800"/>
            <a:ext cx="1219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Text Box 1035"/>
          <p:cNvSpPr txBox="1">
            <a:spLocks noChangeArrowheads="1"/>
          </p:cNvSpPr>
          <p:nvPr/>
        </p:nvSpPr>
        <p:spPr bwMode="auto">
          <a:xfrm>
            <a:off x="5410200" y="1143000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310284" name="Line 1036"/>
          <p:cNvSpPr>
            <a:spLocks noChangeShapeType="1"/>
          </p:cNvSpPr>
          <p:nvPr/>
        </p:nvSpPr>
        <p:spPr bwMode="auto">
          <a:xfrm flipH="1">
            <a:off x="5562600" y="1676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Text Box 1037"/>
          <p:cNvSpPr txBox="1">
            <a:spLocks noChangeArrowheads="1"/>
          </p:cNvSpPr>
          <p:nvPr/>
        </p:nvSpPr>
        <p:spPr bwMode="auto">
          <a:xfrm>
            <a:off x="5334000" y="16764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10286" name="AutoShape 1038"/>
          <p:cNvSpPr>
            <a:spLocks noChangeArrowheads="1"/>
          </p:cNvSpPr>
          <p:nvPr/>
        </p:nvSpPr>
        <p:spPr bwMode="auto">
          <a:xfrm>
            <a:off x="5257800" y="15240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039"/>
          <p:cNvSpPr>
            <a:spLocks noChangeShapeType="1"/>
          </p:cNvSpPr>
          <p:nvPr/>
        </p:nvSpPr>
        <p:spPr bwMode="auto">
          <a:xfrm>
            <a:off x="6629400" y="16002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Text Box 1040"/>
          <p:cNvSpPr txBox="1">
            <a:spLocks noChangeArrowheads="1"/>
          </p:cNvSpPr>
          <p:nvPr/>
        </p:nvSpPr>
        <p:spPr bwMode="auto">
          <a:xfrm>
            <a:off x="6858000" y="1371600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310289" name="Line 1041"/>
          <p:cNvSpPr>
            <a:spLocks noChangeShapeType="1"/>
          </p:cNvSpPr>
          <p:nvPr/>
        </p:nvSpPr>
        <p:spPr bwMode="auto">
          <a:xfrm flipH="1">
            <a:off x="6629400" y="1752600"/>
            <a:ext cx="1219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Text Box 1042"/>
          <p:cNvSpPr txBox="1">
            <a:spLocks noChangeArrowheads="1"/>
          </p:cNvSpPr>
          <p:nvPr/>
        </p:nvSpPr>
        <p:spPr bwMode="auto">
          <a:xfrm>
            <a:off x="6629400" y="17526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10291" name="Line 1043"/>
          <p:cNvSpPr>
            <a:spLocks noChangeShapeType="1"/>
          </p:cNvSpPr>
          <p:nvPr/>
        </p:nvSpPr>
        <p:spPr bwMode="auto">
          <a:xfrm>
            <a:off x="5257800" y="2209800"/>
            <a:ext cx="1219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2" name="Text Box 1044"/>
          <p:cNvSpPr txBox="1">
            <a:spLocks noChangeArrowheads="1"/>
          </p:cNvSpPr>
          <p:nvPr/>
        </p:nvSpPr>
        <p:spPr bwMode="auto">
          <a:xfrm>
            <a:off x="5410200" y="1905000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310293" name="Line 1045"/>
          <p:cNvSpPr>
            <a:spLocks noChangeShapeType="1"/>
          </p:cNvSpPr>
          <p:nvPr/>
        </p:nvSpPr>
        <p:spPr bwMode="auto">
          <a:xfrm flipH="1">
            <a:off x="5257800" y="2438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4" name="Text Box 1046"/>
          <p:cNvSpPr txBox="1">
            <a:spLocks noChangeArrowheads="1"/>
          </p:cNvSpPr>
          <p:nvPr/>
        </p:nvSpPr>
        <p:spPr bwMode="auto">
          <a:xfrm>
            <a:off x="5334000" y="24384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310295" name="Line 1047"/>
          <p:cNvSpPr>
            <a:spLocks noChangeShapeType="1"/>
          </p:cNvSpPr>
          <p:nvPr/>
        </p:nvSpPr>
        <p:spPr bwMode="auto">
          <a:xfrm flipH="1">
            <a:off x="6629400" y="28194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6" name="Text Box 1048"/>
          <p:cNvSpPr txBox="1">
            <a:spLocks noChangeArrowheads="1"/>
          </p:cNvSpPr>
          <p:nvPr/>
        </p:nvSpPr>
        <p:spPr bwMode="auto">
          <a:xfrm>
            <a:off x="6781800" y="28194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297" name="Line 1049"/>
          <p:cNvSpPr>
            <a:spLocks noChangeShapeType="1"/>
          </p:cNvSpPr>
          <p:nvPr/>
        </p:nvSpPr>
        <p:spPr bwMode="auto">
          <a:xfrm flipH="1">
            <a:off x="5715000" y="2971800"/>
            <a:ext cx="838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8" name="AutoShape 1050"/>
          <p:cNvSpPr>
            <a:spLocks noChangeArrowheads="1"/>
          </p:cNvSpPr>
          <p:nvPr/>
        </p:nvSpPr>
        <p:spPr bwMode="auto">
          <a:xfrm>
            <a:off x="5410200" y="28956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9" name="Text Box 1051"/>
          <p:cNvSpPr txBox="1">
            <a:spLocks noChangeArrowheads="1"/>
          </p:cNvSpPr>
          <p:nvPr/>
        </p:nvSpPr>
        <p:spPr bwMode="auto">
          <a:xfrm>
            <a:off x="5715000" y="29718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00" name="Line 1052"/>
          <p:cNvSpPr>
            <a:spLocks noChangeShapeType="1"/>
          </p:cNvSpPr>
          <p:nvPr/>
        </p:nvSpPr>
        <p:spPr bwMode="auto">
          <a:xfrm flipH="1">
            <a:off x="7010400" y="32766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1" name="Text Box 1053"/>
          <p:cNvSpPr txBox="1">
            <a:spLocks noChangeArrowheads="1"/>
          </p:cNvSpPr>
          <p:nvPr/>
        </p:nvSpPr>
        <p:spPr bwMode="auto">
          <a:xfrm>
            <a:off x="6858000" y="32766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02" name="AutoShape 1054"/>
          <p:cNvSpPr>
            <a:spLocks noChangeArrowheads="1"/>
          </p:cNvSpPr>
          <p:nvPr/>
        </p:nvSpPr>
        <p:spPr bwMode="auto">
          <a:xfrm>
            <a:off x="6629400" y="32004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3" name="Line 1055"/>
          <p:cNvSpPr>
            <a:spLocks noChangeShapeType="1"/>
          </p:cNvSpPr>
          <p:nvPr/>
        </p:nvSpPr>
        <p:spPr bwMode="auto">
          <a:xfrm flipH="1">
            <a:off x="6629400" y="38862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4" name="Text Box 1056"/>
          <p:cNvSpPr txBox="1">
            <a:spLocks noChangeArrowheads="1"/>
          </p:cNvSpPr>
          <p:nvPr/>
        </p:nvSpPr>
        <p:spPr bwMode="auto">
          <a:xfrm>
            <a:off x="6781800" y="38862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05" name="Line 1057"/>
          <p:cNvSpPr>
            <a:spLocks noChangeShapeType="1"/>
          </p:cNvSpPr>
          <p:nvPr/>
        </p:nvSpPr>
        <p:spPr bwMode="auto">
          <a:xfrm flipH="1">
            <a:off x="5181600" y="40386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6" name="Text Box 1058"/>
          <p:cNvSpPr txBox="1">
            <a:spLocks noChangeArrowheads="1"/>
          </p:cNvSpPr>
          <p:nvPr/>
        </p:nvSpPr>
        <p:spPr bwMode="auto">
          <a:xfrm>
            <a:off x="5334000" y="40386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07" name="Line 1059"/>
          <p:cNvSpPr>
            <a:spLocks noChangeShapeType="1"/>
          </p:cNvSpPr>
          <p:nvPr/>
        </p:nvSpPr>
        <p:spPr bwMode="auto">
          <a:xfrm>
            <a:off x="5257800" y="4419600"/>
            <a:ext cx="914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08" name="Text Box 1060"/>
          <p:cNvSpPr txBox="1">
            <a:spLocks noChangeArrowheads="1"/>
          </p:cNvSpPr>
          <p:nvPr/>
        </p:nvSpPr>
        <p:spPr bwMode="auto">
          <a:xfrm>
            <a:off x="5199063" y="4487863"/>
            <a:ext cx="576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ACK</a:t>
            </a:r>
          </a:p>
        </p:txBody>
      </p:sp>
      <p:sp>
        <p:nvSpPr>
          <p:cNvPr id="310309" name="AutoShape 1061"/>
          <p:cNvSpPr>
            <a:spLocks noChangeArrowheads="1"/>
          </p:cNvSpPr>
          <p:nvPr/>
        </p:nvSpPr>
        <p:spPr bwMode="auto">
          <a:xfrm>
            <a:off x="6096000" y="43434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10" name="Line 1062"/>
          <p:cNvSpPr>
            <a:spLocks noChangeShapeType="1"/>
          </p:cNvSpPr>
          <p:nvPr/>
        </p:nvSpPr>
        <p:spPr bwMode="auto">
          <a:xfrm flipH="1">
            <a:off x="6705600" y="46482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11" name="Text Box 1063"/>
          <p:cNvSpPr txBox="1">
            <a:spLocks noChangeArrowheads="1"/>
          </p:cNvSpPr>
          <p:nvPr/>
        </p:nvSpPr>
        <p:spPr bwMode="auto">
          <a:xfrm>
            <a:off x="6858000" y="46482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12" name="Line 1064"/>
          <p:cNvSpPr>
            <a:spLocks noChangeShapeType="1"/>
          </p:cNvSpPr>
          <p:nvPr/>
        </p:nvSpPr>
        <p:spPr bwMode="auto">
          <a:xfrm flipH="1">
            <a:off x="5257800" y="4800600"/>
            <a:ext cx="1295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13" name="Text Box 1065"/>
          <p:cNvSpPr txBox="1">
            <a:spLocks noChangeArrowheads="1"/>
          </p:cNvSpPr>
          <p:nvPr/>
        </p:nvSpPr>
        <p:spPr bwMode="auto">
          <a:xfrm>
            <a:off x="5410200" y="4800600"/>
            <a:ext cx="830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200 OK</a:t>
            </a:r>
          </a:p>
        </p:txBody>
      </p:sp>
      <p:sp>
        <p:nvSpPr>
          <p:cNvPr id="310314" name="Line 1066"/>
          <p:cNvSpPr>
            <a:spLocks noChangeShapeType="1"/>
          </p:cNvSpPr>
          <p:nvPr/>
        </p:nvSpPr>
        <p:spPr bwMode="auto">
          <a:xfrm>
            <a:off x="5334000" y="5181600"/>
            <a:ext cx="1143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15" name="Text Box 1067"/>
          <p:cNvSpPr txBox="1">
            <a:spLocks noChangeArrowheads="1"/>
          </p:cNvSpPr>
          <p:nvPr/>
        </p:nvSpPr>
        <p:spPr bwMode="auto">
          <a:xfrm>
            <a:off x="5257800" y="5181600"/>
            <a:ext cx="576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ACK</a:t>
            </a:r>
          </a:p>
        </p:txBody>
      </p:sp>
      <p:sp>
        <p:nvSpPr>
          <p:cNvPr id="310316" name="Line 1068"/>
          <p:cNvSpPr>
            <a:spLocks noChangeShapeType="1"/>
          </p:cNvSpPr>
          <p:nvPr/>
        </p:nvSpPr>
        <p:spPr bwMode="auto">
          <a:xfrm>
            <a:off x="6705600" y="5257800"/>
            <a:ext cx="1143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17" name="Text Box 1069"/>
          <p:cNvSpPr txBox="1">
            <a:spLocks noChangeArrowheads="1"/>
          </p:cNvSpPr>
          <p:nvPr/>
        </p:nvSpPr>
        <p:spPr bwMode="auto">
          <a:xfrm>
            <a:off x="6629400" y="5257800"/>
            <a:ext cx="576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ACK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57600" cy="4419600"/>
          </a:xfrm>
        </p:spPr>
        <p:txBody>
          <a:bodyPr/>
          <a:lstStyle/>
          <a:p>
            <a:r>
              <a:rPr lang="en-US" sz="1600"/>
              <a:t>Proxy needs to know where users are sitting</a:t>
            </a:r>
          </a:p>
          <a:p>
            <a:r>
              <a:rPr lang="en-US" sz="1600"/>
              <a:t>SIP REGISTER message allows clients to tell proxy servers</a:t>
            </a:r>
          </a:p>
          <a:p>
            <a:r>
              <a:rPr lang="en-US" sz="1600"/>
              <a:t>REGISTER properties</a:t>
            </a:r>
          </a:p>
          <a:p>
            <a:pPr lvl="1"/>
            <a:r>
              <a:rPr lang="en-US" sz="1400"/>
              <a:t>Contains list of current locations in Contact headers</a:t>
            </a:r>
          </a:p>
          <a:p>
            <a:pPr lvl="1"/>
            <a:r>
              <a:rPr lang="en-US" sz="1400"/>
              <a:t>Registrar identified in Request URI</a:t>
            </a:r>
          </a:p>
          <a:p>
            <a:pPr lvl="1"/>
            <a:r>
              <a:rPr lang="en-US" sz="1400"/>
              <a:t>Identifies registered user in To field</a:t>
            </a:r>
          </a:p>
          <a:p>
            <a:pPr lvl="1"/>
            <a:r>
              <a:rPr lang="en-US" sz="1400"/>
              <a:t>Identifies person performing registration in From field (usually = To)</a:t>
            </a:r>
          </a:p>
          <a:p>
            <a:pPr lvl="1"/>
            <a:r>
              <a:rPr lang="en-US" sz="1400"/>
              <a:t>Expires header indicates desired lifetime</a:t>
            </a:r>
          </a:p>
          <a:p>
            <a:pPr lvl="2"/>
            <a:r>
              <a:rPr lang="en-US" sz="1400"/>
              <a:t>Can be different for each Contact</a:t>
            </a:r>
          </a:p>
          <a:p>
            <a:pPr lvl="1"/>
            <a:r>
              <a:rPr lang="en-US" sz="1400"/>
              <a:t>May be body</a:t>
            </a: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4114800" y="2667000"/>
            <a:ext cx="48641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REGISTER sip:dynamicsoft.com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Rosenberg &lt;sip:jdrosen@dynamicsoft.com&gt;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Claribel &lt;sip:cpena@dynamicsoft.com&gt;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1997234505.56.78@122.3.44.12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123 REGISTER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sip:jdrosen@pc33.dynamicsoft.com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http://www.cs.columbia.edu/~jdrosen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Expires: 3600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 Responses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3659187" cy="4419600"/>
          </a:xfrm>
        </p:spPr>
        <p:txBody>
          <a:bodyPr/>
          <a:lstStyle/>
          <a:p>
            <a:r>
              <a:rPr lang="en-US" sz="1800"/>
              <a:t>Registrar behavior on receiving REGISTER</a:t>
            </a:r>
          </a:p>
          <a:p>
            <a:pPr lvl="1"/>
            <a:r>
              <a:rPr lang="en-US" sz="1600"/>
              <a:t>check if domain is its own</a:t>
            </a:r>
          </a:p>
          <a:p>
            <a:pPr lvl="1"/>
            <a:r>
              <a:rPr lang="en-US" sz="1600"/>
              <a:t>authorize user in From field</a:t>
            </a:r>
          </a:p>
          <a:p>
            <a:pPr lvl="1"/>
            <a:r>
              <a:rPr lang="en-US" sz="1600"/>
              <a:t>Add address bindings of (To field) -&gt; (Contact list)</a:t>
            </a:r>
          </a:p>
          <a:p>
            <a:pPr lvl="1"/>
            <a:r>
              <a:rPr lang="en-US" sz="1600"/>
              <a:t>Lower expiration time if too long</a:t>
            </a:r>
          </a:p>
          <a:p>
            <a:pPr lvl="1"/>
            <a:r>
              <a:rPr lang="en-US" sz="1600"/>
              <a:t>Return, in response, list of all current registrations</a:t>
            </a:r>
          </a:p>
          <a:p>
            <a:pPr lvl="1"/>
            <a:r>
              <a:rPr lang="en-US" sz="1600"/>
              <a:t>Return, in response, expiration time for all registrations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4114800" y="2667000"/>
            <a:ext cx="48641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SIP/2.0 200 OK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Rosenberg &lt;sip:jdrosen@dynamicsoft.com&gt;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Claribel &lt;sip:cpena@dynamicsoft.com&gt;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1997234505.56.78@122.3.44.12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123 REGISTER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sip:jdrosen@pc33.dynamicsoft.com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http://www.cs.columbia.edu/~jdrosen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mailto:jdrosen@dynamicsoft.com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;expires=“Thu, 01 Dec 2002 16:00:00 GMT”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Expires: 3600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 Details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User Agent must refresh registrations by resending before expiration</a:t>
            </a:r>
          </a:p>
          <a:p>
            <a:r>
              <a:rPr lang="en-US" sz="1800"/>
              <a:t>Each contact must be refreshed independently</a:t>
            </a:r>
          </a:p>
          <a:p>
            <a:pPr lvl="1"/>
            <a:r>
              <a:rPr lang="en-US" sz="1600"/>
              <a:t>Can place them all in same REGISTER</a:t>
            </a:r>
          </a:p>
          <a:p>
            <a:pPr lvl="1"/>
            <a:r>
              <a:rPr lang="en-US" sz="1600"/>
              <a:t>Can use separate REGISTER for each	</a:t>
            </a:r>
          </a:p>
          <a:p>
            <a:r>
              <a:rPr lang="en-US" sz="1800"/>
              <a:t>Deleting Registrations</a:t>
            </a:r>
          </a:p>
          <a:p>
            <a:pPr lvl="1"/>
            <a:r>
              <a:rPr lang="en-US" sz="1600"/>
              <a:t>Send a refresh with Expires: 0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Querying list of current registrations</a:t>
            </a:r>
          </a:p>
          <a:p>
            <a:pPr lvl="1"/>
            <a:r>
              <a:rPr lang="en-US" sz="1600"/>
              <a:t>Send REGISTER with no Contact headers</a:t>
            </a:r>
          </a:p>
          <a:p>
            <a:pPr lvl="1"/>
            <a:r>
              <a:rPr lang="en-US" sz="1600"/>
              <a:t>Response contains list of current registrations</a:t>
            </a:r>
          </a:p>
          <a:p>
            <a:r>
              <a:rPr lang="en-US" sz="1800"/>
              <a:t>Distributed registrations</a:t>
            </a:r>
          </a:p>
          <a:p>
            <a:pPr lvl="1"/>
            <a:r>
              <a:rPr lang="en-US" sz="1600"/>
              <a:t>Registrations for the same user (I.e., same To field) can come from different hosts, each registering different contacts</a:t>
            </a:r>
          </a:p>
          <a:p>
            <a:pPr lvl="1"/>
            <a:r>
              <a:rPr lang="en-US" sz="1600"/>
              <a:t>Example: my cell phone registers itself, my PC registers itself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Forking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A proxy may have more than one address for a user</a:t>
            </a:r>
          </a:p>
          <a:p>
            <a:pPr lvl="1"/>
            <a:r>
              <a:rPr lang="en-US" sz="1600"/>
              <a:t>Happens when more than one SIP URL is registered for a user</a:t>
            </a:r>
          </a:p>
          <a:p>
            <a:pPr lvl="1"/>
            <a:r>
              <a:rPr lang="en-US" sz="1600"/>
              <a:t>Can happen based on static routing configuration</a:t>
            </a:r>
          </a:p>
          <a:p>
            <a:r>
              <a:rPr lang="en-US" sz="1800"/>
              <a:t>In this case, proxy may fork</a:t>
            </a:r>
          </a:p>
          <a:p>
            <a:r>
              <a:rPr lang="en-US" sz="1800"/>
              <a:t>Forking is when proxy sends request to more than one proxy at once</a:t>
            </a:r>
          </a:p>
          <a:p>
            <a:r>
              <a:rPr lang="en-US" sz="1800"/>
              <a:t>First 200 OK that is received is forwarded upstream</a:t>
            </a:r>
          </a:p>
          <a:p>
            <a:r>
              <a:rPr lang="en-US" sz="1800"/>
              <a:t>All other unanswered requests cancelled</a:t>
            </a:r>
          </a:p>
        </p:txBody>
      </p:sp>
      <p:pic>
        <p:nvPicPr>
          <p:cNvPr id="300037" name="Picture 5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0038" name="Picture 6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192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0039" name="Picture 7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0386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5029200" y="3429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1" name="Text Box 9"/>
          <p:cNvSpPr txBox="1">
            <a:spLocks noChangeArrowheads="1"/>
          </p:cNvSpPr>
          <p:nvPr/>
        </p:nvSpPr>
        <p:spPr bwMode="auto">
          <a:xfrm>
            <a:off x="4370388" y="3443288"/>
            <a:ext cx="1322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</a:t>
            </a:r>
          </a:p>
          <a:p>
            <a:pPr algn="ctr"/>
            <a:r>
              <a:rPr lang="en-US"/>
              <a:t>user@domain</a:t>
            </a:r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 flipV="1">
            <a:off x="6705600" y="1981200"/>
            <a:ext cx="838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3" name="Line 11"/>
          <p:cNvSpPr>
            <a:spLocks noChangeShapeType="1"/>
          </p:cNvSpPr>
          <p:nvPr/>
        </p:nvSpPr>
        <p:spPr bwMode="auto">
          <a:xfrm>
            <a:off x="6629400" y="41148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4" name="Text Box 12"/>
          <p:cNvSpPr txBox="1">
            <a:spLocks noChangeArrowheads="1"/>
          </p:cNvSpPr>
          <p:nvPr/>
        </p:nvSpPr>
        <p:spPr bwMode="auto">
          <a:xfrm>
            <a:off x="6891338" y="2438400"/>
            <a:ext cx="2252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 user2@domain2</a:t>
            </a:r>
          </a:p>
        </p:txBody>
      </p:sp>
      <p:sp>
        <p:nvSpPr>
          <p:cNvPr id="300045" name="Text Box 13"/>
          <p:cNvSpPr txBox="1">
            <a:spLocks noChangeArrowheads="1"/>
          </p:cNvSpPr>
          <p:nvPr/>
        </p:nvSpPr>
        <p:spPr bwMode="auto">
          <a:xfrm>
            <a:off x="5029200" y="4572000"/>
            <a:ext cx="2252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 user3@domain3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Forking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Main benefits</a:t>
            </a:r>
          </a:p>
          <a:p>
            <a:pPr lvl="1"/>
            <a:r>
              <a:rPr lang="en-US" sz="1600"/>
              <a:t>Allows rapid “search” for user at many locations</a:t>
            </a:r>
          </a:p>
          <a:p>
            <a:pPr lvl="1"/>
            <a:r>
              <a:rPr lang="en-US" sz="1600"/>
              <a:t>Phone rings more than one place at a time</a:t>
            </a:r>
          </a:p>
          <a:p>
            <a:r>
              <a:rPr lang="en-US" sz="1800"/>
              <a:t>Two variations</a:t>
            </a:r>
          </a:p>
          <a:p>
            <a:pPr lvl="1"/>
            <a:r>
              <a:rPr lang="en-US" sz="1600"/>
              <a:t>Sequential Search: Try first address, only if that fails try second address</a:t>
            </a:r>
          </a:p>
          <a:p>
            <a:pPr lvl="1"/>
            <a:r>
              <a:rPr lang="en-US" sz="1600"/>
              <a:t>Parallel Search: Try all addresses at once (as in previous slide)</a:t>
            </a:r>
          </a:p>
          <a:p>
            <a:r>
              <a:rPr lang="en-US" sz="1800"/>
              <a:t>Hybrid approaches possible</a:t>
            </a:r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Many proxies can fork, resulting in tree of proxies</a:t>
            </a:r>
          </a:p>
          <a:p>
            <a:r>
              <a:rPr lang="en-US" sz="1800"/>
              <a:t>“Best” response to forked request is chosen and forwarded upstream</a:t>
            </a:r>
          </a:p>
          <a:p>
            <a:pPr lvl="1"/>
            <a:r>
              <a:rPr lang="en-US" sz="1600"/>
              <a:t>First 200 OK received</a:t>
            </a:r>
          </a:p>
          <a:p>
            <a:pPr lvl="1"/>
            <a:r>
              <a:rPr lang="en-US" sz="1600"/>
              <a:t>First 600 received if no 200 OK</a:t>
            </a:r>
          </a:p>
          <a:p>
            <a:pPr lvl="1"/>
            <a:r>
              <a:rPr lang="en-US" sz="1600"/>
              <a:t>Lowest numbered response after all responses are received, given none was 200 or 600</a:t>
            </a:r>
          </a:p>
          <a:p>
            <a:pPr lvl="1"/>
            <a:r>
              <a:rPr lang="en-US" sz="1600"/>
              <a:t>Note usually only one response is forwarded upstream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</a:t>
            </a:r>
          </a:p>
        </p:txBody>
      </p:sp>
      <p:sp>
        <p:nvSpPr>
          <p:cNvPr id="3020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811588" cy="4419600"/>
          </a:xfrm>
        </p:spPr>
        <p:txBody>
          <a:bodyPr/>
          <a:lstStyle/>
          <a:p>
            <a:r>
              <a:rPr lang="en-US" sz="1800"/>
              <a:t>CANCEL used to “take back” a request</a:t>
            </a:r>
          </a:p>
          <a:p>
            <a:r>
              <a:rPr lang="en-US" sz="1800"/>
              <a:t>Main application: stop phones from ringing which have not yet answered</a:t>
            </a:r>
          </a:p>
          <a:p>
            <a:r>
              <a:rPr lang="en-US" sz="1800"/>
              <a:t>Semantics</a:t>
            </a:r>
          </a:p>
          <a:p>
            <a:pPr lvl="1"/>
            <a:r>
              <a:rPr lang="en-US" sz="1600"/>
              <a:t>Always refers to another request</a:t>
            </a:r>
          </a:p>
          <a:p>
            <a:pPr lvl="1"/>
            <a:r>
              <a:rPr lang="en-US" sz="1600"/>
              <a:t>If you get a CANCEL, and haven’t answered request, answer request with 487. Answer CANCEL with 200.</a:t>
            </a:r>
          </a:p>
          <a:p>
            <a:pPr lvl="1"/>
            <a:r>
              <a:rPr lang="en-US" sz="1600"/>
              <a:t>Can be generated by proxies or UA - usually proxies</a:t>
            </a:r>
          </a:p>
        </p:txBody>
      </p:sp>
      <p:sp>
        <p:nvSpPr>
          <p:cNvPr id="302084" name="Line 1028"/>
          <p:cNvSpPr>
            <a:spLocks noChangeShapeType="1"/>
          </p:cNvSpPr>
          <p:nvPr/>
        </p:nvSpPr>
        <p:spPr bwMode="auto">
          <a:xfrm>
            <a:off x="45720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Rectangle 1029"/>
          <p:cNvSpPr>
            <a:spLocks noChangeArrowheads="1"/>
          </p:cNvSpPr>
          <p:nvPr/>
        </p:nvSpPr>
        <p:spPr bwMode="auto">
          <a:xfrm>
            <a:off x="42672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UAC</a:t>
            </a:r>
          </a:p>
        </p:txBody>
      </p:sp>
      <p:sp>
        <p:nvSpPr>
          <p:cNvPr id="302086" name="Line 1030"/>
          <p:cNvSpPr>
            <a:spLocks noChangeShapeType="1"/>
          </p:cNvSpPr>
          <p:nvPr/>
        </p:nvSpPr>
        <p:spPr bwMode="auto">
          <a:xfrm>
            <a:off x="59436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7" name="Line 1031"/>
          <p:cNvSpPr>
            <a:spLocks noChangeShapeType="1"/>
          </p:cNvSpPr>
          <p:nvPr/>
        </p:nvSpPr>
        <p:spPr bwMode="auto">
          <a:xfrm>
            <a:off x="73914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8" name="Rectangle 1032"/>
          <p:cNvSpPr>
            <a:spLocks noChangeArrowheads="1"/>
          </p:cNvSpPr>
          <p:nvPr/>
        </p:nvSpPr>
        <p:spPr bwMode="auto">
          <a:xfrm>
            <a:off x="56388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2089" name="Rectangle 1033"/>
          <p:cNvSpPr>
            <a:spLocks noChangeArrowheads="1"/>
          </p:cNvSpPr>
          <p:nvPr/>
        </p:nvSpPr>
        <p:spPr bwMode="auto">
          <a:xfrm>
            <a:off x="70866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UAS</a:t>
            </a:r>
          </a:p>
        </p:txBody>
      </p:sp>
      <p:sp>
        <p:nvSpPr>
          <p:cNvPr id="302090" name="Rectangle 1034"/>
          <p:cNvSpPr>
            <a:spLocks noChangeArrowheads="1"/>
          </p:cNvSpPr>
          <p:nvPr/>
        </p:nvSpPr>
        <p:spPr bwMode="auto">
          <a:xfrm>
            <a:off x="8229600" y="5638800"/>
            <a:ext cx="6096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UAS</a:t>
            </a:r>
          </a:p>
        </p:txBody>
      </p:sp>
      <p:sp>
        <p:nvSpPr>
          <p:cNvPr id="302091" name="Line 1035"/>
          <p:cNvSpPr>
            <a:spLocks noChangeShapeType="1"/>
          </p:cNvSpPr>
          <p:nvPr/>
        </p:nvSpPr>
        <p:spPr bwMode="auto">
          <a:xfrm>
            <a:off x="8534400" y="1371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2" name="Line 1036"/>
          <p:cNvSpPr>
            <a:spLocks noChangeShapeType="1"/>
          </p:cNvSpPr>
          <p:nvPr/>
        </p:nvSpPr>
        <p:spPr bwMode="auto">
          <a:xfrm>
            <a:off x="4724400" y="1600200"/>
            <a:ext cx="1066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3" name="Line 1037"/>
          <p:cNvSpPr>
            <a:spLocks noChangeShapeType="1"/>
          </p:cNvSpPr>
          <p:nvPr/>
        </p:nvSpPr>
        <p:spPr bwMode="auto">
          <a:xfrm>
            <a:off x="6019800" y="1752600"/>
            <a:ext cx="2362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4" name="Line 1038"/>
          <p:cNvSpPr>
            <a:spLocks noChangeShapeType="1"/>
          </p:cNvSpPr>
          <p:nvPr/>
        </p:nvSpPr>
        <p:spPr bwMode="auto">
          <a:xfrm>
            <a:off x="6096000" y="2286000"/>
            <a:ext cx="1219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5" name="Line 1039"/>
          <p:cNvSpPr>
            <a:spLocks noChangeShapeType="1"/>
          </p:cNvSpPr>
          <p:nvPr/>
        </p:nvSpPr>
        <p:spPr bwMode="auto">
          <a:xfrm flipH="1">
            <a:off x="4724400" y="1828800"/>
            <a:ext cx="1066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6" name="Line 1040"/>
          <p:cNvSpPr>
            <a:spLocks noChangeShapeType="1"/>
          </p:cNvSpPr>
          <p:nvPr/>
        </p:nvSpPr>
        <p:spPr bwMode="auto">
          <a:xfrm flipH="1">
            <a:off x="6172200" y="2514600"/>
            <a:ext cx="1066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7" name="Line 1041"/>
          <p:cNvSpPr>
            <a:spLocks noChangeShapeType="1"/>
          </p:cNvSpPr>
          <p:nvPr/>
        </p:nvSpPr>
        <p:spPr bwMode="auto">
          <a:xfrm flipH="1">
            <a:off x="6096000" y="19812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8" name="Line 1042"/>
          <p:cNvSpPr>
            <a:spLocks noChangeShapeType="1"/>
          </p:cNvSpPr>
          <p:nvPr/>
        </p:nvSpPr>
        <p:spPr bwMode="auto">
          <a:xfrm flipH="1">
            <a:off x="6096000" y="3048000"/>
            <a:ext cx="1143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99" name="Line 1043"/>
          <p:cNvSpPr>
            <a:spLocks noChangeShapeType="1"/>
          </p:cNvSpPr>
          <p:nvPr/>
        </p:nvSpPr>
        <p:spPr bwMode="auto">
          <a:xfrm flipH="1">
            <a:off x="4724400" y="3276600"/>
            <a:ext cx="1066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0" name="Line 1044"/>
          <p:cNvSpPr>
            <a:spLocks noChangeShapeType="1"/>
          </p:cNvSpPr>
          <p:nvPr/>
        </p:nvSpPr>
        <p:spPr bwMode="auto">
          <a:xfrm>
            <a:off x="6172200" y="3429000"/>
            <a:ext cx="2209800" cy="152400"/>
          </a:xfrm>
          <a:prstGeom prst="line">
            <a:avLst/>
          </a:prstGeom>
          <a:noFill/>
          <a:ln w="127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1" name="Line 1045"/>
          <p:cNvSpPr>
            <a:spLocks noChangeShapeType="1"/>
          </p:cNvSpPr>
          <p:nvPr/>
        </p:nvSpPr>
        <p:spPr bwMode="auto">
          <a:xfrm flipH="1">
            <a:off x="6172200" y="3733800"/>
            <a:ext cx="2209800" cy="76200"/>
          </a:xfrm>
          <a:prstGeom prst="line">
            <a:avLst/>
          </a:prstGeom>
          <a:noFill/>
          <a:ln w="127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2" name="Line 1046"/>
          <p:cNvSpPr>
            <a:spLocks noChangeShapeType="1"/>
          </p:cNvSpPr>
          <p:nvPr/>
        </p:nvSpPr>
        <p:spPr bwMode="auto">
          <a:xfrm flipH="1">
            <a:off x="6096000" y="4191000"/>
            <a:ext cx="2209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3" name="Line 1047"/>
          <p:cNvSpPr>
            <a:spLocks noChangeShapeType="1"/>
          </p:cNvSpPr>
          <p:nvPr/>
        </p:nvSpPr>
        <p:spPr bwMode="auto">
          <a:xfrm>
            <a:off x="4724400" y="4724400"/>
            <a:ext cx="2590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04" name="Text Box 1048"/>
          <p:cNvSpPr txBox="1">
            <a:spLocks noChangeArrowheads="1"/>
          </p:cNvSpPr>
          <p:nvPr/>
        </p:nvSpPr>
        <p:spPr bwMode="auto">
          <a:xfrm>
            <a:off x="4833938" y="1355725"/>
            <a:ext cx="544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</a:t>
            </a:r>
          </a:p>
        </p:txBody>
      </p:sp>
      <p:sp>
        <p:nvSpPr>
          <p:cNvPr id="302105" name="Text Box 1049"/>
          <p:cNvSpPr txBox="1">
            <a:spLocks noChangeArrowheads="1"/>
          </p:cNvSpPr>
          <p:nvPr/>
        </p:nvSpPr>
        <p:spPr bwMode="auto">
          <a:xfrm>
            <a:off x="6324600" y="1524000"/>
            <a:ext cx="544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</a:t>
            </a:r>
          </a:p>
        </p:txBody>
      </p:sp>
      <p:sp>
        <p:nvSpPr>
          <p:cNvPr id="302106" name="Text Box 1050"/>
          <p:cNvSpPr txBox="1">
            <a:spLocks noChangeArrowheads="1"/>
          </p:cNvSpPr>
          <p:nvPr/>
        </p:nvSpPr>
        <p:spPr bwMode="auto">
          <a:xfrm>
            <a:off x="5089525" y="18891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302107" name="Text Box 1051"/>
          <p:cNvSpPr txBox="1">
            <a:spLocks noChangeArrowheads="1"/>
          </p:cNvSpPr>
          <p:nvPr/>
        </p:nvSpPr>
        <p:spPr bwMode="auto">
          <a:xfrm>
            <a:off x="6003925" y="18129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302108" name="Text Box 1052"/>
          <p:cNvSpPr txBox="1">
            <a:spLocks noChangeArrowheads="1"/>
          </p:cNvSpPr>
          <p:nvPr/>
        </p:nvSpPr>
        <p:spPr bwMode="auto">
          <a:xfrm>
            <a:off x="6553200" y="2057400"/>
            <a:ext cx="544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</a:t>
            </a:r>
          </a:p>
        </p:txBody>
      </p:sp>
      <p:sp>
        <p:nvSpPr>
          <p:cNvPr id="302109" name="Text Box 1053"/>
          <p:cNvSpPr txBox="1">
            <a:spLocks noChangeArrowheads="1"/>
          </p:cNvSpPr>
          <p:nvPr/>
        </p:nvSpPr>
        <p:spPr bwMode="auto">
          <a:xfrm>
            <a:off x="6308725" y="24987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302110" name="Text Box 1054"/>
          <p:cNvSpPr txBox="1">
            <a:spLocks noChangeArrowheads="1"/>
          </p:cNvSpPr>
          <p:nvPr/>
        </p:nvSpPr>
        <p:spPr bwMode="auto">
          <a:xfrm>
            <a:off x="6156325" y="30321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02111" name="Text Box 1055"/>
          <p:cNvSpPr txBox="1">
            <a:spLocks noChangeArrowheads="1"/>
          </p:cNvSpPr>
          <p:nvPr/>
        </p:nvSpPr>
        <p:spPr bwMode="auto">
          <a:xfrm>
            <a:off x="4784725" y="33369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02112" name="Text Box 1056"/>
          <p:cNvSpPr txBox="1">
            <a:spLocks noChangeArrowheads="1"/>
          </p:cNvSpPr>
          <p:nvPr/>
        </p:nvSpPr>
        <p:spPr bwMode="auto">
          <a:xfrm>
            <a:off x="7543800" y="3200400"/>
            <a:ext cx="993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CANCEL</a:t>
            </a:r>
          </a:p>
        </p:txBody>
      </p:sp>
      <p:sp>
        <p:nvSpPr>
          <p:cNvPr id="302113" name="Text Box 1057"/>
          <p:cNvSpPr txBox="1">
            <a:spLocks noChangeArrowheads="1"/>
          </p:cNvSpPr>
          <p:nvPr/>
        </p:nvSpPr>
        <p:spPr bwMode="auto">
          <a:xfrm>
            <a:off x="7543800" y="3733800"/>
            <a:ext cx="476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OK</a:t>
            </a:r>
          </a:p>
        </p:txBody>
      </p:sp>
      <p:sp>
        <p:nvSpPr>
          <p:cNvPr id="302114" name="Text Box 1058"/>
          <p:cNvSpPr txBox="1">
            <a:spLocks noChangeArrowheads="1"/>
          </p:cNvSpPr>
          <p:nvPr/>
        </p:nvSpPr>
        <p:spPr bwMode="auto">
          <a:xfrm>
            <a:off x="7375525" y="42513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487</a:t>
            </a:r>
          </a:p>
        </p:txBody>
      </p:sp>
      <p:sp>
        <p:nvSpPr>
          <p:cNvPr id="302115" name="Text Box 1059"/>
          <p:cNvSpPr txBox="1">
            <a:spLocks noChangeArrowheads="1"/>
          </p:cNvSpPr>
          <p:nvPr/>
        </p:nvSpPr>
        <p:spPr bwMode="auto">
          <a:xfrm>
            <a:off x="4724400" y="4784725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302116" name="Line 1060"/>
          <p:cNvSpPr>
            <a:spLocks noChangeShapeType="1"/>
          </p:cNvSpPr>
          <p:nvPr/>
        </p:nvSpPr>
        <p:spPr bwMode="auto">
          <a:xfrm>
            <a:off x="6019800" y="4572000"/>
            <a:ext cx="2362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117" name="Text Box 1061"/>
          <p:cNvSpPr txBox="1">
            <a:spLocks noChangeArrowheads="1"/>
          </p:cNvSpPr>
          <p:nvPr/>
        </p:nvSpPr>
        <p:spPr bwMode="auto">
          <a:xfrm>
            <a:off x="7391400" y="4724400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sz="2200"/>
              <a:t>Introducing - Session Initiation Protocol (SIP)</a:t>
            </a:r>
          </a:p>
        </p:txBody>
      </p:sp>
      <p:sp>
        <p:nvSpPr>
          <p:cNvPr id="24678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495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400"/>
              <a:t>Developed in mmusic group in IETF</a:t>
            </a:r>
            <a:endParaRPr lang="en-US" sz="1000"/>
          </a:p>
          <a:p>
            <a:pPr lvl="1"/>
            <a:r>
              <a:rPr lang="en-US" sz="1200"/>
              <a:t>Proposed standard RFC2543, Feb. 1999</a:t>
            </a:r>
          </a:p>
          <a:p>
            <a:pPr lvl="1"/>
            <a:r>
              <a:rPr lang="en-US" sz="1200"/>
              <a:t>Work began 1995</a:t>
            </a:r>
          </a:p>
          <a:p>
            <a:pPr lvl="1"/>
            <a:r>
              <a:rPr lang="en-US" sz="1200"/>
              <a:t>Part of </a:t>
            </a:r>
            <a:r>
              <a:rPr lang="en-US" sz="1200" i="1"/>
              <a:t>Internet Multimedia Conferencing Suite</a:t>
            </a:r>
            <a:endParaRPr lang="en-US" sz="1200"/>
          </a:p>
          <a:p>
            <a:r>
              <a:rPr lang="en-US" sz="1400"/>
              <a:t>Main functions</a:t>
            </a:r>
          </a:p>
          <a:p>
            <a:pPr lvl="1"/>
            <a:r>
              <a:rPr lang="en-US" sz="1200"/>
              <a:t>Invitation of users to sessions</a:t>
            </a:r>
          </a:p>
          <a:p>
            <a:pPr lvl="2"/>
            <a:r>
              <a:rPr lang="en-US" sz="1200"/>
              <a:t>Find the users current location to deliver invitation</a:t>
            </a:r>
          </a:p>
          <a:p>
            <a:pPr lvl="2"/>
            <a:r>
              <a:rPr lang="en-US" sz="1200"/>
              <a:t>Carry opaque session descriptions</a:t>
            </a:r>
          </a:p>
          <a:p>
            <a:pPr lvl="1"/>
            <a:r>
              <a:rPr lang="en-US" sz="1200"/>
              <a:t>Modification of sessions</a:t>
            </a:r>
          </a:p>
          <a:p>
            <a:pPr lvl="1"/>
            <a:r>
              <a:rPr lang="en-US" sz="1200"/>
              <a:t>Termination of sessions </a:t>
            </a:r>
          </a:p>
        </p:txBody>
      </p:sp>
      <p:sp>
        <p:nvSpPr>
          <p:cNvPr id="246788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578350" y="1905000"/>
            <a:ext cx="385445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Main Features</a:t>
            </a:r>
            <a:endParaRPr lang="en-US" sz="1200"/>
          </a:p>
          <a:p>
            <a:pPr lvl="1"/>
            <a:r>
              <a:rPr lang="en-US" sz="1400"/>
              <a:t>Personal mobility services</a:t>
            </a:r>
          </a:p>
          <a:p>
            <a:pPr lvl="1"/>
            <a:r>
              <a:rPr lang="en-US" sz="1400"/>
              <a:t>Wide area operation</a:t>
            </a:r>
          </a:p>
          <a:p>
            <a:pPr lvl="1"/>
            <a:r>
              <a:rPr lang="en-US" sz="1400"/>
              <a:t>Session independence</a:t>
            </a:r>
          </a:p>
          <a:p>
            <a:pPr lvl="2"/>
            <a:r>
              <a:rPr lang="en-US" sz="1400"/>
              <a:t>voice, video, games, chat, virtual reality, etc.</a:t>
            </a:r>
          </a:p>
          <a:p>
            <a:pPr lvl="1"/>
            <a:r>
              <a:rPr lang="en-US" sz="1400"/>
              <a:t>Leverages other Internet protocols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Routing: Via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Responses take same path as requests</a:t>
            </a:r>
          </a:p>
          <a:p>
            <a:r>
              <a:rPr lang="en-US" sz="1800"/>
              <a:t>How does server know where to send response?</a:t>
            </a:r>
          </a:p>
          <a:p>
            <a:pPr lvl="1"/>
            <a:r>
              <a:rPr lang="en-US" sz="1600"/>
              <a:t>Remember where request came from</a:t>
            </a:r>
          </a:p>
          <a:p>
            <a:pPr lvl="1"/>
            <a:r>
              <a:rPr lang="en-US" sz="1600"/>
              <a:t>Place information in request, get it back in response!!</a:t>
            </a:r>
          </a:p>
          <a:p>
            <a:r>
              <a:rPr lang="en-US" sz="1800"/>
              <a:t>Via Header</a:t>
            </a:r>
          </a:p>
          <a:p>
            <a:pPr lvl="1"/>
            <a:r>
              <a:rPr lang="en-US" sz="1600"/>
              <a:t>Traces path of request</a:t>
            </a:r>
          </a:p>
          <a:p>
            <a:pPr lvl="1"/>
            <a:r>
              <a:rPr lang="en-US" sz="1600"/>
              <a:t>“Stack” header</a:t>
            </a:r>
          </a:p>
          <a:p>
            <a:pPr lvl="2"/>
            <a:r>
              <a:rPr lang="en-US"/>
              <a:t>Each proxy pushes its address in requests</a:t>
            </a:r>
          </a:p>
          <a:p>
            <a:pPr lvl="2"/>
            <a:r>
              <a:rPr lang="en-US"/>
              <a:t>Pops its address in responses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Via header reflected in response from UAS</a:t>
            </a:r>
          </a:p>
          <a:p>
            <a:r>
              <a:rPr lang="en-US" sz="1800"/>
              <a:t>When proxy receives response</a:t>
            </a:r>
          </a:p>
          <a:p>
            <a:pPr lvl="1"/>
            <a:r>
              <a:rPr lang="en-US" sz="1600"/>
              <a:t>check if topmost Via is itself</a:t>
            </a:r>
          </a:p>
          <a:p>
            <a:pPr lvl="1"/>
            <a:r>
              <a:rPr lang="en-US" sz="1600"/>
              <a:t>If yes, remove and check next header</a:t>
            </a:r>
          </a:p>
          <a:p>
            <a:pPr lvl="1"/>
            <a:r>
              <a:rPr lang="en-US" sz="1600"/>
              <a:t>Send response to address in next Via</a:t>
            </a:r>
          </a:p>
          <a:p>
            <a:pPr lvl="1"/>
            <a:r>
              <a:rPr lang="en-US" sz="1600"/>
              <a:t>If no next Via, response is for me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Via Operation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2743200" y="30480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5486400" y="30480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6181" name="AutoShape 5"/>
          <p:cNvSpPr>
            <a:spLocks noChangeArrowheads="1"/>
          </p:cNvSpPr>
          <p:nvPr/>
        </p:nvSpPr>
        <p:spPr bwMode="auto">
          <a:xfrm>
            <a:off x="533400" y="30480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UAC</a:t>
            </a:r>
          </a:p>
        </p:txBody>
      </p:sp>
      <p:sp>
        <p:nvSpPr>
          <p:cNvPr id="306182" name="AutoShape 6"/>
          <p:cNvSpPr>
            <a:spLocks noChangeArrowheads="1"/>
          </p:cNvSpPr>
          <p:nvPr/>
        </p:nvSpPr>
        <p:spPr bwMode="auto">
          <a:xfrm>
            <a:off x="7696200" y="29718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UAS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1116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Address: A</a:t>
            </a:r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2438400" y="3733800"/>
            <a:ext cx="1116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Address: B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5176838" y="3733800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Address: C</a:t>
            </a: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7462838" y="3733800"/>
            <a:ext cx="11271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Address: D</a:t>
            </a:r>
          </a:p>
        </p:txBody>
      </p:sp>
      <p:sp>
        <p:nvSpPr>
          <p:cNvPr id="306187" name="Line 11"/>
          <p:cNvSpPr>
            <a:spLocks noChangeShapeType="1"/>
          </p:cNvSpPr>
          <p:nvPr/>
        </p:nvSpPr>
        <p:spPr bwMode="auto">
          <a:xfrm>
            <a:off x="1143000" y="3276600"/>
            <a:ext cx="152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1143000" y="2971800"/>
            <a:ext cx="692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3429000" y="3276600"/>
            <a:ext cx="1981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0" name="Text Box 14"/>
          <p:cNvSpPr txBox="1">
            <a:spLocks noChangeArrowheads="1"/>
          </p:cNvSpPr>
          <p:nvPr/>
        </p:nvSpPr>
        <p:spPr bwMode="auto">
          <a:xfrm>
            <a:off x="3352800" y="2667000"/>
            <a:ext cx="69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B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6172200" y="3276600"/>
            <a:ext cx="152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2" name="Text Box 16"/>
          <p:cNvSpPr txBox="1">
            <a:spLocks noChangeArrowheads="1"/>
          </p:cNvSpPr>
          <p:nvPr/>
        </p:nvSpPr>
        <p:spPr bwMode="auto">
          <a:xfrm>
            <a:off x="6172200" y="2362200"/>
            <a:ext cx="70326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B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H="1">
            <a:off x="6172200" y="3505200"/>
            <a:ext cx="1447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4" name="Text Box 18"/>
          <p:cNvSpPr txBox="1">
            <a:spLocks noChangeArrowheads="1"/>
          </p:cNvSpPr>
          <p:nvPr/>
        </p:nvSpPr>
        <p:spPr bwMode="auto">
          <a:xfrm>
            <a:off x="6400800" y="3581400"/>
            <a:ext cx="703263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B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 flipH="1">
            <a:off x="3429000" y="3505200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6" name="Text Box 20"/>
          <p:cNvSpPr txBox="1">
            <a:spLocks noChangeArrowheads="1"/>
          </p:cNvSpPr>
          <p:nvPr/>
        </p:nvSpPr>
        <p:spPr bwMode="auto">
          <a:xfrm>
            <a:off x="3733800" y="3581400"/>
            <a:ext cx="69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B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97" name="Line 21"/>
          <p:cNvSpPr>
            <a:spLocks noChangeShapeType="1"/>
          </p:cNvSpPr>
          <p:nvPr/>
        </p:nvSpPr>
        <p:spPr bwMode="auto">
          <a:xfrm flipH="1">
            <a:off x="1295400" y="3581400"/>
            <a:ext cx="1371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98" name="Text Box 22"/>
          <p:cNvSpPr txBox="1">
            <a:spLocks noChangeArrowheads="1"/>
          </p:cNvSpPr>
          <p:nvPr/>
        </p:nvSpPr>
        <p:spPr bwMode="auto">
          <a:xfrm>
            <a:off x="1371600" y="3581400"/>
            <a:ext cx="692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Via: A</a:t>
            </a:r>
          </a:p>
        </p:txBody>
      </p:sp>
      <p:sp>
        <p:nvSpPr>
          <p:cNvPr id="306199" name="Line 23"/>
          <p:cNvSpPr>
            <a:spLocks noChangeShapeType="1"/>
          </p:cNvSpPr>
          <p:nvPr/>
        </p:nvSpPr>
        <p:spPr bwMode="auto">
          <a:xfrm>
            <a:off x="838200" y="51054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200" name="Line 24"/>
          <p:cNvSpPr>
            <a:spLocks noChangeShapeType="1"/>
          </p:cNvSpPr>
          <p:nvPr/>
        </p:nvSpPr>
        <p:spPr bwMode="auto">
          <a:xfrm>
            <a:off x="838200" y="4724400"/>
            <a:ext cx="533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201" name="Text Box 25"/>
          <p:cNvSpPr txBox="1">
            <a:spLocks noChangeArrowheads="1"/>
          </p:cNvSpPr>
          <p:nvPr/>
        </p:nvSpPr>
        <p:spPr bwMode="auto">
          <a:xfrm>
            <a:off x="1371600" y="4572000"/>
            <a:ext cx="8953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Request</a:t>
            </a:r>
          </a:p>
        </p:txBody>
      </p:sp>
      <p:sp>
        <p:nvSpPr>
          <p:cNvPr id="306202" name="Text Box 26"/>
          <p:cNvSpPr txBox="1">
            <a:spLocks noChangeArrowheads="1"/>
          </p:cNvSpPr>
          <p:nvPr/>
        </p:nvSpPr>
        <p:spPr bwMode="auto">
          <a:xfrm>
            <a:off x="1371600" y="4953000"/>
            <a:ext cx="1044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Response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Received Tags</a:t>
            </a:r>
          </a:p>
        </p:txBody>
      </p:sp>
      <p:sp>
        <p:nvSpPr>
          <p:cNvPr id="3225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Many cases where address in via is wrong!</a:t>
            </a:r>
          </a:p>
          <a:p>
            <a:pPr lvl="1"/>
            <a:r>
              <a:rPr lang="en-US" sz="1600"/>
              <a:t>NAT</a:t>
            </a:r>
          </a:p>
          <a:p>
            <a:pPr lvl="1"/>
            <a:r>
              <a:rPr lang="en-US" sz="1600"/>
              <a:t>Multihomed hosts</a:t>
            </a:r>
          </a:p>
          <a:p>
            <a:r>
              <a:rPr lang="en-US" sz="1800"/>
              <a:t>Rather, source address of packet is more correct</a:t>
            </a:r>
          </a:p>
          <a:p>
            <a:r>
              <a:rPr lang="en-US" sz="1800"/>
              <a:t>Solution: receive tag</a:t>
            </a:r>
          </a:p>
          <a:p>
            <a:pPr lvl="1"/>
            <a:r>
              <a:rPr lang="en-US" sz="1600"/>
              <a:t>If source address of packet doesn’t equal top via address</a:t>
            </a:r>
          </a:p>
          <a:p>
            <a:pPr lvl="1"/>
            <a:r>
              <a:rPr lang="en-US" sz="1600"/>
              <a:t>Proxy inserts received parameter into via header</a:t>
            </a:r>
          </a:p>
          <a:p>
            <a:pPr lvl="1"/>
            <a:r>
              <a:rPr lang="en-US" sz="1600"/>
              <a:t>Indicates source IP address</a:t>
            </a:r>
          </a:p>
          <a:p>
            <a:pPr lvl="1"/>
            <a:r>
              <a:rPr lang="en-US" sz="1600"/>
              <a:t>That address is used to send responses</a:t>
            </a:r>
          </a:p>
        </p:txBody>
      </p:sp>
      <p:sp>
        <p:nvSpPr>
          <p:cNvPr id="32256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3505200"/>
            <a:ext cx="4037013" cy="2667000"/>
          </a:xfrm>
        </p:spPr>
        <p:txBody>
          <a:bodyPr/>
          <a:lstStyle/>
          <a:p>
            <a:r>
              <a:rPr lang="en-US" sz="1800"/>
              <a:t>End result</a:t>
            </a:r>
          </a:p>
          <a:p>
            <a:pPr lvl="1"/>
            <a:r>
              <a:rPr lang="en-US" sz="1600"/>
              <a:t>Responses sent to source IP address of request, but to port in via header</a:t>
            </a:r>
          </a:p>
          <a:p>
            <a:pPr lvl="1"/>
            <a:r>
              <a:rPr lang="en-US" sz="1600"/>
              <a:t>Strange combination, but it works well for multihomed hosts</a:t>
            </a:r>
          </a:p>
        </p:txBody>
      </p:sp>
      <p:sp>
        <p:nvSpPr>
          <p:cNvPr id="322565" name="Rectangle 1029"/>
          <p:cNvSpPr>
            <a:spLocks noChangeArrowheads="1"/>
          </p:cNvSpPr>
          <p:nvPr/>
        </p:nvSpPr>
        <p:spPr bwMode="auto">
          <a:xfrm>
            <a:off x="4343400" y="1524000"/>
            <a:ext cx="4660900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INVITE </a:t>
            </a:r>
            <a:r>
              <a:rPr lang="en-US" sz="1400" b="1">
                <a:latin typeface="Courier New" panose="02070309020205020404" pitchFamily="49" charset="0"/>
              </a:rPr>
              <a:t>sip:ann@lucent.com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</a:t>
            </a:r>
            <a:r>
              <a:rPr lang="en-US" sz="1400" b="1">
                <a:latin typeface="Courier New" panose="02070309020205020404" pitchFamily="49" charset="0"/>
              </a:rPr>
              <a:t>sip:jdrosen@dynamicsoft.com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</a:t>
            </a:r>
            <a:r>
              <a:rPr lang="en-US" sz="1400" b="1">
                <a:latin typeface="Courier New" panose="02070309020205020404" pitchFamily="49" charset="0"/>
              </a:rPr>
              <a:t>sip:ann@lucent.com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pc13.dynamicsoft.com;received=12.3.2.1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Stateful vs. Stateless Proxies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Stateless Proxy Definition</a:t>
            </a:r>
          </a:p>
          <a:p>
            <a:pPr lvl="1"/>
            <a:r>
              <a:rPr lang="en-US" sz="1600"/>
              <a:t>Receives request, acccess location services, forwards request</a:t>
            </a:r>
          </a:p>
          <a:p>
            <a:pPr lvl="1"/>
            <a:r>
              <a:rPr lang="en-US" sz="1600"/>
              <a:t>Forgets it even saw request after forwarding it</a:t>
            </a:r>
          </a:p>
          <a:p>
            <a:pPr lvl="1"/>
            <a:r>
              <a:rPr lang="en-US" sz="1600"/>
              <a:t>When response comes, uses Via header to figure out where to send it</a:t>
            </a:r>
          </a:p>
          <a:p>
            <a:r>
              <a:rPr lang="en-US" sz="1800"/>
              <a:t>Stateful Proxy Definition</a:t>
            </a:r>
          </a:p>
          <a:p>
            <a:pPr lvl="1"/>
            <a:r>
              <a:rPr lang="en-US" sz="1600"/>
              <a:t>Remembers it saw the request after forwarding it</a:t>
            </a:r>
          </a:p>
          <a:p>
            <a:pPr lvl="1"/>
            <a:r>
              <a:rPr lang="en-US" sz="1600"/>
              <a:t>Can apply additional logic after response arrives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/>
              <a:t>A proxy must be stateful when</a:t>
            </a:r>
          </a:p>
          <a:p>
            <a:pPr lvl="1"/>
            <a:r>
              <a:rPr lang="en-US" sz="1400"/>
              <a:t>It forks (this requires special processing of responses to “remember” best one)</a:t>
            </a:r>
          </a:p>
          <a:p>
            <a:pPr lvl="1"/>
            <a:r>
              <a:rPr lang="en-US" sz="1400"/>
              <a:t>It sends a request using multicast</a:t>
            </a:r>
          </a:p>
          <a:p>
            <a:pPr lvl="1"/>
            <a:r>
              <a:rPr lang="en-US" sz="1400"/>
              <a:t>It uses TCP</a:t>
            </a:r>
          </a:p>
          <a:p>
            <a:r>
              <a:rPr lang="en-US" sz="1600"/>
              <a:t>Stateful vs. Stateless</a:t>
            </a:r>
          </a:p>
          <a:p>
            <a:pPr lvl="1"/>
            <a:r>
              <a:rPr lang="en-US" sz="1400"/>
              <a:t>Stateless scales very well</a:t>
            </a:r>
          </a:p>
          <a:p>
            <a:pPr lvl="2"/>
            <a:r>
              <a:rPr lang="en-US" sz="1400"/>
              <a:t>No memory requirements</a:t>
            </a:r>
          </a:p>
          <a:p>
            <a:pPr lvl="2"/>
            <a:r>
              <a:rPr lang="en-US" sz="1400"/>
              <a:t>Tiny socket requirements</a:t>
            </a:r>
          </a:p>
          <a:p>
            <a:pPr lvl="1"/>
            <a:r>
              <a:rPr lang="en-US" sz="1400"/>
              <a:t>Stateful is better for services</a:t>
            </a:r>
          </a:p>
          <a:p>
            <a:pPr lvl="1"/>
            <a:r>
              <a:rPr lang="en-US" sz="1400"/>
              <a:t>Each proxy can independently decide which to be</a:t>
            </a:r>
          </a:p>
          <a:p>
            <a:r>
              <a:rPr lang="en-US" sz="1600"/>
              <a:t>Call Stateful</a:t>
            </a:r>
          </a:p>
          <a:p>
            <a:pPr lvl="1"/>
            <a:r>
              <a:rPr lang="en-US" sz="1400"/>
              <a:t>Remembers multiple transactions being associated with a call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Detection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With all this forking and forwarding, request may hit the same proxy twice!</a:t>
            </a:r>
          </a:p>
          <a:p>
            <a:r>
              <a:rPr lang="en-US" sz="1600"/>
              <a:t>Need mechanisms to prevent this from looping forever</a:t>
            </a:r>
          </a:p>
          <a:p>
            <a:r>
              <a:rPr lang="en-US" sz="1600"/>
              <a:t>SIP provides two</a:t>
            </a:r>
          </a:p>
          <a:p>
            <a:pPr lvl="1"/>
            <a:r>
              <a:rPr lang="en-US" sz="1400"/>
              <a:t>Max-Forwards</a:t>
            </a:r>
          </a:p>
          <a:p>
            <a:pPr lvl="2"/>
            <a:r>
              <a:rPr lang="en-US" sz="1400"/>
              <a:t>Counter decremented by 1 on each hop</a:t>
            </a:r>
          </a:p>
          <a:p>
            <a:pPr lvl="2"/>
            <a:r>
              <a:rPr lang="en-US" sz="1400"/>
              <a:t>Discard request when zero</a:t>
            </a:r>
          </a:p>
          <a:p>
            <a:pPr lvl="1"/>
            <a:r>
              <a:rPr lang="en-US" sz="1400"/>
              <a:t>Via based loop prevention and detection</a:t>
            </a:r>
          </a:p>
          <a:p>
            <a:pPr lvl="2"/>
            <a:r>
              <a:rPr lang="en-US" sz="1400"/>
              <a:t>Every proxy inserts address</a:t>
            </a:r>
          </a:p>
          <a:p>
            <a:pPr lvl="2"/>
            <a:r>
              <a:rPr lang="en-US" sz="1400"/>
              <a:t>Check for my address when request comes</a:t>
            </a:r>
          </a:p>
        </p:txBody>
      </p:sp>
      <p:pic>
        <p:nvPicPr>
          <p:cNvPr id="303109" name="Picture 5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110" name="Picture 6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004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111" name="Picture 7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954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112" name="Picture 8" descr="proxy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1004888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113" name="Picture 9" descr="multirgb.jpg                                                   0001BF85Hugh HD                        ABA78158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722313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3114" name="Line 10"/>
          <p:cNvSpPr>
            <a:spLocks noChangeShapeType="1"/>
          </p:cNvSpPr>
          <p:nvPr/>
        </p:nvSpPr>
        <p:spPr bwMode="auto">
          <a:xfrm flipV="1">
            <a:off x="4800600" y="4267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15" name="Line 11"/>
          <p:cNvSpPr>
            <a:spLocks noChangeShapeType="1"/>
          </p:cNvSpPr>
          <p:nvPr/>
        </p:nvSpPr>
        <p:spPr bwMode="auto">
          <a:xfrm>
            <a:off x="6324600" y="3733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16" name="Line 12"/>
          <p:cNvSpPr>
            <a:spLocks noChangeShapeType="1"/>
          </p:cNvSpPr>
          <p:nvPr/>
        </p:nvSpPr>
        <p:spPr bwMode="auto">
          <a:xfrm flipV="1">
            <a:off x="7848600" y="2362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17" name="Line 13"/>
          <p:cNvSpPr>
            <a:spLocks noChangeShapeType="1"/>
          </p:cNvSpPr>
          <p:nvPr/>
        </p:nvSpPr>
        <p:spPr bwMode="auto">
          <a:xfrm flipH="1">
            <a:off x="6324600" y="1676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18" name="Line 14"/>
          <p:cNvSpPr>
            <a:spLocks noChangeShapeType="1"/>
          </p:cNvSpPr>
          <p:nvPr/>
        </p:nvSpPr>
        <p:spPr bwMode="auto">
          <a:xfrm>
            <a:off x="5638800" y="2362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19" name="AutoShape 15"/>
          <p:cNvSpPr>
            <a:spLocks noChangeArrowheads="1"/>
          </p:cNvSpPr>
          <p:nvPr/>
        </p:nvSpPr>
        <p:spPr bwMode="auto">
          <a:xfrm>
            <a:off x="5486400" y="2895600"/>
            <a:ext cx="304800" cy="304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Detection: Details</a:t>
            </a:r>
          </a:p>
        </p:txBody>
      </p:sp>
      <p:sp>
        <p:nvSpPr>
          <p:cNvPr id="32358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Spirals</a:t>
            </a:r>
          </a:p>
          <a:p>
            <a:pPr lvl="1"/>
            <a:r>
              <a:rPr lang="en-US" sz="1600"/>
              <a:t>When request hits server twice, but with different request URI</a:t>
            </a:r>
          </a:p>
          <a:p>
            <a:pPr lvl="1"/>
            <a:r>
              <a:rPr lang="en-US" sz="1600"/>
              <a:t>Example: </a:t>
            </a:r>
            <a:r>
              <a:rPr lang="en-US" sz="1600">
                <a:hlinkClick r:id="rId2"/>
              </a:rPr>
              <a:t>joe@example.com</a:t>
            </a:r>
            <a:r>
              <a:rPr lang="en-US" sz="1600"/>
              <a:t> forwards to </a:t>
            </a:r>
            <a:r>
              <a:rPr lang="en-US" sz="1600">
                <a:hlinkClick r:id="rId3"/>
              </a:rPr>
              <a:t>bob@example.com</a:t>
            </a:r>
            <a:r>
              <a:rPr lang="en-US" sz="1600"/>
              <a:t>!</a:t>
            </a:r>
          </a:p>
          <a:p>
            <a:pPr lvl="1"/>
            <a:r>
              <a:rPr lang="en-US" sz="1600"/>
              <a:t>Not an error</a:t>
            </a:r>
          </a:p>
          <a:p>
            <a:r>
              <a:rPr lang="en-US" sz="1800"/>
              <a:t>Must detect difference between loop and spiral</a:t>
            </a:r>
          </a:p>
          <a:p>
            <a:r>
              <a:rPr lang="en-US" sz="1800"/>
              <a:t>Solution</a:t>
            </a:r>
          </a:p>
          <a:p>
            <a:pPr lvl="1"/>
            <a:r>
              <a:rPr lang="en-US" sz="1600"/>
              <a:t>Via header contains branch ID parameter</a:t>
            </a:r>
          </a:p>
          <a:p>
            <a:pPr lvl="1"/>
            <a:r>
              <a:rPr lang="en-US" sz="1600"/>
              <a:t>Branch ID has two components</a:t>
            </a:r>
          </a:p>
        </p:txBody>
      </p:sp>
      <p:sp>
        <p:nvSpPr>
          <p:cNvPr id="323588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Branch ID Component 1</a:t>
            </a:r>
          </a:p>
          <a:p>
            <a:pPr lvl="1"/>
            <a:r>
              <a:rPr lang="en-US" sz="1600"/>
              <a:t>When a proxy forks, each fork has a different component 1, so response associated with forked request</a:t>
            </a:r>
          </a:p>
          <a:p>
            <a:r>
              <a:rPr lang="en-US" sz="1800"/>
              <a:t>Branch ID Component 2</a:t>
            </a:r>
          </a:p>
          <a:p>
            <a:pPr lvl="1"/>
            <a:r>
              <a:rPr lang="en-US" sz="1600"/>
              <a:t>Hash of To, From, Call-ID, Cseq and incoming request URI</a:t>
            </a:r>
          </a:p>
          <a:p>
            <a:pPr lvl="1"/>
            <a:r>
              <a:rPr lang="en-US" sz="1600"/>
              <a:t>When you receive a request, check for Via headers with your own address</a:t>
            </a:r>
          </a:p>
          <a:p>
            <a:pPr lvl="1"/>
            <a:r>
              <a:rPr lang="en-US" sz="1600"/>
              <a:t>For those with that address, recompute hash, see if it matches value in branch ID</a:t>
            </a:r>
          </a:p>
          <a:p>
            <a:pPr lvl="1"/>
            <a:r>
              <a:rPr lang="en-US" sz="1600"/>
              <a:t>If match, loop, if not, spiral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of Subsequent Requests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Initial SIP request sent through many proxies</a:t>
            </a:r>
          </a:p>
          <a:p>
            <a:r>
              <a:rPr lang="en-US" sz="1800"/>
              <a:t>No need per se for subsequent requests to go through proxies</a:t>
            </a:r>
          </a:p>
          <a:p>
            <a:r>
              <a:rPr lang="en-US" sz="1800"/>
              <a:t>Each proxy can decide whether it wants to receive subsequent requests</a:t>
            </a:r>
          </a:p>
          <a:p>
            <a:pPr lvl="1"/>
            <a:r>
              <a:rPr lang="en-US" sz="1600"/>
              <a:t>Inserts Record-Route header containing its address</a:t>
            </a:r>
          </a:p>
          <a:p>
            <a:r>
              <a:rPr lang="en-US" sz="1800"/>
              <a:t>For subsequent requests, users insert Route header</a:t>
            </a:r>
          </a:p>
          <a:p>
            <a:pPr lvl="1"/>
            <a:r>
              <a:rPr lang="en-US" sz="1600"/>
              <a:t>Contains sequence of proxies (and final user) that should receive request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5410200" y="32004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6705600" y="22098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7543800" y="40386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04135" name="AutoShape 7"/>
          <p:cNvSpPr>
            <a:spLocks noChangeArrowheads="1"/>
          </p:cNvSpPr>
          <p:nvPr/>
        </p:nvSpPr>
        <p:spPr bwMode="auto">
          <a:xfrm>
            <a:off x="4800600" y="4343400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UA1</a:t>
            </a:r>
          </a:p>
        </p:txBody>
      </p:sp>
      <p:sp>
        <p:nvSpPr>
          <p:cNvPr id="304136" name="AutoShape 8"/>
          <p:cNvSpPr>
            <a:spLocks noChangeArrowheads="1"/>
          </p:cNvSpPr>
          <p:nvPr/>
        </p:nvSpPr>
        <p:spPr bwMode="auto">
          <a:xfrm>
            <a:off x="8077200" y="4953000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UA2</a:t>
            </a:r>
          </a:p>
        </p:txBody>
      </p:sp>
      <p:sp>
        <p:nvSpPr>
          <p:cNvPr id="304137" name="Line 9"/>
          <p:cNvSpPr>
            <a:spLocks noChangeShapeType="1"/>
          </p:cNvSpPr>
          <p:nvPr/>
        </p:nvSpPr>
        <p:spPr bwMode="auto">
          <a:xfrm flipV="1">
            <a:off x="5029200" y="3733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8" name="Line 10"/>
          <p:cNvSpPr>
            <a:spLocks noChangeShapeType="1"/>
          </p:cNvSpPr>
          <p:nvPr/>
        </p:nvSpPr>
        <p:spPr bwMode="auto">
          <a:xfrm flipV="1">
            <a:off x="6019800" y="2667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9" name="Line 11"/>
          <p:cNvSpPr>
            <a:spLocks noChangeShapeType="1"/>
          </p:cNvSpPr>
          <p:nvPr/>
        </p:nvSpPr>
        <p:spPr bwMode="auto">
          <a:xfrm>
            <a:off x="7239000" y="2743200"/>
            <a:ext cx="5334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0" name="Line 12"/>
          <p:cNvSpPr>
            <a:spLocks noChangeShapeType="1"/>
          </p:cNvSpPr>
          <p:nvPr/>
        </p:nvSpPr>
        <p:spPr bwMode="auto">
          <a:xfrm>
            <a:off x="7924800" y="45720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1" name="Line 13"/>
          <p:cNvSpPr>
            <a:spLocks noChangeShapeType="1"/>
          </p:cNvSpPr>
          <p:nvPr/>
        </p:nvSpPr>
        <p:spPr bwMode="auto">
          <a:xfrm flipH="1" flipV="1">
            <a:off x="7772400" y="4648200"/>
            <a:ext cx="304800" cy="4572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2" name="Line 14"/>
          <p:cNvSpPr>
            <a:spLocks noChangeShapeType="1"/>
          </p:cNvSpPr>
          <p:nvPr/>
        </p:nvSpPr>
        <p:spPr bwMode="auto">
          <a:xfrm flipH="1" flipV="1">
            <a:off x="6019800" y="3657600"/>
            <a:ext cx="1447800" cy="6858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3" name="Line 15"/>
          <p:cNvSpPr>
            <a:spLocks noChangeShapeType="1"/>
          </p:cNvSpPr>
          <p:nvPr/>
        </p:nvSpPr>
        <p:spPr bwMode="auto">
          <a:xfrm flipH="1">
            <a:off x="5334000" y="3810000"/>
            <a:ext cx="381000" cy="6096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4" name="Text Box 16"/>
          <p:cNvSpPr txBox="1">
            <a:spLocks noChangeArrowheads="1"/>
          </p:cNvSpPr>
          <p:nvPr/>
        </p:nvSpPr>
        <p:spPr bwMode="auto">
          <a:xfrm>
            <a:off x="5624513" y="2659063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6172200" y="40386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solidFill>
                  <a:srgbClr val="00CC00"/>
                </a:solidFill>
                <a:latin typeface="Arial" panose="020B0604020202020204" pitchFamily="34" charset="0"/>
              </a:rPr>
              <a:t>BYE</a:t>
            </a:r>
            <a:endParaRPr lang="en-US" sz="15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of Route Header</a:t>
            </a:r>
          </a:p>
        </p:txBody>
      </p:sp>
      <p:sp>
        <p:nvSpPr>
          <p:cNvPr id="324611" name="Rectangle 205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Each proxy may insert a RR</a:t>
            </a:r>
          </a:p>
          <a:p>
            <a:pPr lvl="1"/>
            <a:r>
              <a:rPr lang="en-US" sz="1600"/>
              <a:t>Stack property</a:t>
            </a:r>
          </a:p>
          <a:p>
            <a:pPr lvl="1"/>
            <a:r>
              <a:rPr lang="en-US" sz="1600"/>
              <a:t>Any URL meeting two requirements</a:t>
            </a:r>
          </a:p>
          <a:p>
            <a:pPr lvl="2"/>
            <a:r>
              <a:rPr lang="en-US"/>
              <a:t>Routes back to that server</a:t>
            </a:r>
          </a:p>
          <a:p>
            <a:pPr lvl="2"/>
            <a:r>
              <a:rPr lang="en-US"/>
              <a:t>Identifies the target recipient in some way</a:t>
            </a:r>
          </a:p>
          <a:p>
            <a:r>
              <a:rPr lang="en-US" sz="1800"/>
              <a:t>UAS reflects all RR in 200 OK Response</a:t>
            </a:r>
          </a:p>
          <a:p>
            <a:pPr lvl="1"/>
            <a:r>
              <a:rPr lang="en-US" sz="1600"/>
              <a:t>Proxies can modify RR they inserted</a:t>
            </a:r>
          </a:p>
          <a:p>
            <a:pPr lvl="1"/>
            <a:r>
              <a:rPr lang="en-US" sz="1600"/>
              <a:t>Allows Route for UAC/UAS to be different, which it should be!</a:t>
            </a:r>
          </a:p>
        </p:txBody>
      </p:sp>
      <p:sp>
        <p:nvSpPr>
          <p:cNvPr id="324612" name="Rectangle 205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UAC Constructs Route</a:t>
            </a:r>
          </a:p>
          <a:p>
            <a:pPr lvl="1"/>
            <a:r>
              <a:rPr lang="en-US" sz="1600"/>
              <a:t>Flips order of Route headers</a:t>
            </a:r>
          </a:p>
          <a:p>
            <a:pPr lvl="1"/>
            <a:r>
              <a:rPr lang="en-US" sz="1600"/>
              <a:t>Places Contact from 200 OK at bottom</a:t>
            </a:r>
          </a:p>
          <a:p>
            <a:pPr lvl="1"/>
            <a:r>
              <a:rPr lang="en-US" sz="1600"/>
              <a:t>Result is Route set</a:t>
            </a:r>
          </a:p>
          <a:p>
            <a:r>
              <a:rPr lang="en-US" sz="1800"/>
              <a:t>UAS Constructs Route</a:t>
            </a:r>
          </a:p>
          <a:p>
            <a:pPr lvl="1"/>
            <a:r>
              <a:rPr lang="en-US" sz="1600"/>
              <a:t>Takes RR from INVITE</a:t>
            </a:r>
          </a:p>
          <a:p>
            <a:pPr lvl="1"/>
            <a:r>
              <a:rPr lang="en-US" sz="1600"/>
              <a:t>Adds Contact from INVITE at the end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Route Construction</a:t>
            </a:r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2743200" y="30480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5486400" y="30480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25639" name="AutoShape 7"/>
          <p:cNvSpPr>
            <a:spLocks noChangeArrowheads="1"/>
          </p:cNvSpPr>
          <p:nvPr/>
        </p:nvSpPr>
        <p:spPr bwMode="auto">
          <a:xfrm>
            <a:off x="533400" y="30480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UAC</a:t>
            </a:r>
          </a:p>
        </p:txBody>
      </p:sp>
      <p:sp>
        <p:nvSpPr>
          <p:cNvPr id="325640" name="AutoShape 8"/>
          <p:cNvSpPr>
            <a:spLocks noChangeArrowheads="1"/>
          </p:cNvSpPr>
          <p:nvPr/>
        </p:nvSpPr>
        <p:spPr bwMode="auto">
          <a:xfrm>
            <a:off x="8001000" y="2971800"/>
            <a:ext cx="68580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UAS</a:t>
            </a:r>
          </a:p>
        </p:txBody>
      </p:sp>
      <p:sp>
        <p:nvSpPr>
          <p:cNvPr id="325641" name="Text Box 9"/>
          <p:cNvSpPr txBox="1">
            <a:spLocks noChangeArrowheads="1"/>
          </p:cNvSpPr>
          <p:nvPr/>
        </p:nvSpPr>
        <p:spPr bwMode="auto">
          <a:xfrm>
            <a:off x="2633663" y="3429000"/>
            <a:ext cx="7810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Addr: B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Domain: t</a:t>
            </a:r>
          </a:p>
        </p:txBody>
      </p:sp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5334000" y="3429000"/>
            <a:ext cx="8588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Addr: C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Domain: t2</a:t>
            </a:r>
          </a:p>
        </p:txBody>
      </p:sp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8172450" y="3733800"/>
            <a:ext cx="9715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Sip:b@t3</a:t>
            </a:r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>
            <a:off x="1143000" y="3276600"/>
            <a:ext cx="152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>
            <a:off x="3429000" y="3276600"/>
            <a:ext cx="1981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47" name="Text Box 15"/>
          <p:cNvSpPr txBox="1">
            <a:spLocks noChangeArrowheads="1"/>
          </p:cNvSpPr>
          <p:nvPr/>
        </p:nvSpPr>
        <p:spPr bwMode="auto">
          <a:xfrm>
            <a:off x="3352800" y="2438400"/>
            <a:ext cx="20478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 sip:b@t2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m:sip:a@o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RR:sip:a@o;maddr=B</a:t>
            </a:r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>
            <a:off x="6172200" y="3276600"/>
            <a:ext cx="190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 flipH="1">
            <a:off x="6172200" y="3505200"/>
            <a:ext cx="1828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2" name="Line 20"/>
          <p:cNvSpPr>
            <a:spLocks noChangeShapeType="1"/>
          </p:cNvSpPr>
          <p:nvPr/>
        </p:nvSpPr>
        <p:spPr bwMode="auto">
          <a:xfrm flipH="1">
            <a:off x="3429000" y="3505200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4" name="Line 22"/>
          <p:cNvSpPr>
            <a:spLocks noChangeShapeType="1"/>
          </p:cNvSpPr>
          <p:nvPr/>
        </p:nvSpPr>
        <p:spPr bwMode="auto">
          <a:xfrm flipH="1">
            <a:off x="1295400" y="3581400"/>
            <a:ext cx="1371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152400" y="3733800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Sip:a@o</a:t>
            </a:r>
          </a:p>
        </p:txBody>
      </p: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1066800" y="2743200"/>
            <a:ext cx="1236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INV sip:b@t</a:t>
            </a:r>
            <a:br>
              <a:rPr lang="en-US"/>
            </a:br>
            <a:r>
              <a:rPr lang="en-US"/>
              <a:t>m: sip:a@o</a:t>
            </a:r>
          </a:p>
        </p:txBody>
      </p:sp>
      <p:sp>
        <p:nvSpPr>
          <p:cNvPr id="325659" name="Text Box 27"/>
          <p:cNvSpPr txBox="1">
            <a:spLocks noChangeArrowheads="1"/>
          </p:cNvSpPr>
          <p:nvPr/>
        </p:nvSpPr>
        <p:spPr bwMode="auto">
          <a:xfrm>
            <a:off x="6172200" y="2209800"/>
            <a:ext cx="2058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 sip:b@t3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m:sip:a@o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RR:sip:a@o;maddr=B</a:t>
            </a:r>
          </a:p>
        </p:txBody>
      </p:sp>
      <p:sp>
        <p:nvSpPr>
          <p:cNvPr id="325660" name="Text Box 28"/>
          <p:cNvSpPr txBox="1">
            <a:spLocks noChangeArrowheads="1"/>
          </p:cNvSpPr>
          <p:nvPr/>
        </p:nvSpPr>
        <p:spPr bwMode="auto">
          <a:xfrm>
            <a:off x="6172200" y="3467100"/>
            <a:ext cx="2058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SIP/2.0 200 OK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m:sip:b@t3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RR:sip:a@o;maddr=B</a:t>
            </a:r>
          </a:p>
        </p:txBody>
      </p:sp>
      <p:sp>
        <p:nvSpPr>
          <p:cNvPr id="325661" name="Text Box 29"/>
          <p:cNvSpPr txBox="1">
            <a:spLocks noChangeArrowheads="1"/>
          </p:cNvSpPr>
          <p:nvPr/>
        </p:nvSpPr>
        <p:spPr bwMode="auto">
          <a:xfrm>
            <a:off x="3352800" y="3505200"/>
            <a:ext cx="2111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SIP/2.0 200 OK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m:sip:b@t3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RR:sip:b@t2;maddr=C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RR:sip:a@o;maddr=B</a:t>
            </a:r>
          </a:p>
        </p:txBody>
      </p:sp>
      <p:sp>
        <p:nvSpPr>
          <p:cNvPr id="325662" name="Text Box 30"/>
          <p:cNvSpPr txBox="1">
            <a:spLocks noChangeArrowheads="1"/>
          </p:cNvSpPr>
          <p:nvPr/>
        </p:nvSpPr>
        <p:spPr bwMode="auto">
          <a:xfrm>
            <a:off x="1066800" y="3581400"/>
            <a:ext cx="2111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SIP/2.0 200 OK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m:sip:b@t3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RR:sip:b@t2;maddr=C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RR:sip:b@t;maddr=B</a:t>
            </a:r>
          </a:p>
        </p:txBody>
      </p:sp>
      <p:sp>
        <p:nvSpPr>
          <p:cNvPr id="325663" name="Text Box 31"/>
          <p:cNvSpPr txBox="1">
            <a:spLocks noChangeArrowheads="1"/>
          </p:cNvSpPr>
          <p:nvPr/>
        </p:nvSpPr>
        <p:spPr bwMode="auto">
          <a:xfrm>
            <a:off x="212725" y="4938713"/>
            <a:ext cx="17875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UAC Route:</a:t>
            </a:r>
          </a:p>
          <a:p>
            <a:r>
              <a:rPr lang="en-US"/>
              <a:t>Sip:b@t;maddr=B,</a:t>
            </a:r>
          </a:p>
          <a:p>
            <a:r>
              <a:rPr lang="en-US"/>
              <a:t>Sip:b@t2;maddr=C</a:t>
            </a:r>
          </a:p>
          <a:p>
            <a:r>
              <a:rPr lang="en-US"/>
              <a:t>Sip:b@t3</a:t>
            </a:r>
          </a:p>
        </p:txBody>
      </p:sp>
      <p:sp>
        <p:nvSpPr>
          <p:cNvPr id="325664" name="Text Box 32"/>
          <p:cNvSpPr txBox="1">
            <a:spLocks noChangeArrowheads="1"/>
          </p:cNvSpPr>
          <p:nvPr/>
        </p:nvSpPr>
        <p:spPr bwMode="auto">
          <a:xfrm>
            <a:off x="6858000" y="4876800"/>
            <a:ext cx="17700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UAS Route:</a:t>
            </a:r>
          </a:p>
          <a:p>
            <a:r>
              <a:rPr lang="en-US"/>
              <a:t>Sip:a@o;maddr=C,</a:t>
            </a:r>
          </a:p>
          <a:p>
            <a:r>
              <a:rPr lang="en-US"/>
              <a:t>Sip:a@o;maddr=B</a:t>
            </a:r>
          </a:p>
          <a:p>
            <a:r>
              <a:rPr lang="en-US"/>
              <a:t>Sip:a@o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the Session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INVITE contains the Session Description Protocol (SDP) in the body</a:t>
            </a:r>
          </a:p>
          <a:p>
            <a:r>
              <a:rPr lang="en-US" sz="1800"/>
              <a:t>SDP conveys the desired session from the callers perspective</a:t>
            </a:r>
          </a:p>
          <a:p>
            <a:pPr lvl="1"/>
            <a:r>
              <a:rPr lang="en-US" sz="1600"/>
              <a:t>Session consists of a number of media streams</a:t>
            </a:r>
          </a:p>
          <a:p>
            <a:pPr lvl="1"/>
            <a:r>
              <a:rPr lang="en-US" sz="1600"/>
              <a:t>Each stream can be audio, video, text, application, etc.</a:t>
            </a:r>
          </a:p>
          <a:p>
            <a:r>
              <a:rPr lang="en-US" sz="1800"/>
              <a:t>Also contains information needed about the session</a:t>
            </a:r>
          </a:p>
          <a:p>
            <a:pPr lvl="1"/>
            <a:r>
              <a:rPr lang="en-US" sz="1600"/>
              <a:t>codecs</a:t>
            </a:r>
          </a:p>
          <a:p>
            <a:pPr lvl="1"/>
            <a:r>
              <a:rPr lang="en-US" sz="1600"/>
              <a:t>addresses and ports</a:t>
            </a:r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SDP also conveys other information about session</a:t>
            </a:r>
          </a:p>
          <a:p>
            <a:pPr lvl="1"/>
            <a:r>
              <a:rPr lang="en-US" sz="1600"/>
              <a:t>Time it will take place</a:t>
            </a:r>
          </a:p>
          <a:p>
            <a:pPr lvl="1"/>
            <a:r>
              <a:rPr lang="en-US" sz="1600"/>
              <a:t>Who originated the session</a:t>
            </a:r>
          </a:p>
          <a:p>
            <a:pPr lvl="1"/>
            <a:r>
              <a:rPr lang="en-US" sz="1600"/>
              <a:t>subject of the session</a:t>
            </a:r>
          </a:p>
          <a:p>
            <a:pPr lvl="1"/>
            <a:r>
              <a:rPr lang="en-US" sz="1600"/>
              <a:t>URL for more information</a:t>
            </a:r>
          </a:p>
          <a:p>
            <a:r>
              <a:rPr lang="en-US" sz="1800"/>
              <a:t>SDP origins are multicast sessions on the mbone</a:t>
            </a:r>
          </a:p>
          <a:p>
            <a:pPr lvl="1"/>
            <a:r>
              <a:rPr lang="en-US" sz="1600"/>
              <a:t>Originator of INVITE is not originator of session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SIP is a Client Server Protocol</a:t>
            </a:r>
          </a:p>
          <a:p>
            <a:pPr lvl="1"/>
            <a:r>
              <a:rPr lang="en-US" sz="1600"/>
              <a:t>Clients send requests, receive responses</a:t>
            </a:r>
          </a:p>
          <a:p>
            <a:pPr lvl="1"/>
            <a:r>
              <a:rPr lang="en-US" sz="1600"/>
              <a:t>Servers receive requests, send responses</a:t>
            </a:r>
          </a:p>
          <a:p>
            <a:r>
              <a:rPr lang="en-US" sz="1800"/>
              <a:t>Modelled after HTTP</a:t>
            </a:r>
          </a:p>
          <a:p>
            <a:r>
              <a:rPr lang="en-US" sz="1800"/>
              <a:t>Each request invokes </a:t>
            </a:r>
            <a:r>
              <a:rPr lang="en-US" sz="1800" i="1"/>
              <a:t>method </a:t>
            </a:r>
            <a:r>
              <a:rPr lang="en-US" sz="1800"/>
              <a:t>on server</a:t>
            </a:r>
          </a:p>
          <a:p>
            <a:pPr lvl="1"/>
            <a:r>
              <a:rPr lang="en-US" sz="1600"/>
              <a:t>Main purpose of request</a:t>
            </a:r>
          </a:p>
          <a:p>
            <a:r>
              <a:rPr lang="en-US" sz="1800"/>
              <a:t>Messages contain bodies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5334000" y="24384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7391400" y="24384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Server</a:t>
            </a: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6096000" y="2590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 flipH="1">
            <a:off x="60960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6248400" y="2286000"/>
            <a:ext cx="8207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request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6172200" y="2971800"/>
            <a:ext cx="9699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response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53" name="Rectangle 9" descr="Dark downward diagonal"/>
          <p:cNvSpPr>
            <a:spLocks noChangeArrowheads="1"/>
          </p:cNvSpPr>
          <p:nvPr/>
        </p:nvSpPr>
        <p:spPr bwMode="auto">
          <a:xfrm>
            <a:off x="4114800" y="4114800"/>
            <a:ext cx="4800600" cy="685800"/>
          </a:xfrm>
          <a:prstGeom prst="rect">
            <a:avLst/>
          </a:prstGeom>
          <a:pattFill prst="dkDnDiag">
            <a:fgClr>
              <a:srgbClr val="66FF6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2" name="Rectangle 8" descr="Dotted diamond"/>
          <p:cNvSpPr>
            <a:spLocks noChangeArrowheads="1"/>
          </p:cNvSpPr>
          <p:nvPr/>
        </p:nvSpPr>
        <p:spPr bwMode="auto">
          <a:xfrm>
            <a:off x="4114800" y="3429000"/>
            <a:ext cx="4800600" cy="685800"/>
          </a:xfrm>
          <a:prstGeom prst="rect">
            <a:avLst/>
          </a:prstGeom>
          <a:pattFill prst="dotDmnd">
            <a:fgClr>
              <a:srgbClr val="66FF6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1" name="Rectangle 7"/>
          <p:cNvSpPr>
            <a:spLocks noChangeArrowheads="1"/>
          </p:cNvSpPr>
          <p:nvPr/>
        </p:nvSpPr>
        <p:spPr bwMode="auto">
          <a:xfrm>
            <a:off x="4114800" y="3276600"/>
            <a:ext cx="4800600" cy="152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SDP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582988" cy="4419600"/>
          </a:xfrm>
        </p:spPr>
        <p:txBody>
          <a:bodyPr/>
          <a:lstStyle/>
          <a:p>
            <a:r>
              <a:rPr lang="en-US" sz="1600"/>
              <a:t>SDP contains informational headers</a:t>
            </a:r>
          </a:p>
          <a:p>
            <a:pPr lvl="1"/>
            <a:r>
              <a:rPr lang="en-US" sz="1400"/>
              <a:t>version (v)</a:t>
            </a:r>
          </a:p>
          <a:p>
            <a:pPr lvl="1"/>
            <a:r>
              <a:rPr lang="en-US" sz="1400"/>
              <a:t>origin(o) - unique ID</a:t>
            </a:r>
          </a:p>
          <a:p>
            <a:pPr lvl="1"/>
            <a:r>
              <a:rPr lang="en-US" sz="1400"/>
              <a:t>information (I)</a:t>
            </a:r>
          </a:p>
          <a:p>
            <a:r>
              <a:rPr lang="en-US" sz="1600"/>
              <a:t>Time of the session</a:t>
            </a:r>
          </a:p>
          <a:p>
            <a:r>
              <a:rPr lang="en-US" sz="1600"/>
              <a:t>Followed by a sequence of media streams</a:t>
            </a:r>
          </a:p>
          <a:p>
            <a:r>
              <a:rPr lang="en-US" sz="1600"/>
              <a:t>Each media stream contains an m line defining</a:t>
            </a:r>
          </a:p>
          <a:p>
            <a:pPr lvl="1"/>
            <a:r>
              <a:rPr lang="en-US" sz="1400"/>
              <a:t>port</a:t>
            </a:r>
          </a:p>
          <a:p>
            <a:pPr lvl="1"/>
            <a:r>
              <a:rPr lang="en-US" sz="1400"/>
              <a:t>transport</a:t>
            </a:r>
          </a:p>
          <a:p>
            <a:pPr lvl="1"/>
            <a:r>
              <a:rPr lang="en-US" sz="1400"/>
              <a:t>codecs</a:t>
            </a:r>
          </a:p>
          <a:p>
            <a:r>
              <a:rPr lang="en-US" sz="1600"/>
              <a:t>Media Stream also contains c line</a:t>
            </a:r>
          </a:p>
          <a:p>
            <a:pPr lvl="1"/>
            <a:r>
              <a:rPr lang="en-US" sz="1400"/>
              <a:t>Address information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114800" y="2133600"/>
            <a:ext cx="48641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IP4 128.3.4.5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s=Mbone Audio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i=Discussion of Mbone Engineering Issues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e=mbone@somewhere.com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 78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a=rtpmap:78 G723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m=video 4444 RTP/AVP 86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a=rtpmap:86 H263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13354" name="Line 10"/>
          <p:cNvSpPr>
            <a:spLocks noChangeShapeType="1"/>
          </p:cNvSpPr>
          <p:nvPr/>
        </p:nvSpPr>
        <p:spPr bwMode="auto">
          <a:xfrm>
            <a:off x="3200400" y="2514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5" name="Line 11"/>
          <p:cNvSpPr>
            <a:spLocks noChangeShapeType="1"/>
          </p:cNvSpPr>
          <p:nvPr/>
        </p:nvSpPr>
        <p:spPr bwMode="auto">
          <a:xfrm>
            <a:off x="2819400" y="3200400"/>
            <a:ext cx="1219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56" name="Line 12"/>
          <p:cNvSpPr>
            <a:spLocks noChangeShapeType="1"/>
          </p:cNvSpPr>
          <p:nvPr/>
        </p:nvSpPr>
        <p:spPr bwMode="auto">
          <a:xfrm>
            <a:off x="3200400" y="3810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Negotiating the Session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Called party receives SDP offered by caller</a:t>
            </a:r>
          </a:p>
          <a:p>
            <a:r>
              <a:rPr lang="en-US" sz="1600"/>
              <a:t>Each stream can be</a:t>
            </a:r>
          </a:p>
          <a:p>
            <a:pPr lvl="1"/>
            <a:r>
              <a:rPr lang="en-US" sz="1400"/>
              <a:t>accepted</a:t>
            </a:r>
          </a:p>
          <a:p>
            <a:pPr lvl="1"/>
            <a:r>
              <a:rPr lang="en-US" sz="1400"/>
              <a:t>rejected</a:t>
            </a:r>
          </a:p>
          <a:p>
            <a:r>
              <a:rPr lang="en-US" sz="1600"/>
              <a:t>Accepting involves generating an SDP listing same stream</a:t>
            </a:r>
          </a:p>
          <a:p>
            <a:pPr lvl="1"/>
            <a:r>
              <a:rPr lang="en-US" sz="1400"/>
              <a:t>port number and address of called party</a:t>
            </a:r>
          </a:p>
          <a:p>
            <a:pPr lvl="1"/>
            <a:r>
              <a:rPr lang="en-US" sz="1400"/>
              <a:t>subset of codecs from SDP in request</a:t>
            </a:r>
          </a:p>
          <a:p>
            <a:r>
              <a:rPr lang="en-US" sz="1600"/>
              <a:t>Rejecting indicated by setting port to zero</a:t>
            </a:r>
          </a:p>
          <a:p>
            <a:r>
              <a:rPr lang="en-US" sz="1600"/>
              <a:t>Resulting SDP returned in 200 OK</a:t>
            </a:r>
          </a:p>
          <a:p>
            <a:r>
              <a:rPr lang="en-US" sz="1600"/>
              <a:t>Media can now be exchanged</a:t>
            </a:r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4267200" y="2514600"/>
            <a:ext cx="465137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o=user2 16255765 8267374637 IN IP4 4.3.2.1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4.3.2.1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m=video 0 RTP/AVP 86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4.3.2.1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4876800" y="4419600"/>
            <a:ext cx="3190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Audio stream accepted, PCMU only.</a:t>
            </a:r>
          </a:p>
          <a:p>
            <a:pPr algn="ctr"/>
            <a:r>
              <a:rPr lang="en-US"/>
              <a:t>Video stream rejected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Session Parameters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Once call is started, session can be modified</a:t>
            </a:r>
          </a:p>
          <a:p>
            <a:r>
              <a:rPr lang="en-US" sz="1600"/>
              <a:t>Possible changes</a:t>
            </a:r>
          </a:p>
          <a:p>
            <a:pPr lvl="1"/>
            <a:r>
              <a:rPr lang="en-US" sz="1400"/>
              <a:t>Add a stream</a:t>
            </a:r>
          </a:p>
          <a:p>
            <a:pPr lvl="1"/>
            <a:r>
              <a:rPr lang="en-US" sz="1400"/>
              <a:t>Remove a stream</a:t>
            </a:r>
          </a:p>
          <a:p>
            <a:pPr lvl="1"/>
            <a:r>
              <a:rPr lang="en-US" sz="1400"/>
              <a:t>Change codecs</a:t>
            </a:r>
          </a:p>
          <a:p>
            <a:pPr lvl="1"/>
            <a:r>
              <a:rPr lang="en-US" sz="1400"/>
              <a:t>Change address information</a:t>
            </a:r>
          </a:p>
          <a:p>
            <a:r>
              <a:rPr lang="en-US" sz="1600"/>
              <a:t>Call hold is basically a session change</a:t>
            </a:r>
          </a:p>
          <a:p>
            <a:r>
              <a:rPr lang="en-US" sz="1600"/>
              <a:t>Accomplished through a re-INVITE</a:t>
            </a:r>
          </a:p>
          <a:p>
            <a:r>
              <a:rPr lang="en-US" sz="1600"/>
              <a:t>Same session negotiation as INVITE, except in middle of call</a:t>
            </a:r>
          </a:p>
          <a:p>
            <a:r>
              <a:rPr lang="en-US" sz="1600"/>
              <a:t>Rejected re-INVITE - call still active!</a:t>
            </a:r>
          </a:p>
        </p:txBody>
      </p:sp>
      <p:sp>
        <p:nvSpPr>
          <p:cNvPr id="315397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98" name="Line 6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15424" name="Line 32"/>
          <p:cNvSpPr>
            <a:spLocks noChangeShapeType="1"/>
          </p:cNvSpPr>
          <p:nvPr/>
        </p:nvSpPr>
        <p:spPr bwMode="auto">
          <a:xfrm>
            <a:off x="5334000" y="14478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25" name="Line 33"/>
          <p:cNvSpPr>
            <a:spLocks noChangeShapeType="1"/>
          </p:cNvSpPr>
          <p:nvPr/>
        </p:nvSpPr>
        <p:spPr bwMode="auto">
          <a:xfrm flipH="1">
            <a:off x="5410200" y="17526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26" name="Line 34"/>
          <p:cNvSpPr>
            <a:spLocks noChangeShapeType="1"/>
          </p:cNvSpPr>
          <p:nvPr/>
        </p:nvSpPr>
        <p:spPr bwMode="auto">
          <a:xfrm>
            <a:off x="5410200" y="2133600"/>
            <a:ext cx="1981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27" name="Line 35"/>
          <p:cNvSpPr>
            <a:spLocks noChangeShapeType="1"/>
          </p:cNvSpPr>
          <p:nvPr/>
        </p:nvSpPr>
        <p:spPr bwMode="auto">
          <a:xfrm>
            <a:off x="5410200" y="32766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28" name="Line 36"/>
          <p:cNvSpPr>
            <a:spLocks noChangeShapeType="1"/>
          </p:cNvSpPr>
          <p:nvPr/>
        </p:nvSpPr>
        <p:spPr bwMode="auto">
          <a:xfrm flipH="1">
            <a:off x="5486400" y="35814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29" name="Line 37"/>
          <p:cNvSpPr>
            <a:spLocks noChangeShapeType="1"/>
          </p:cNvSpPr>
          <p:nvPr/>
        </p:nvSpPr>
        <p:spPr bwMode="auto">
          <a:xfrm>
            <a:off x="5486400" y="3962400"/>
            <a:ext cx="1981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30" name="Text Box 38"/>
          <p:cNvSpPr txBox="1">
            <a:spLocks noChangeArrowheads="1"/>
          </p:cNvSpPr>
          <p:nvPr/>
        </p:nvSpPr>
        <p:spPr bwMode="auto">
          <a:xfrm>
            <a:off x="6096000" y="1219200"/>
            <a:ext cx="86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</a:t>
            </a:r>
          </a:p>
        </p:txBody>
      </p:sp>
      <p:sp>
        <p:nvSpPr>
          <p:cNvPr id="315431" name="Text Box 39"/>
          <p:cNvSpPr txBox="1">
            <a:spLocks noChangeArrowheads="1"/>
          </p:cNvSpPr>
          <p:nvPr/>
        </p:nvSpPr>
        <p:spPr bwMode="auto">
          <a:xfrm>
            <a:off x="5394325" y="166052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15432" name="Text Box 40"/>
          <p:cNvSpPr txBox="1">
            <a:spLocks noChangeArrowheads="1"/>
          </p:cNvSpPr>
          <p:nvPr/>
        </p:nvSpPr>
        <p:spPr bwMode="auto">
          <a:xfrm>
            <a:off x="6477000" y="1905000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6172200" y="3048000"/>
            <a:ext cx="86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</a:t>
            </a:r>
          </a:p>
        </p:txBody>
      </p:sp>
      <p:sp>
        <p:nvSpPr>
          <p:cNvPr id="315434" name="Text Box 42"/>
          <p:cNvSpPr txBox="1">
            <a:spLocks noChangeArrowheads="1"/>
          </p:cNvSpPr>
          <p:nvPr/>
        </p:nvSpPr>
        <p:spPr bwMode="auto">
          <a:xfrm>
            <a:off x="5410200" y="350520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15435" name="Text Box 43"/>
          <p:cNvSpPr txBox="1">
            <a:spLocks noChangeArrowheads="1"/>
          </p:cNvSpPr>
          <p:nvPr/>
        </p:nvSpPr>
        <p:spPr bwMode="auto">
          <a:xfrm>
            <a:off x="6400800" y="3717925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315437" name="AutoShape 45"/>
          <p:cNvSpPr>
            <a:spLocks/>
          </p:cNvSpPr>
          <p:nvPr/>
        </p:nvSpPr>
        <p:spPr bwMode="auto">
          <a:xfrm>
            <a:off x="7772400" y="32004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38" name="Text Box 46"/>
          <p:cNvSpPr txBox="1">
            <a:spLocks noChangeArrowheads="1"/>
          </p:cNvSpPr>
          <p:nvPr/>
        </p:nvSpPr>
        <p:spPr bwMode="auto">
          <a:xfrm>
            <a:off x="7924800" y="3505200"/>
            <a:ext cx="101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reINVITE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Hanging Up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How to hang up depends on when and who</a:t>
            </a:r>
          </a:p>
          <a:p>
            <a:r>
              <a:rPr lang="en-US" sz="1800"/>
              <a:t>After call is set up</a:t>
            </a:r>
          </a:p>
          <a:p>
            <a:pPr lvl="1"/>
            <a:r>
              <a:rPr lang="en-US" sz="1600"/>
              <a:t>either party sends BYE request</a:t>
            </a:r>
          </a:p>
          <a:p>
            <a:r>
              <a:rPr lang="en-US" sz="1800"/>
              <a:t>From caller, before call is accepted</a:t>
            </a:r>
          </a:p>
          <a:p>
            <a:pPr lvl="1"/>
            <a:r>
              <a:rPr lang="en-US" sz="1600"/>
              <a:t>send CANCEL</a:t>
            </a:r>
          </a:p>
          <a:p>
            <a:pPr lvl="1"/>
            <a:r>
              <a:rPr lang="en-US" sz="1600"/>
              <a:t>BYE is bad since it may not reach the same set of users that got INVITE</a:t>
            </a:r>
          </a:p>
          <a:p>
            <a:pPr lvl="1"/>
            <a:r>
              <a:rPr lang="en-US" sz="1600"/>
              <a:t>If call is accepted after CANCEL, then send BYE</a:t>
            </a:r>
          </a:p>
          <a:p>
            <a:r>
              <a:rPr lang="en-US" sz="1800"/>
              <a:t>From callee, before accepted</a:t>
            </a:r>
          </a:p>
          <a:p>
            <a:pPr lvl="1"/>
            <a:r>
              <a:rPr lang="en-US" sz="1600"/>
              <a:t>Reject with 486 Busy Here</a:t>
            </a:r>
          </a:p>
        </p:txBody>
      </p:sp>
      <p:sp>
        <p:nvSpPr>
          <p:cNvPr id="316421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2" name="Line 6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16425" name="Line 9"/>
          <p:cNvSpPr>
            <a:spLocks noChangeShapeType="1"/>
          </p:cNvSpPr>
          <p:nvPr/>
        </p:nvSpPr>
        <p:spPr bwMode="auto">
          <a:xfrm>
            <a:off x="5334000" y="14478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31" name="Text Box 15"/>
          <p:cNvSpPr txBox="1">
            <a:spLocks noChangeArrowheads="1"/>
          </p:cNvSpPr>
          <p:nvPr/>
        </p:nvSpPr>
        <p:spPr bwMode="auto">
          <a:xfrm>
            <a:off x="6096000" y="1219200"/>
            <a:ext cx="86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</a:t>
            </a:r>
          </a:p>
        </p:txBody>
      </p:sp>
      <p:sp>
        <p:nvSpPr>
          <p:cNvPr id="316438" name="Line 22"/>
          <p:cNvSpPr>
            <a:spLocks noChangeShapeType="1"/>
          </p:cNvSpPr>
          <p:nvPr/>
        </p:nvSpPr>
        <p:spPr bwMode="auto">
          <a:xfrm flipH="1">
            <a:off x="5410200" y="1828800"/>
            <a:ext cx="1981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39" name="Text Box 23"/>
          <p:cNvSpPr txBox="1">
            <a:spLocks noChangeArrowheads="1"/>
          </p:cNvSpPr>
          <p:nvPr/>
        </p:nvSpPr>
        <p:spPr bwMode="auto">
          <a:xfrm>
            <a:off x="5410200" y="167640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316440" name="Line 24"/>
          <p:cNvSpPr>
            <a:spLocks noChangeShapeType="1"/>
          </p:cNvSpPr>
          <p:nvPr/>
        </p:nvSpPr>
        <p:spPr bwMode="auto">
          <a:xfrm>
            <a:off x="5410200" y="2819400"/>
            <a:ext cx="20574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1" name="Line 25"/>
          <p:cNvSpPr>
            <a:spLocks noChangeShapeType="1"/>
          </p:cNvSpPr>
          <p:nvPr/>
        </p:nvSpPr>
        <p:spPr bwMode="auto">
          <a:xfrm flipH="1">
            <a:off x="5410200" y="2819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2" name="Text Box 26"/>
          <p:cNvSpPr txBox="1">
            <a:spLocks noChangeArrowheads="1"/>
          </p:cNvSpPr>
          <p:nvPr/>
        </p:nvSpPr>
        <p:spPr bwMode="auto">
          <a:xfrm>
            <a:off x="4495800" y="2590800"/>
            <a:ext cx="827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Hangup</a:t>
            </a:r>
          </a:p>
        </p:txBody>
      </p:sp>
      <p:sp>
        <p:nvSpPr>
          <p:cNvPr id="316443" name="Text Box 27"/>
          <p:cNvSpPr txBox="1">
            <a:spLocks noChangeArrowheads="1"/>
          </p:cNvSpPr>
          <p:nvPr/>
        </p:nvSpPr>
        <p:spPr bwMode="auto">
          <a:xfrm>
            <a:off x="7696200" y="2590800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Accept</a:t>
            </a:r>
          </a:p>
        </p:txBody>
      </p:sp>
      <p:sp>
        <p:nvSpPr>
          <p:cNvPr id="316444" name="Line 28"/>
          <p:cNvSpPr>
            <a:spLocks noChangeShapeType="1"/>
          </p:cNvSpPr>
          <p:nvPr/>
        </p:nvSpPr>
        <p:spPr bwMode="auto">
          <a:xfrm flipH="1">
            <a:off x="5410200" y="3200400"/>
            <a:ext cx="19812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5" name="Text Box 29"/>
          <p:cNvSpPr txBox="1">
            <a:spLocks noChangeArrowheads="1"/>
          </p:cNvSpPr>
          <p:nvPr/>
        </p:nvSpPr>
        <p:spPr bwMode="auto">
          <a:xfrm>
            <a:off x="5327650" y="2508250"/>
            <a:ext cx="1006475" cy="3492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CANCEL</a:t>
            </a:r>
          </a:p>
        </p:txBody>
      </p:sp>
      <p:sp>
        <p:nvSpPr>
          <p:cNvPr id="316446" name="Text Box 30"/>
          <p:cNvSpPr txBox="1">
            <a:spLocks noChangeArrowheads="1"/>
          </p:cNvSpPr>
          <p:nvPr/>
        </p:nvSpPr>
        <p:spPr bwMode="auto">
          <a:xfrm>
            <a:off x="6359525" y="3254375"/>
            <a:ext cx="844550" cy="3492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  <p:sp>
        <p:nvSpPr>
          <p:cNvPr id="316447" name="Text Box 31"/>
          <p:cNvSpPr txBox="1">
            <a:spLocks noChangeArrowheads="1"/>
          </p:cNvSpPr>
          <p:nvPr/>
        </p:nvSpPr>
        <p:spPr bwMode="auto">
          <a:xfrm>
            <a:off x="6553200" y="2514600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  <p:sp>
        <p:nvSpPr>
          <p:cNvPr id="316448" name="Line 32"/>
          <p:cNvSpPr>
            <a:spLocks noChangeShapeType="1"/>
          </p:cNvSpPr>
          <p:nvPr/>
        </p:nvSpPr>
        <p:spPr bwMode="auto">
          <a:xfrm>
            <a:off x="5486400" y="36576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49" name="Text Box 33"/>
          <p:cNvSpPr txBox="1">
            <a:spLocks noChangeArrowheads="1"/>
          </p:cNvSpPr>
          <p:nvPr/>
        </p:nvSpPr>
        <p:spPr bwMode="auto">
          <a:xfrm>
            <a:off x="6477000" y="3717925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316450" name="Line 34"/>
          <p:cNvSpPr>
            <a:spLocks noChangeShapeType="1"/>
          </p:cNvSpPr>
          <p:nvPr/>
        </p:nvSpPr>
        <p:spPr bwMode="auto">
          <a:xfrm>
            <a:off x="5410200" y="4343400"/>
            <a:ext cx="2057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51" name="Text Box 35"/>
          <p:cNvSpPr txBox="1">
            <a:spLocks noChangeArrowheads="1"/>
          </p:cNvSpPr>
          <p:nvPr/>
        </p:nvSpPr>
        <p:spPr bwMode="auto">
          <a:xfrm>
            <a:off x="5327650" y="4032250"/>
            <a:ext cx="601663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BYE</a:t>
            </a:r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5410200" y="4572000"/>
            <a:ext cx="19812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53" name="Text Box 37"/>
          <p:cNvSpPr txBox="1">
            <a:spLocks noChangeArrowheads="1"/>
          </p:cNvSpPr>
          <p:nvPr/>
        </p:nvSpPr>
        <p:spPr bwMode="auto">
          <a:xfrm>
            <a:off x="6623050" y="4641850"/>
            <a:ext cx="844550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Calls, Call Legs and Transactions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Call is a set of point to point SIP relationships</a:t>
            </a:r>
          </a:p>
          <a:p>
            <a:pPr lvl="1"/>
            <a:r>
              <a:rPr lang="en-US" sz="1600"/>
              <a:t>Call-ID</a:t>
            </a:r>
          </a:p>
          <a:p>
            <a:r>
              <a:rPr lang="en-US" sz="1800"/>
              <a:t>Call Leg (aka Dialog) is a point to point SIP relationship</a:t>
            </a:r>
          </a:p>
          <a:p>
            <a:pPr lvl="1"/>
            <a:r>
              <a:rPr lang="en-US" sz="1600"/>
              <a:t>Call-ID + To + from</a:t>
            </a:r>
          </a:p>
          <a:p>
            <a:r>
              <a:rPr lang="en-US" sz="1800"/>
              <a:t>Transaction is a request/response </a:t>
            </a:r>
          </a:p>
          <a:p>
            <a:pPr lvl="1"/>
            <a:r>
              <a:rPr lang="en-US" sz="1600"/>
              <a:t>Call-ID + To + From + CSeq</a:t>
            </a:r>
          </a:p>
          <a:p>
            <a:pPr lvl="1"/>
            <a:endParaRPr lang="en-US" sz="1600"/>
          </a:p>
        </p:txBody>
      </p:sp>
      <p:sp>
        <p:nvSpPr>
          <p:cNvPr id="277508" name="Oval 4"/>
          <p:cNvSpPr>
            <a:spLocks noChangeArrowheads="1"/>
          </p:cNvSpPr>
          <p:nvPr/>
        </p:nvSpPr>
        <p:spPr bwMode="auto">
          <a:xfrm>
            <a:off x="6324600" y="1600200"/>
            <a:ext cx="1524000" cy="1295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Call-ID</a:t>
            </a:r>
          </a:p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local participant</a:t>
            </a:r>
          </a:p>
        </p:txBody>
      </p:sp>
      <p:sp>
        <p:nvSpPr>
          <p:cNvPr id="277509" name="Oval 5"/>
          <p:cNvSpPr>
            <a:spLocks noChangeArrowheads="1"/>
          </p:cNvSpPr>
          <p:nvPr/>
        </p:nvSpPr>
        <p:spPr bwMode="auto">
          <a:xfrm>
            <a:off x="5562600" y="3352800"/>
            <a:ext cx="12192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Remote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participant</a:t>
            </a:r>
          </a:p>
        </p:txBody>
      </p:sp>
      <p:sp>
        <p:nvSpPr>
          <p:cNvPr id="277510" name="Oval 6"/>
          <p:cNvSpPr>
            <a:spLocks noChangeArrowheads="1"/>
          </p:cNvSpPr>
          <p:nvPr/>
        </p:nvSpPr>
        <p:spPr bwMode="auto">
          <a:xfrm>
            <a:off x="7391400" y="3352800"/>
            <a:ext cx="1219200" cy="10668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Remote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participant</a:t>
            </a:r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5029200" y="4953000"/>
            <a:ext cx="7620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CSeq</a:t>
            </a:r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6248400" y="4953000"/>
            <a:ext cx="7620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CSeq</a:t>
            </a:r>
          </a:p>
        </p:txBody>
      </p:sp>
      <p:sp>
        <p:nvSpPr>
          <p:cNvPr id="277513" name="Oval 9"/>
          <p:cNvSpPr>
            <a:spLocks noChangeArrowheads="1"/>
          </p:cNvSpPr>
          <p:nvPr/>
        </p:nvSpPr>
        <p:spPr bwMode="auto">
          <a:xfrm>
            <a:off x="7239000" y="4953000"/>
            <a:ext cx="7620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CSeq</a:t>
            </a:r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8229600" y="4953000"/>
            <a:ext cx="762000" cy="838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CSeq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Flow for basic call: UA to proxy to UA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Call setup </a:t>
            </a:r>
          </a:p>
          <a:p>
            <a:pPr lvl="1"/>
            <a:r>
              <a:rPr lang="en-US" sz="1600"/>
              <a:t>100 trying hop by hop</a:t>
            </a:r>
          </a:p>
          <a:p>
            <a:pPr lvl="1"/>
            <a:r>
              <a:rPr lang="en-US" sz="1600"/>
              <a:t>180 ringing</a:t>
            </a:r>
          </a:p>
          <a:p>
            <a:pPr lvl="1"/>
            <a:r>
              <a:rPr lang="en-US" sz="1600"/>
              <a:t>200 OK acceptance</a:t>
            </a:r>
          </a:p>
          <a:p>
            <a:r>
              <a:rPr lang="en-US" sz="1800"/>
              <a:t>Call parameter modification</a:t>
            </a:r>
          </a:p>
          <a:p>
            <a:pPr lvl="1"/>
            <a:r>
              <a:rPr lang="en-US" sz="1600"/>
              <a:t>re-INVITE</a:t>
            </a:r>
          </a:p>
          <a:p>
            <a:pPr lvl="1"/>
            <a:r>
              <a:rPr lang="en-US" sz="1600"/>
              <a:t>Same as initial INVITE, updated session description</a:t>
            </a:r>
          </a:p>
          <a:p>
            <a:r>
              <a:rPr lang="en-US" sz="1800"/>
              <a:t>Termination</a:t>
            </a:r>
          </a:p>
          <a:p>
            <a:pPr lvl="1"/>
            <a:r>
              <a:rPr lang="en-US" sz="1600"/>
              <a:t>BYE method</a:t>
            </a:r>
          </a:p>
        </p:txBody>
      </p:sp>
      <p:sp>
        <p:nvSpPr>
          <p:cNvPr id="279556" name="Line 4"/>
          <p:cNvSpPr>
            <a:spLocks noChangeShapeType="1"/>
          </p:cNvSpPr>
          <p:nvPr/>
        </p:nvSpPr>
        <p:spPr bwMode="auto">
          <a:xfrm>
            <a:off x="53340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69342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5410200" y="19050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5791200" y="1600200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 flipH="1">
            <a:off x="5410200" y="2286000"/>
            <a:ext cx="2286000" cy="152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>
            <a:off x="85344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7010400" y="20574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 flipH="1">
            <a:off x="5410200" y="21336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5486400" y="22098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279565" name="Text Box 13"/>
          <p:cNvSpPr txBox="1">
            <a:spLocks noChangeArrowheads="1"/>
          </p:cNvSpPr>
          <p:nvPr/>
        </p:nvSpPr>
        <p:spPr bwMode="auto">
          <a:xfrm>
            <a:off x="7239000" y="1752600"/>
            <a:ext cx="796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INVITE</a:t>
            </a:r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 flipH="1">
            <a:off x="7010400" y="22860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7162800" y="2362200"/>
            <a:ext cx="10858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100 Trying</a:t>
            </a:r>
          </a:p>
        </p:txBody>
      </p:sp>
      <p:sp>
        <p:nvSpPr>
          <p:cNvPr id="279568" name="Line 16"/>
          <p:cNvSpPr>
            <a:spLocks noChangeShapeType="1"/>
          </p:cNvSpPr>
          <p:nvPr/>
        </p:nvSpPr>
        <p:spPr bwMode="auto">
          <a:xfrm flipH="1">
            <a:off x="7086600" y="26670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7086600" y="2743200"/>
            <a:ext cx="12049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180 Ringing</a:t>
            </a:r>
          </a:p>
        </p:txBody>
      </p:sp>
      <p:sp>
        <p:nvSpPr>
          <p:cNvPr id="279570" name="Line 18"/>
          <p:cNvSpPr>
            <a:spLocks noChangeShapeType="1"/>
          </p:cNvSpPr>
          <p:nvPr/>
        </p:nvSpPr>
        <p:spPr bwMode="auto">
          <a:xfrm flipH="1">
            <a:off x="5486400" y="28194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1" name="Text Box 19"/>
          <p:cNvSpPr txBox="1">
            <a:spLocks noChangeArrowheads="1"/>
          </p:cNvSpPr>
          <p:nvPr/>
        </p:nvSpPr>
        <p:spPr bwMode="auto">
          <a:xfrm>
            <a:off x="5562600" y="2895600"/>
            <a:ext cx="12049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180 Ringing</a:t>
            </a:r>
          </a:p>
        </p:txBody>
      </p:sp>
      <p:sp>
        <p:nvSpPr>
          <p:cNvPr id="279572" name="Line 20"/>
          <p:cNvSpPr>
            <a:spLocks noChangeShapeType="1"/>
          </p:cNvSpPr>
          <p:nvPr/>
        </p:nvSpPr>
        <p:spPr bwMode="auto">
          <a:xfrm flipH="1">
            <a:off x="7086600" y="3276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 flipH="1">
            <a:off x="5410200" y="34290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7391400" y="3276600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  <p:sp>
        <p:nvSpPr>
          <p:cNvPr id="279575" name="Text Box 23"/>
          <p:cNvSpPr txBox="1">
            <a:spLocks noChangeArrowheads="1"/>
          </p:cNvSpPr>
          <p:nvPr/>
        </p:nvSpPr>
        <p:spPr bwMode="auto">
          <a:xfrm>
            <a:off x="5638800" y="3429000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  <p:sp>
        <p:nvSpPr>
          <p:cNvPr id="279576" name="Line 24"/>
          <p:cNvSpPr>
            <a:spLocks noChangeShapeType="1"/>
          </p:cNvSpPr>
          <p:nvPr/>
        </p:nvSpPr>
        <p:spPr bwMode="auto">
          <a:xfrm>
            <a:off x="5486400" y="38862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7" name="Text Box 25"/>
          <p:cNvSpPr txBox="1">
            <a:spLocks noChangeArrowheads="1"/>
          </p:cNvSpPr>
          <p:nvPr/>
        </p:nvSpPr>
        <p:spPr bwMode="auto">
          <a:xfrm>
            <a:off x="7391400" y="3870325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279578" name="Line 26"/>
          <p:cNvSpPr>
            <a:spLocks noChangeShapeType="1"/>
          </p:cNvSpPr>
          <p:nvPr/>
        </p:nvSpPr>
        <p:spPr bwMode="auto">
          <a:xfrm flipH="1">
            <a:off x="5486400" y="4800600"/>
            <a:ext cx="2895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9" name="Line 27"/>
          <p:cNvSpPr>
            <a:spLocks noChangeShapeType="1"/>
          </p:cNvSpPr>
          <p:nvPr/>
        </p:nvSpPr>
        <p:spPr bwMode="auto">
          <a:xfrm>
            <a:off x="5562600" y="5181600"/>
            <a:ext cx="2819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80" name="Text Box 28"/>
          <p:cNvSpPr txBox="1">
            <a:spLocks noChangeArrowheads="1"/>
          </p:cNvSpPr>
          <p:nvPr/>
        </p:nvSpPr>
        <p:spPr bwMode="auto">
          <a:xfrm>
            <a:off x="7010400" y="4648200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BYE</a:t>
            </a:r>
          </a:p>
        </p:txBody>
      </p:sp>
      <p:sp>
        <p:nvSpPr>
          <p:cNvPr id="279581" name="Text Box 29"/>
          <p:cNvSpPr txBox="1">
            <a:spLocks noChangeArrowheads="1"/>
          </p:cNvSpPr>
          <p:nvPr/>
        </p:nvSpPr>
        <p:spPr bwMode="auto">
          <a:xfrm>
            <a:off x="5832475" y="5241925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 OK</a:t>
            </a:r>
          </a:p>
        </p:txBody>
      </p:sp>
      <p:sp>
        <p:nvSpPr>
          <p:cNvPr id="279582" name="Line 30"/>
          <p:cNvSpPr>
            <a:spLocks noChangeShapeType="1"/>
          </p:cNvSpPr>
          <p:nvPr/>
        </p:nvSpPr>
        <p:spPr bwMode="auto">
          <a:xfrm>
            <a:off x="5486400" y="4419600"/>
            <a:ext cx="2895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83" name="Text Box 31"/>
          <p:cNvSpPr txBox="1">
            <a:spLocks noChangeArrowheads="1"/>
          </p:cNvSpPr>
          <p:nvPr/>
        </p:nvSpPr>
        <p:spPr bwMode="auto">
          <a:xfrm>
            <a:off x="5791200" y="4114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RTP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Scalability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3970337" cy="4419600"/>
          </a:xfrm>
        </p:spPr>
        <p:txBody>
          <a:bodyPr/>
          <a:lstStyle/>
          <a:p>
            <a:r>
              <a:rPr lang="en-US" sz="1800"/>
              <a:t>Internet model for scalability</a:t>
            </a:r>
          </a:p>
          <a:p>
            <a:pPr lvl="1"/>
            <a:r>
              <a:rPr lang="en-US" sz="1600"/>
              <a:t>Fast and simple in core</a:t>
            </a:r>
          </a:p>
          <a:p>
            <a:pPr lvl="1"/>
            <a:r>
              <a:rPr lang="en-US" sz="1600"/>
              <a:t>Smarter towards periphery</a:t>
            </a:r>
          </a:p>
          <a:p>
            <a:pPr lvl="1"/>
            <a:r>
              <a:rPr lang="en-US" sz="1600"/>
              <a:t>Example: RSVP vs. Diffserv</a:t>
            </a:r>
          </a:p>
          <a:p>
            <a:r>
              <a:rPr lang="en-US" sz="1800"/>
              <a:t>SIP uses Internet Model</a:t>
            </a:r>
          </a:p>
          <a:p>
            <a:pPr lvl="1"/>
            <a:r>
              <a:rPr lang="en-US" sz="1600"/>
              <a:t>Stateless proxies in the core are fast</a:t>
            </a:r>
          </a:p>
          <a:p>
            <a:pPr lvl="1"/>
            <a:r>
              <a:rPr lang="en-US" sz="1600"/>
              <a:t>Stateful proxies at periphery</a:t>
            </a:r>
          </a:p>
          <a:p>
            <a:pPr lvl="1"/>
            <a:r>
              <a:rPr lang="en-US" sz="1600"/>
              <a:t>Call-stateful proxies at edge</a:t>
            </a:r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6019800" y="2971800"/>
            <a:ext cx="838200" cy="838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6324600" y="320040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SL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5410200" y="2362200"/>
            <a:ext cx="2057400" cy="2057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4724400" y="1600200"/>
            <a:ext cx="3429000" cy="3505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6934200" y="3581400"/>
            <a:ext cx="381000" cy="381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5715000" y="2743200"/>
            <a:ext cx="381000" cy="381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6781800" y="2667000"/>
            <a:ext cx="381000" cy="381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7" name="Rectangle 11"/>
          <p:cNvSpPr>
            <a:spLocks noChangeArrowheads="1"/>
          </p:cNvSpPr>
          <p:nvPr/>
        </p:nvSpPr>
        <p:spPr bwMode="auto">
          <a:xfrm>
            <a:off x="5943600" y="3810000"/>
            <a:ext cx="381000" cy="381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8" name="Rectangle 12"/>
          <p:cNvSpPr>
            <a:spLocks noChangeArrowheads="1"/>
          </p:cNvSpPr>
          <p:nvPr/>
        </p:nvSpPr>
        <p:spPr bwMode="auto">
          <a:xfrm>
            <a:off x="6400800" y="45720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5257800" y="22098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7162800" y="21336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1" name="Rectangle 15"/>
          <p:cNvSpPr>
            <a:spLocks noChangeArrowheads="1"/>
          </p:cNvSpPr>
          <p:nvPr/>
        </p:nvSpPr>
        <p:spPr bwMode="auto">
          <a:xfrm>
            <a:off x="4876800" y="32004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7620000" y="32004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6248400" y="18288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4" name="Rectangle 18"/>
          <p:cNvSpPr>
            <a:spLocks noChangeArrowheads="1"/>
          </p:cNvSpPr>
          <p:nvPr/>
        </p:nvSpPr>
        <p:spPr bwMode="auto">
          <a:xfrm>
            <a:off x="7239000" y="41910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5" name="Rectangle 19"/>
          <p:cNvSpPr>
            <a:spLocks noChangeArrowheads="1"/>
          </p:cNvSpPr>
          <p:nvPr/>
        </p:nvSpPr>
        <p:spPr bwMode="auto">
          <a:xfrm>
            <a:off x="5257800" y="4114800"/>
            <a:ext cx="381000" cy="381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CSF</a:t>
            </a:r>
            <a:br>
              <a:rPr lang="en-US" sz="1100">
                <a:latin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</a:rPr>
              <a:t>Proxy</a:t>
            </a:r>
            <a:endParaRPr lang="en-US" sz="1500">
              <a:latin typeface="Arial" panose="020B0604020202020204" pitchFamily="34" charset="0"/>
            </a:endParaRPr>
          </a:p>
        </p:txBody>
      </p:sp>
      <p:sp>
        <p:nvSpPr>
          <p:cNvPr id="280596" name="WordArt 20"/>
          <p:cNvSpPr>
            <a:spLocks noChangeArrowheads="1" noChangeShapeType="1" noTextEdit="1"/>
          </p:cNvSpPr>
          <p:nvPr/>
        </p:nvSpPr>
        <p:spPr bwMode="auto">
          <a:xfrm>
            <a:off x="6248400" y="3048000"/>
            <a:ext cx="323850" cy="17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000" kern="1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Core</a:t>
            </a:r>
          </a:p>
        </p:txBody>
      </p:sp>
      <p:sp>
        <p:nvSpPr>
          <p:cNvPr id="280597" name="WordArt 21"/>
          <p:cNvSpPr>
            <a:spLocks noChangeArrowheads="1" noChangeShapeType="1" noTextEdit="1"/>
          </p:cNvSpPr>
          <p:nvPr/>
        </p:nvSpPr>
        <p:spPr bwMode="auto">
          <a:xfrm>
            <a:off x="6172200" y="2438400"/>
            <a:ext cx="485775" cy="142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Periphery</a:t>
            </a:r>
          </a:p>
        </p:txBody>
      </p:sp>
      <p:sp>
        <p:nvSpPr>
          <p:cNvPr id="280598" name="WordArt 22"/>
          <p:cNvSpPr>
            <a:spLocks noChangeArrowheads="1" noChangeShapeType="1" noTextEdit="1"/>
          </p:cNvSpPr>
          <p:nvPr/>
        </p:nvSpPr>
        <p:spPr bwMode="auto">
          <a:xfrm>
            <a:off x="6172200" y="1676400"/>
            <a:ext cx="428625" cy="219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Edge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6629400" y="5334000"/>
            <a:ext cx="21272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CSF	Call Stateful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SF	Stateful</a:t>
            </a:r>
            <a:br>
              <a:rPr lang="en-US" sz="1500">
                <a:latin typeface="Arial" panose="020B0604020202020204" pitchFamily="34" charset="0"/>
              </a:rPr>
            </a:br>
            <a:r>
              <a:rPr lang="en-US" sz="1500">
                <a:latin typeface="Arial" panose="020B0604020202020204" pitchFamily="34" charset="0"/>
              </a:rPr>
              <a:t>SL	Stateless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 Tolerance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Server crashes have little effect</a:t>
            </a:r>
          </a:p>
          <a:p>
            <a:pPr lvl="1"/>
            <a:r>
              <a:rPr lang="en-US" sz="1600"/>
              <a:t>No calls terminated, even for Call Stateful proxies running TCP</a:t>
            </a:r>
          </a:p>
          <a:p>
            <a:pPr lvl="1"/>
            <a:r>
              <a:rPr lang="en-US" sz="1600"/>
              <a:t>Transactions in progress complete if a backup is available (SRV)</a:t>
            </a:r>
          </a:p>
          <a:p>
            <a:r>
              <a:rPr lang="en-US" sz="1800"/>
              <a:t>Protocol State stored in messages</a:t>
            </a:r>
          </a:p>
          <a:p>
            <a:pPr lvl="1"/>
            <a:r>
              <a:rPr lang="en-US" sz="1600"/>
              <a:t>Responses always routed back</a:t>
            </a:r>
          </a:p>
          <a:p>
            <a:pPr lvl="1"/>
            <a:r>
              <a:rPr lang="en-US" sz="1600"/>
              <a:t>TCP connections may even be re-opened to send responses!</a:t>
            </a:r>
          </a:p>
          <a:p>
            <a:pPr lvl="1"/>
            <a:r>
              <a:rPr lang="en-US" sz="1600"/>
              <a:t>Branch parameter as a tool of the proxy</a:t>
            </a:r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DCS State Header</a:t>
            </a:r>
          </a:p>
          <a:p>
            <a:pPr lvl="1"/>
            <a:r>
              <a:rPr lang="en-US" sz="1600"/>
              <a:t>Under development</a:t>
            </a:r>
          </a:p>
          <a:p>
            <a:pPr lvl="1"/>
            <a:r>
              <a:rPr lang="en-US" sz="1600"/>
              <a:t>Much like http cookies</a:t>
            </a:r>
          </a:p>
          <a:p>
            <a:pPr lvl="1"/>
            <a:r>
              <a:rPr lang="en-US" sz="1600"/>
              <a:t>Will allow proxies to ask for data back in subsequent requests</a:t>
            </a:r>
          </a:p>
          <a:p>
            <a:pPr lvl="1"/>
            <a:r>
              <a:rPr lang="en-US" sz="1600"/>
              <a:t>Allows fully call stateful servers that are highly recoverable!!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Extensibility Model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1800"/>
              <a:t>Goal: Ensure baseline operation always works</a:t>
            </a:r>
          </a:p>
          <a:p>
            <a:pPr>
              <a:lnSpc>
                <a:spcPct val="85000"/>
              </a:lnSpc>
            </a:pPr>
            <a:r>
              <a:rPr lang="en-US" sz="1800"/>
              <a:t>Protocol can be extended by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Defining new headers and semantics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Defining new parameters and semantics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Defining new methods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Defining new bodies</a:t>
            </a:r>
          </a:p>
          <a:p>
            <a:pPr>
              <a:lnSpc>
                <a:spcPct val="85000"/>
              </a:lnSpc>
            </a:pPr>
            <a:r>
              <a:rPr lang="en-US" sz="1800"/>
              <a:t>New parameters and headers can be optional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Safely ignored by recipient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Spec mandates that unknown headers and params are ignored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Maximizes interoperability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52600"/>
            <a:ext cx="4030663" cy="4419600"/>
          </a:xfrm>
        </p:spPr>
        <p:txBody>
          <a:bodyPr/>
          <a:lstStyle/>
          <a:p>
            <a:r>
              <a:rPr lang="en-US" sz="1800"/>
              <a:t>Features that must be understood are given names</a:t>
            </a:r>
          </a:p>
          <a:p>
            <a:r>
              <a:rPr lang="en-US" sz="1800"/>
              <a:t>Feature naming</a:t>
            </a:r>
          </a:p>
          <a:p>
            <a:pPr lvl="1"/>
            <a:r>
              <a:rPr lang="en-US" sz="1600"/>
              <a:t>IANA registered</a:t>
            </a:r>
          </a:p>
          <a:p>
            <a:pPr lvl="1"/>
            <a:r>
              <a:rPr lang="en-US" sz="1600"/>
              <a:t>com.microsoft.featurefoo naming</a:t>
            </a:r>
          </a:p>
          <a:p>
            <a:r>
              <a:rPr lang="en-US" sz="1800"/>
              <a:t>Clients can insist server understand a feature</a:t>
            </a:r>
          </a:p>
          <a:p>
            <a:r>
              <a:rPr lang="en-US" sz="1800"/>
              <a:t>Server can place a feature in a response if client understands it</a:t>
            </a:r>
          </a:p>
          <a:p>
            <a:endParaRPr lang="en-US" sz="1800"/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Extensibility: Client requests Feature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Feature represented by new header, parameter and/or new behavior</a:t>
            </a:r>
          </a:p>
          <a:p>
            <a:r>
              <a:rPr lang="en-US" sz="1800"/>
              <a:t>Client places needed feature in special header in request</a:t>
            </a:r>
          </a:p>
          <a:p>
            <a:pPr lvl="1"/>
            <a:r>
              <a:rPr lang="en-US" sz="1600"/>
              <a:t>Require: want UAS to  understand feature</a:t>
            </a:r>
          </a:p>
          <a:p>
            <a:pPr lvl="1"/>
            <a:r>
              <a:rPr lang="en-US" sz="1600"/>
              <a:t>Proxy-require: want proxies to understand feature</a:t>
            </a:r>
          </a:p>
          <a:p>
            <a:r>
              <a:rPr lang="en-US" sz="1800"/>
              <a:t>If UAS or proxy doesn’t know feature, it responds with error and lists unknown features in Unsupported header</a:t>
            </a:r>
          </a:p>
          <a:p>
            <a:r>
              <a:rPr lang="en-US" sz="1800"/>
              <a:t>Client can resubmit request</a:t>
            </a:r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4" name="Line 6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19514" name="Line 26"/>
          <p:cNvSpPr>
            <a:spLocks noChangeShapeType="1"/>
          </p:cNvSpPr>
          <p:nvPr/>
        </p:nvSpPr>
        <p:spPr bwMode="auto">
          <a:xfrm>
            <a:off x="5410200" y="1524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5" name="Text Box 27"/>
          <p:cNvSpPr txBox="1">
            <a:spLocks noChangeArrowheads="1"/>
          </p:cNvSpPr>
          <p:nvPr/>
        </p:nvSpPr>
        <p:spPr bwMode="auto">
          <a:xfrm>
            <a:off x="5257800" y="1477963"/>
            <a:ext cx="22621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INVITE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Foo: blah-blah</a:t>
            </a:r>
          </a:p>
          <a:p>
            <a:r>
              <a:rPr lang="en-US">
                <a:latin typeface="Courier New" panose="02070309020205020404" pitchFamily="49" charset="0"/>
              </a:rPr>
              <a:t>Bar: la-la</a:t>
            </a:r>
          </a:p>
          <a:p>
            <a:r>
              <a:rPr lang="en-US">
                <a:latin typeface="Courier New" panose="02070309020205020404" pitchFamily="49" charset="0"/>
              </a:rPr>
              <a:t>Require: foo, bar</a:t>
            </a:r>
            <a:endParaRPr lang="en-US"/>
          </a:p>
        </p:txBody>
      </p:sp>
      <p:sp>
        <p:nvSpPr>
          <p:cNvPr id="319516" name="Line 28"/>
          <p:cNvSpPr>
            <a:spLocks noChangeShapeType="1"/>
          </p:cNvSpPr>
          <p:nvPr/>
        </p:nvSpPr>
        <p:spPr bwMode="auto">
          <a:xfrm flipH="1">
            <a:off x="5410200" y="2667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7" name="Text Box 29"/>
          <p:cNvSpPr txBox="1">
            <a:spLocks noChangeArrowheads="1"/>
          </p:cNvSpPr>
          <p:nvPr/>
        </p:nvSpPr>
        <p:spPr bwMode="auto">
          <a:xfrm>
            <a:off x="5334000" y="2865438"/>
            <a:ext cx="22621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420 Bad Extension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Unsupported: foo</a:t>
            </a:r>
            <a:endParaRPr lang="en-US"/>
          </a:p>
        </p:txBody>
      </p:sp>
      <p:sp>
        <p:nvSpPr>
          <p:cNvPr id="319518" name="Line 30"/>
          <p:cNvSpPr>
            <a:spLocks noChangeShapeType="1"/>
          </p:cNvSpPr>
          <p:nvPr/>
        </p:nvSpPr>
        <p:spPr bwMode="auto">
          <a:xfrm>
            <a:off x="5486400" y="3886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9" name="Text Box 31"/>
          <p:cNvSpPr txBox="1">
            <a:spLocks noChangeArrowheads="1"/>
          </p:cNvSpPr>
          <p:nvPr/>
        </p:nvSpPr>
        <p:spPr bwMode="auto">
          <a:xfrm>
            <a:off x="5334000" y="3962400"/>
            <a:ext cx="1651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INVITE</a:t>
            </a:r>
          </a:p>
          <a:p>
            <a:r>
              <a:rPr lang="en-US">
                <a:latin typeface="Courier New" panose="02070309020205020404" pitchFamily="49" charset="0"/>
              </a:rPr>
              <a:t>Bar: la-la</a:t>
            </a:r>
          </a:p>
          <a:p>
            <a:r>
              <a:rPr lang="en-US">
                <a:latin typeface="Courier New" panose="02070309020205020404" pitchFamily="49" charset="0"/>
              </a:rPr>
              <a:t>Require: bar</a:t>
            </a:r>
            <a:br>
              <a:rPr lang="en-US">
                <a:latin typeface="Courier New" panose="02070309020205020404" pitchFamily="49" charset="0"/>
              </a:rPr>
            </a:br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Fundamental unit of messaging exchange</a:t>
            </a:r>
          </a:p>
          <a:p>
            <a:pPr lvl="1"/>
            <a:r>
              <a:rPr lang="en-US" sz="1600"/>
              <a:t>Request</a:t>
            </a:r>
          </a:p>
          <a:p>
            <a:pPr lvl="1"/>
            <a:r>
              <a:rPr lang="en-US" sz="1600"/>
              <a:t>Zero or more provisional responses</a:t>
            </a:r>
          </a:p>
          <a:p>
            <a:pPr lvl="1"/>
            <a:r>
              <a:rPr lang="en-US" sz="1600"/>
              <a:t>Usually one final response</a:t>
            </a:r>
          </a:p>
          <a:p>
            <a:pPr lvl="1"/>
            <a:r>
              <a:rPr lang="en-US" sz="1600"/>
              <a:t>Maybe ACK</a:t>
            </a:r>
          </a:p>
          <a:p>
            <a:r>
              <a:rPr lang="en-US" sz="1800"/>
              <a:t>All signaling composed of independent transactions</a:t>
            </a:r>
          </a:p>
          <a:p>
            <a:r>
              <a:rPr lang="en-US" sz="1800"/>
              <a:t>Identified by Cseq</a:t>
            </a:r>
          </a:p>
          <a:p>
            <a:pPr lvl="1"/>
            <a:r>
              <a:rPr lang="en-US" sz="1600"/>
              <a:t>Sequence number</a:t>
            </a:r>
          </a:p>
          <a:p>
            <a:pPr lvl="1"/>
            <a:r>
              <a:rPr lang="en-US" sz="1600"/>
              <a:t>Method tag</a:t>
            </a:r>
          </a:p>
        </p:txBody>
      </p:sp>
      <p:sp>
        <p:nvSpPr>
          <p:cNvPr id="305156" name="Line 4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57" name="Line 5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4953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>
            <a:off x="5410200" y="1447800"/>
            <a:ext cx="21336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1" name="Line 9"/>
          <p:cNvSpPr>
            <a:spLocks noChangeShapeType="1"/>
          </p:cNvSpPr>
          <p:nvPr/>
        </p:nvSpPr>
        <p:spPr bwMode="auto">
          <a:xfrm flipH="1">
            <a:off x="5410200" y="1676400"/>
            <a:ext cx="2057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2" name="Line 10"/>
          <p:cNvSpPr>
            <a:spLocks noChangeShapeType="1"/>
          </p:cNvSpPr>
          <p:nvPr/>
        </p:nvSpPr>
        <p:spPr bwMode="auto">
          <a:xfrm flipH="1">
            <a:off x="5410200" y="1905000"/>
            <a:ext cx="2057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3" name="Line 11"/>
          <p:cNvSpPr>
            <a:spLocks noChangeShapeType="1"/>
          </p:cNvSpPr>
          <p:nvPr/>
        </p:nvSpPr>
        <p:spPr bwMode="auto">
          <a:xfrm>
            <a:off x="5410200" y="2286000"/>
            <a:ext cx="213360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4" name="Text Box 12"/>
          <p:cNvSpPr txBox="1">
            <a:spLocks noChangeArrowheads="1"/>
          </p:cNvSpPr>
          <p:nvPr/>
        </p:nvSpPr>
        <p:spPr bwMode="auto">
          <a:xfrm>
            <a:off x="6019800" y="1219200"/>
            <a:ext cx="86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INVITE</a:t>
            </a:r>
          </a:p>
        </p:txBody>
      </p:sp>
      <p:sp>
        <p:nvSpPr>
          <p:cNvPr id="305165" name="Text Box 13"/>
          <p:cNvSpPr txBox="1">
            <a:spLocks noChangeArrowheads="1"/>
          </p:cNvSpPr>
          <p:nvPr/>
        </p:nvSpPr>
        <p:spPr bwMode="auto">
          <a:xfrm>
            <a:off x="5394325" y="1506538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305166" name="Text Box 14"/>
          <p:cNvSpPr txBox="1">
            <a:spLocks noChangeArrowheads="1"/>
          </p:cNvSpPr>
          <p:nvPr/>
        </p:nvSpPr>
        <p:spPr bwMode="auto">
          <a:xfrm>
            <a:off x="5715000" y="175260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05167" name="Text Box 15"/>
          <p:cNvSpPr txBox="1">
            <a:spLocks noChangeArrowheads="1"/>
          </p:cNvSpPr>
          <p:nvPr/>
        </p:nvSpPr>
        <p:spPr bwMode="auto">
          <a:xfrm>
            <a:off x="5713413" y="2344738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ACK</a:t>
            </a:r>
          </a:p>
        </p:txBody>
      </p:sp>
      <p:sp>
        <p:nvSpPr>
          <p:cNvPr id="305168" name="Line 16"/>
          <p:cNvSpPr>
            <a:spLocks noChangeShapeType="1"/>
          </p:cNvSpPr>
          <p:nvPr/>
        </p:nvSpPr>
        <p:spPr bwMode="auto">
          <a:xfrm>
            <a:off x="5410200" y="4114800"/>
            <a:ext cx="2057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9" name="Line 17"/>
          <p:cNvSpPr>
            <a:spLocks noChangeShapeType="1"/>
          </p:cNvSpPr>
          <p:nvPr/>
        </p:nvSpPr>
        <p:spPr bwMode="auto">
          <a:xfrm flipH="1">
            <a:off x="5410200" y="44196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70" name="Text Box 18"/>
          <p:cNvSpPr txBox="1">
            <a:spLocks noChangeArrowheads="1"/>
          </p:cNvSpPr>
          <p:nvPr/>
        </p:nvSpPr>
        <p:spPr bwMode="auto">
          <a:xfrm>
            <a:off x="5410200" y="3810000"/>
            <a:ext cx="588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BYE</a:t>
            </a:r>
            <a:endParaRPr lang="en-US" sz="2400"/>
          </a:p>
        </p:txBody>
      </p:sp>
      <p:sp>
        <p:nvSpPr>
          <p:cNvPr id="305171" name="Text Box 19"/>
          <p:cNvSpPr txBox="1">
            <a:spLocks noChangeArrowheads="1"/>
          </p:cNvSpPr>
          <p:nvPr/>
        </p:nvSpPr>
        <p:spPr bwMode="auto">
          <a:xfrm>
            <a:off x="5394325" y="4325938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200</a:t>
            </a:r>
          </a:p>
        </p:txBody>
      </p:sp>
      <p:sp>
        <p:nvSpPr>
          <p:cNvPr id="305172" name="Rectangle 20"/>
          <p:cNvSpPr>
            <a:spLocks noChangeArrowheads="1"/>
          </p:cNvSpPr>
          <p:nvPr/>
        </p:nvSpPr>
        <p:spPr bwMode="auto">
          <a:xfrm>
            <a:off x="4572000" y="1066800"/>
            <a:ext cx="3581400" cy="18288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5173" name="Rectangle 21"/>
          <p:cNvSpPr>
            <a:spLocks noChangeArrowheads="1"/>
          </p:cNvSpPr>
          <p:nvPr/>
        </p:nvSpPr>
        <p:spPr bwMode="auto">
          <a:xfrm>
            <a:off x="4572000" y="3733800"/>
            <a:ext cx="3581400" cy="1219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74" name="Text Box 22"/>
          <p:cNvSpPr txBox="1">
            <a:spLocks noChangeArrowheads="1"/>
          </p:cNvSpPr>
          <p:nvPr/>
        </p:nvSpPr>
        <p:spPr bwMode="auto">
          <a:xfrm>
            <a:off x="5562600" y="2895600"/>
            <a:ext cx="157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First Transaction</a:t>
            </a:r>
          </a:p>
        </p:txBody>
      </p:sp>
      <p:sp>
        <p:nvSpPr>
          <p:cNvPr id="305175" name="Text Box 23"/>
          <p:cNvSpPr txBox="1">
            <a:spLocks noChangeArrowheads="1"/>
          </p:cNvSpPr>
          <p:nvPr/>
        </p:nvSpPr>
        <p:spPr bwMode="auto">
          <a:xfrm>
            <a:off x="5451475" y="4953000"/>
            <a:ext cx="1795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Second Transaction</a:t>
            </a:r>
          </a:p>
        </p:txBody>
      </p:sp>
      <p:sp>
        <p:nvSpPr>
          <p:cNvPr id="305176" name="Text Box 24"/>
          <p:cNvSpPr txBox="1">
            <a:spLocks noChangeArrowheads="1"/>
          </p:cNvSpPr>
          <p:nvPr/>
        </p:nvSpPr>
        <p:spPr bwMode="auto">
          <a:xfrm>
            <a:off x="8153400" y="1828800"/>
            <a:ext cx="800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Cseq: 1</a:t>
            </a:r>
          </a:p>
        </p:txBody>
      </p:sp>
      <p:sp>
        <p:nvSpPr>
          <p:cNvPr id="305177" name="Text Box 25"/>
          <p:cNvSpPr txBox="1">
            <a:spLocks noChangeArrowheads="1"/>
          </p:cNvSpPr>
          <p:nvPr/>
        </p:nvSpPr>
        <p:spPr bwMode="auto">
          <a:xfrm>
            <a:off x="8153400" y="4191000"/>
            <a:ext cx="800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Cseq: 2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Extensibility: Server wants feature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Client indicates features it understands in Supported header in request</a:t>
            </a:r>
          </a:p>
          <a:p>
            <a:pPr lvl="1"/>
            <a:r>
              <a:rPr lang="en-US" sz="1600"/>
              <a:t>All features must be listed</a:t>
            </a:r>
          </a:p>
          <a:p>
            <a:pPr lvl="1"/>
            <a:r>
              <a:rPr lang="en-US" sz="1600"/>
              <a:t>Always place header in every request</a:t>
            </a:r>
          </a:p>
          <a:p>
            <a:r>
              <a:rPr lang="en-US" sz="1800"/>
              <a:t>Server can use feature if its listed</a:t>
            </a:r>
          </a:p>
          <a:p>
            <a:r>
              <a:rPr lang="en-US" sz="1800"/>
              <a:t>If server applies feature in response, it includes a Require header indicating the feature</a:t>
            </a:r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7620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9" name="Rectangle 7"/>
          <p:cNvSpPr>
            <a:spLocks noChangeArrowheads="1"/>
          </p:cNvSpPr>
          <p:nvPr/>
        </p:nvSpPr>
        <p:spPr bwMode="auto">
          <a:xfrm>
            <a:off x="7391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5410200" y="1981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5257800" y="2179638"/>
            <a:ext cx="2506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INVITE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Supported: foo, bar</a:t>
            </a:r>
            <a:endParaRPr lang="en-US"/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 flipH="1">
            <a:off x="5410200" y="3124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3" name="Text Box 11"/>
          <p:cNvSpPr txBox="1">
            <a:spLocks noChangeArrowheads="1"/>
          </p:cNvSpPr>
          <p:nvPr/>
        </p:nvSpPr>
        <p:spPr bwMode="auto">
          <a:xfrm>
            <a:off x="5334000" y="3200400"/>
            <a:ext cx="1895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201 OK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Foo: blah-blah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Require: foo</a:t>
            </a:r>
            <a:endParaRPr lang="en-US"/>
          </a:p>
        </p:txBody>
      </p: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50292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Extensibility: New Methods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Methods define fundamental behavior</a:t>
            </a:r>
          </a:p>
          <a:p>
            <a:r>
              <a:rPr lang="en-US" sz="1800"/>
              <a:t>Client can send request with new method</a:t>
            </a:r>
          </a:p>
          <a:p>
            <a:r>
              <a:rPr lang="en-US" sz="1800"/>
              <a:t>UAS rejects requests with unknown methods</a:t>
            </a:r>
          </a:p>
          <a:p>
            <a:pPr lvl="1"/>
            <a:r>
              <a:rPr lang="en-US" sz="1600"/>
              <a:t>405 response</a:t>
            </a:r>
          </a:p>
          <a:p>
            <a:pPr lvl="1"/>
            <a:r>
              <a:rPr lang="en-US" sz="1600"/>
              <a:t>list allowed methods in Allow header</a:t>
            </a:r>
          </a:p>
          <a:p>
            <a:r>
              <a:rPr lang="en-US" sz="1800"/>
              <a:t>Proxies don’t care about methods</a:t>
            </a:r>
          </a:p>
          <a:p>
            <a:pPr lvl="1"/>
            <a:r>
              <a:rPr lang="en-US" sz="1600"/>
              <a:t>Proxy rules are independent of method</a:t>
            </a:r>
          </a:p>
        </p:txBody>
      </p:sp>
      <p:sp>
        <p:nvSpPr>
          <p:cNvPr id="317445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46" name="Line 6"/>
          <p:cNvSpPr>
            <a:spLocks noChangeShapeType="1"/>
          </p:cNvSpPr>
          <p:nvPr/>
        </p:nvSpPr>
        <p:spPr bwMode="auto">
          <a:xfrm>
            <a:off x="8229600" y="12192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8001000" y="57150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17448" name="Line 8"/>
          <p:cNvSpPr>
            <a:spLocks noChangeShapeType="1"/>
          </p:cNvSpPr>
          <p:nvPr/>
        </p:nvSpPr>
        <p:spPr bwMode="auto">
          <a:xfrm>
            <a:off x="5410200" y="198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5410200" y="2057400"/>
            <a:ext cx="10398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GOAWAY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To: joe</a:t>
            </a:r>
            <a:endParaRPr lang="en-US"/>
          </a:p>
        </p:txBody>
      </p:sp>
      <p:sp>
        <p:nvSpPr>
          <p:cNvPr id="317450" name="Line 10"/>
          <p:cNvSpPr>
            <a:spLocks noChangeShapeType="1"/>
          </p:cNvSpPr>
          <p:nvPr/>
        </p:nvSpPr>
        <p:spPr bwMode="auto">
          <a:xfrm flipH="1">
            <a:off x="5410200" y="3124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5334000" y="3200400"/>
            <a:ext cx="28733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405 Method Not Allowed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Allow: INVITE, BYE,</a:t>
            </a:r>
          </a:p>
          <a:p>
            <a:r>
              <a:rPr lang="en-US">
                <a:latin typeface="Courier New" panose="02070309020205020404" pitchFamily="49" charset="0"/>
              </a:rPr>
              <a:t>  OPTIONS, ACK,</a:t>
            </a:r>
          </a:p>
          <a:p>
            <a:r>
              <a:rPr lang="en-US">
                <a:latin typeface="Courier New" panose="02070309020205020404" pitchFamily="49" charset="0"/>
              </a:rPr>
              <a:t>  CANCEL</a:t>
            </a:r>
            <a:endParaRPr lang="en-US"/>
          </a:p>
        </p:txBody>
      </p:sp>
      <p:sp>
        <p:nvSpPr>
          <p:cNvPr id="317452" name="Rectangle 12"/>
          <p:cNvSpPr>
            <a:spLocks noChangeArrowheads="1"/>
          </p:cNvSpPr>
          <p:nvPr/>
        </p:nvSpPr>
        <p:spPr bwMode="auto">
          <a:xfrm>
            <a:off x="50292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Extensibility: New Bodies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Bodies convey non-SIP related information about request</a:t>
            </a:r>
          </a:p>
          <a:p>
            <a:r>
              <a:rPr lang="en-US" sz="1800"/>
              <a:t>Body types enumerated by IANA registry</a:t>
            </a:r>
          </a:p>
          <a:p>
            <a:r>
              <a:rPr lang="en-US" sz="1800"/>
              <a:t>Not all bodies known to a server</a:t>
            </a:r>
          </a:p>
          <a:p>
            <a:r>
              <a:rPr lang="en-US" sz="1800"/>
              <a:t>When server receives request with unknown body</a:t>
            </a:r>
          </a:p>
          <a:p>
            <a:pPr lvl="1"/>
            <a:r>
              <a:rPr lang="en-US" sz="1600"/>
              <a:t>415 Unsupported Media response</a:t>
            </a:r>
          </a:p>
          <a:p>
            <a:pPr lvl="1"/>
            <a:r>
              <a:rPr lang="en-US" sz="1600"/>
              <a:t>Accept header lists valid MIME body types</a:t>
            </a:r>
          </a:p>
          <a:p>
            <a:r>
              <a:rPr lang="en-US" sz="1800"/>
              <a:t>Only used by UA!</a:t>
            </a:r>
          </a:p>
          <a:p>
            <a:endParaRPr lang="en-US" sz="1800"/>
          </a:p>
        </p:txBody>
      </p:sp>
      <p:sp>
        <p:nvSpPr>
          <p:cNvPr id="318469" name="Line 5"/>
          <p:cNvSpPr>
            <a:spLocks noChangeShapeType="1"/>
          </p:cNvSpPr>
          <p:nvPr/>
        </p:nvSpPr>
        <p:spPr bwMode="auto">
          <a:xfrm>
            <a:off x="5257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0" name="Line 6"/>
          <p:cNvSpPr>
            <a:spLocks noChangeShapeType="1"/>
          </p:cNvSpPr>
          <p:nvPr/>
        </p:nvSpPr>
        <p:spPr bwMode="auto">
          <a:xfrm>
            <a:off x="81534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1" name="Rectangle 7"/>
          <p:cNvSpPr>
            <a:spLocks noChangeArrowheads="1"/>
          </p:cNvSpPr>
          <p:nvPr/>
        </p:nvSpPr>
        <p:spPr bwMode="auto">
          <a:xfrm>
            <a:off x="79248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18472" name="Line 8"/>
          <p:cNvSpPr>
            <a:spLocks noChangeShapeType="1"/>
          </p:cNvSpPr>
          <p:nvPr/>
        </p:nvSpPr>
        <p:spPr bwMode="auto">
          <a:xfrm>
            <a:off x="5410200" y="1981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3" name="Text Box 9"/>
          <p:cNvSpPr txBox="1">
            <a:spLocks noChangeArrowheads="1"/>
          </p:cNvSpPr>
          <p:nvPr/>
        </p:nvSpPr>
        <p:spPr bwMode="auto">
          <a:xfrm>
            <a:off x="5257800" y="2133600"/>
            <a:ext cx="28733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INVITE</a:t>
            </a:r>
            <a:br>
              <a:rPr lang="en-US">
                <a:latin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</a:rPr>
              <a:t>Content-Type: text/foo</a:t>
            </a:r>
          </a:p>
          <a:p>
            <a:r>
              <a:rPr lang="en-US">
                <a:latin typeface="Courier New" panose="02070309020205020404" pitchFamily="49" charset="0"/>
              </a:rPr>
              <a:t>Content-Length: 2</a:t>
            </a:r>
          </a:p>
          <a:p>
            <a:endParaRPr lang="en-US">
              <a:latin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</a:rPr>
              <a:t>aa</a:t>
            </a:r>
            <a:endParaRPr lang="en-US"/>
          </a:p>
        </p:txBody>
      </p:sp>
      <p:sp>
        <p:nvSpPr>
          <p:cNvPr id="318474" name="Line 10"/>
          <p:cNvSpPr>
            <a:spLocks noChangeShapeType="1"/>
          </p:cNvSpPr>
          <p:nvPr/>
        </p:nvSpPr>
        <p:spPr bwMode="auto">
          <a:xfrm flipH="1">
            <a:off x="5410200" y="3886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5" name="Text Box 11"/>
          <p:cNvSpPr txBox="1">
            <a:spLocks noChangeArrowheads="1"/>
          </p:cNvSpPr>
          <p:nvPr/>
        </p:nvSpPr>
        <p:spPr bwMode="auto">
          <a:xfrm>
            <a:off x="5334000" y="3962400"/>
            <a:ext cx="2751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415 Unsupported Media</a:t>
            </a:r>
          </a:p>
          <a:p>
            <a:r>
              <a:rPr lang="en-US">
                <a:latin typeface="Courier New" panose="02070309020205020404" pitchFamily="49" charset="0"/>
              </a:rPr>
              <a:t>Accept: text/plain</a:t>
            </a:r>
            <a:endParaRPr lang="en-US"/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50292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Leverage existing mechanisms</a:t>
            </a:r>
          </a:p>
          <a:p>
            <a:r>
              <a:rPr lang="en-US"/>
              <a:t>HTTP </a:t>
            </a:r>
          </a:p>
          <a:p>
            <a:pPr lvl="1"/>
            <a:r>
              <a:rPr lang="en-US"/>
              <a:t>Basic authentication</a:t>
            </a:r>
          </a:p>
          <a:p>
            <a:pPr lvl="1"/>
            <a:r>
              <a:rPr lang="en-US"/>
              <a:t>Digest authentication</a:t>
            </a:r>
          </a:p>
          <a:p>
            <a:r>
              <a:rPr lang="en-US"/>
              <a:t>PGP</a:t>
            </a:r>
          </a:p>
          <a:p>
            <a:r>
              <a:rPr lang="en-US"/>
              <a:t>S/MIME</a:t>
            </a:r>
          </a:p>
          <a:p>
            <a:r>
              <a:rPr lang="en-US"/>
              <a:t>Transport Mechanisms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Basic and Digest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Challenge Response</a:t>
            </a:r>
          </a:p>
          <a:p>
            <a:pPr lvl="1"/>
            <a:r>
              <a:rPr lang="en-US" sz="1600"/>
              <a:t>Client sends request</a:t>
            </a:r>
          </a:p>
          <a:p>
            <a:pPr lvl="1"/>
            <a:r>
              <a:rPr lang="en-US" sz="1600"/>
              <a:t>Server responds with 401 or 407 with “challenge”</a:t>
            </a:r>
          </a:p>
          <a:p>
            <a:pPr lvl="1"/>
            <a:r>
              <a:rPr lang="en-US" sz="1600"/>
              <a:t>Client ACKs</a:t>
            </a:r>
          </a:p>
          <a:p>
            <a:pPr lvl="1"/>
            <a:r>
              <a:rPr lang="en-US" sz="1600"/>
              <a:t>Client sends request again (higher Cseq) with credentials</a:t>
            </a:r>
          </a:p>
          <a:p>
            <a:pPr lvl="1"/>
            <a:r>
              <a:rPr lang="en-US" sz="1600"/>
              <a:t>If OK, server processes, else sends 401/407 again</a:t>
            </a:r>
          </a:p>
          <a:p>
            <a:r>
              <a:rPr lang="en-US" sz="1800"/>
              <a:t>Mechanism is Stateless</a:t>
            </a:r>
          </a:p>
          <a:p>
            <a:pPr lvl="1"/>
            <a:r>
              <a:rPr lang="en-US" sz="1600"/>
              <a:t>Don’t need to know that a challenge was issued</a:t>
            </a:r>
          </a:p>
          <a:p>
            <a:pPr lvl="1"/>
            <a:r>
              <a:rPr lang="en-US" sz="1600"/>
              <a:t>Requests just contain credentials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Credentials can be cached</a:t>
            </a:r>
          </a:p>
          <a:p>
            <a:pPr lvl="1"/>
            <a:r>
              <a:rPr lang="en-US" sz="1600"/>
              <a:t>Subsequent requests to the same server can contain same credentials</a:t>
            </a:r>
          </a:p>
          <a:p>
            <a:pPr lvl="1"/>
            <a:r>
              <a:rPr lang="en-US" sz="1600"/>
              <a:t>If they expire, server issues 401/407</a:t>
            </a:r>
          </a:p>
          <a:p>
            <a:r>
              <a:rPr lang="en-US" sz="1800"/>
              <a:t>Two relationships</a:t>
            </a:r>
          </a:p>
          <a:p>
            <a:pPr lvl="1"/>
            <a:r>
              <a:rPr lang="en-US" sz="1600"/>
              <a:t>Proxy Server challenges UAC</a:t>
            </a:r>
          </a:p>
          <a:p>
            <a:pPr lvl="1"/>
            <a:r>
              <a:rPr lang="en-US" sz="1600"/>
              <a:t>UAS challenges UAC</a:t>
            </a:r>
          </a:p>
          <a:p>
            <a:r>
              <a:rPr lang="en-US" sz="1800"/>
              <a:t>Multiple credentials</a:t>
            </a:r>
          </a:p>
          <a:p>
            <a:pPr lvl="1"/>
            <a:r>
              <a:rPr lang="en-US" sz="1600"/>
              <a:t>Any number of proxies and a UAS can issue challenge</a:t>
            </a:r>
          </a:p>
          <a:p>
            <a:pPr lvl="1"/>
            <a:r>
              <a:rPr lang="en-US" sz="1600"/>
              <a:t>Credentials are accumulated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Basic Authentication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Cleartext Password</a:t>
            </a:r>
          </a:p>
          <a:p>
            <a:pPr lvl="1"/>
            <a:r>
              <a:rPr lang="en-US" sz="1600"/>
              <a:t>Base64 encoded</a:t>
            </a:r>
          </a:p>
          <a:p>
            <a:r>
              <a:rPr lang="en-US" sz="1800"/>
              <a:t>Not useful alone</a:t>
            </a:r>
          </a:p>
          <a:p>
            <a:pPr lvl="1"/>
            <a:r>
              <a:rPr lang="en-US" sz="1600"/>
              <a:t>May be useful within a TLS connection from client to server</a:t>
            </a:r>
          </a:p>
          <a:p>
            <a:pPr lvl="1"/>
            <a:r>
              <a:rPr lang="en-US" sz="1600"/>
              <a:t>Emulates http usage of client authentication</a:t>
            </a:r>
          </a:p>
          <a:p>
            <a:r>
              <a:rPr lang="en-US" sz="1800"/>
              <a:t>Not widely implemented</a:t>
            </a:r>
          </a:p>
          <a:p>
            <a:r>
              <a:rPr lang="en-US" sz="1800"/>
              <a:t>Depecated from bis</a:t>
            </a: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5334000" y="16002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7772400" y="16002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5486400" y="1905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5546725" y="1550988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urier New" panose="02070309020205020404" pitchFamily="49" charset="0"/>
              </a:rPr>
              <a:t>INVITE</a:t>
            </a: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 flipH="1">
            <a:off x="5486400" y="2286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5470525" y="2335213"/>
            <a:ext cx="2209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anose="02070309020205020404" pitchFamily="49" charset="0"/>
              </a:rPr>
              <a:t>401 Authorize Yourself</a:t>
            </a:r>
          </a:p>
          <a:p>
            <a:r>
              <a:rPr lang="en-US" sz="1200">
                <a:latin typeface="Courier New" panose="02070309020205020404" pitchFamily="49" charset="0"/>
              </a:rPr>
              <a:t>WWW-Authenticate:</a:t>
            </a:r>
          </a:p>
          <a:p>
            <a:r>
              <a:rPr lang="en-US" sz="1200">
                <a:latin typeface="Courier New" panose="02070309020205020404" pitchFamily="49" charset="0"/>
              </a:rPr>
              <a:t>  Basic realm=“mufasa”</a:t>
            </a:r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5410200" y="3505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5410200" y="3581400"/>
            <a:ext cx="24177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urier New" panose="02070309020205020404" pitchFamily="49" charset="0"/>
              </a:rPr>
              <a:t>INVITE</a:t>
            </a:r>
          </a:p>
          <a:p>
            <a:r>
              <a:rPr lang="en-US" sz="1400">
                <a:latin typeface="Courier New" panose="02070309020205020404" pitchFamily="49" charset="0"/>
              </a:rPr>
              <a:t>Authorization: Basic</a:t>
            </a:r>
          </a:p>
          <a:p>
            <a:r>
              <a:rPr lang="en-US" sz="1400">
                <a:latin typeface="Courier New" panose="02070309020205020404" pitchFamily="49" charset="0"/>
              </a:rPr>
              <a:t>  QWxhZGRpbjpvcGVuI==</a:t>
            </a:r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 flipH="1">
            <a:off x="5410200" y="4572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5470525" y="4697413"/>
            <a:ext cx="736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anose="02070309020205020404" pitchFamily="49" charset="0"/>
              </a:rPr>
              <a:t>200 OK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Digest Authentication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Server challenge</a:t>
            </a:r>
          </a:p>
          <a:p>
            <a:pPr lvl="1"/>
            <a:r>
              <a:rPr lang="en-US" sz="1600"/>
              <a:t>Realm (keyword for password)</a:t>
            </a:r>
          </a:p>
          <a:p>
            <a:pPr lvl="1"/>
            <a:r>
              <a:rPr lang="en-US" sz="1600"/>
              <a:t>Nonce (random number, rotates periodically)</a:t>
            </a:r>
          </a:p>
          <a:p>
            <a:r>
              <a:rPr lang="en-US" sz="1800"/>
              <a:t>UAC Response</a:t>
            </a:r>
          </a:p>
          <a:p>
            <a:pPr lvl="1"/>
            <a:r>
              <a:rPr lang="en-US" sz="1600"/>
              <a:t>Hash of username, password, realm and nonce, and also method</a:t>
            </a:r>
          </a:p>
          <a:p>
            <a:pPr lvl="1"/>
            <a:r>
              <a:rPr lang="en-US" sz="1600"/>
              <a:t>Can also include body in hash</a:t>
            </a:r>
          </a:p>
          <a:p>
            <a:pPr lvl="1"/>
            <a:r>
              <a:rPr lang="en-US" sz="1600"/>
              <a:t>Specifically, its H(H(username:realm:password):nonce:H(method:URI))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Why double hashing?</a:t>
            </a:r>
          </a:p>
          <a:p>
            <a:pPr lvl="1"/>
            <a:r>
              <a:rPr lang="en-US" sz="1600"/>
              <a:t>Server can store H(user:realm:pass); doesn’t change</a:t>
            </a:r>
          </a:p>
          <a:p>
            <a:pPr lvl="1"/>
            <a:r>
              <a:rPr lang="en-US" sz="1600"/>
              <a:t>Computes H(method:URI) combines with first</a:t>
            </a:r>
          </a:p>
          <a:p>
            <a:pPr lvl="1"/>
            <a:r>
              <a:rPr lang="en-US" sz="1600"/>
              <a:t>No password or username on disk!</a:t>
            </a:r>
          </a:p>
          <a:p>
            <a:r>
              <a:rPr lang="en-US" sz="1800"/>
              <a:t>Response Authorization</a:t>
            </a:r>
          </a:p>
          <a:p>
            <a:pPr lvl="1"/>
            <a:r>
              <a:rPr lang="en-US" sz="1600"/>
              <a:t>Responses can also contain credetials that authenticate caller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PGP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RFC2543 specified security based on PGP</a:t>
            </a:r>
          </a:p>
          <a:p>
            <a:r>
              <a:rPr lang="en-US" sz="1800"/>
              <a:t>Provided</a:t>
            </a:r>
          </a:p>
          <a:p>
            <a:pPr lvl="1"/>
            <a:r>
              <a:rPr lang="en-US" sz="1600"/>
              <a:t>Client to server authentication</a:t>
            </a:r>
          </a:p>
          <a:p>
            <a:pPr lvl="1"/>
            <a:r>
              <a:rPr lang="en-US" sz="1600"/>
              <a:t>Client to server encryption</a:t>
            </a:r>
          </a:p>
          <a:p>
            <a:pPr lvl="1"/>
            <a:r>
              <a:rPr lang="en-US" sz="1600"/>
              <a:t>Server to client authentication</a:t>
            </a:r>
          </a:p>
          <a:p>
            <a:pPr lvl="1"/>
            <a:r>
              <a:rPr lang="en-US" sz="1600"/>
              <a:t>Server to client encryption</a:t>
            </a:r>
          </a:p>
          <a:p>
            <a:r>
              <a:rPr lang="en-US" sz="1800"/>
              <a:t>Uses public keys</a:t>
            </a:r>
          </a:p>
          <a:p>
            <a:r>
              <a:rPr lang="en-US" sz="1800"/>
              <a:t>Requires PGP community</a:t>
            </a:r>
          </a:p>
          <a:p>
            <a:pPr lvl="1"/>
            <a:r>
              <a:rPr lang="en-US" sz="1600"/>
              <a:t>General problem with PGP</a:t>
            </a:r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Requires request to be “canonicalized”</a:t>
            </a:r>
          </a:p>
          <a:p>
            <a:pPr lvl="1"/>
            <a:r>
              <a:rPr lang="en-US" sz="1600"/>
              <a:t>Standardized format over which signature is computed</a:t>
            </a:r>
          </a:p>
          <a:p>
            <a:pPr lvl="1"/>
            <a:r>
              <a:rPr lang="en-US" sz="1600"/>
              <a:t>Requires devices to maintain order of headers and parameters</a:t>
            </a:r>
          </a:p>
          <a:p>
            <a:r>
              <a:rPr lang="en-US" sz="1800"/>
              <a:t>Deprecated!</a:t>
            </a:r>
          </a:p>
          <a:p>
            <a:pPr lvl="1"/>
            <a:r>
              <a:rPr lang="en-US" sz="1600"/>
              <a:t>No implementations</a:t>
            </a:r>
          </a:p>
          <a:p>
            <a:pPr lvl="1"/>
            <a:r>
              <a:rPr lang="en-US" sz="1600"/>
              <a:t>Canonicalization a pain</a:t>
            </a:r>
          </a:p>
          <a:p>
            <a:pPr lvl="1"/>
            <a:r>
              <a:rPr lang="en-US" sz="1600"/>
              <a:t>Other approaches more mature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Coming soon: S/MIME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S/MIME is an IETF standard for email security</a:t>
            </a:r>
          </a:p>
          <a:p>
            <a:pPr>
              <a:lnSpc>
                <a:spcPct val="90000"/>
              </a:lnSpc>
            </a:pPr>
            <a:r>
              <a:rPr lang="en-US" sz="1800"/>
              <a:t>Provides authentication and encryption</a:t>
            </a:r>
          </a:p>
          <a:p>
            <a:pPr>
              <a:lnSpc>
                <a:spcPct val="90000"/>
              </a:lnSpc>
            </a:pPr>
            <a:r>
              <a:rPr lang="en-US" sz="1800"/>
              <a:t>Based on X.409 Public Key Certificates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The kind you get from Verisign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Some infrastructure in place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Can be shipped with message</a:t>
            </a:r>
          </a:p>
          <a:p>
            <a:pPr>
              <a:lnSpc>
                <a:spcPct val="90000"/>
              </a:lnSpc>
            </a:pPr>
            <a:r>
              <a:rPr lang="en-US" sz="1800"/>
              <a:t>Big overhead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Message contains payload, signed piece, and signature, maybe certificate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Requires multipart</a:t>
            </a: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5791200" y="1295400"/>
            <a:ext cx="2286000" cy="1143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5791200" y="2590800"/>
            <a:ext cx="2286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SDP</a:t>
            </a:r>
          </a:p>
        </p:txBody>
      </p:sp>
      <p:sp>
        <p:nvSpPr>
          <p:cNvPr id="332807" name="Text Box 7"/>
          <p:cNvSpPr txBox="1">
            <a:spLocks noChangeArrowheads="1"/>
          </p:cNvSpPr>
          <p:nvPr/>
        </p:nvSpPr>
        <p:spPr bwMode="auto">
          <a:xfrm>
            <a:off x="5791200" y="1371600"/>
            <a:ext cx="2301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anose="02070309020205020404" pitchFamily="49" charset="0"/>
              </a:rPr>
              <a:t>INVITE sip:u@h SIP/2.0</a:t>
            </a:r>
          </a:p>
          <a:p>
            <a:r>
              <a:rPr lang="en-US" sz="1200">
                <a:latin typeface="Courier New" panose="02070309020205020404" pitchFamily="49" charset="0"/>
              </a:rPr>
              <a:t>From: sip:bob@foo</a:t>
            </a:r>
          </a:p>
          <a:p>
            <a:r>
              <a:rPr lang="en-US" sz="1200">
                <a:latin typeface="Courier New" panose="02070309020205020404" pitchFamily="49" charset="0"/>
              </a:rPr>
              <a:t>To: sip:a@c</a:t>
            </a:r>
          </a:p>
          <a:p>
            <a:r>
              <a:rPr lang="en-US" sz="1200">
                <a:latin typeface="Courier New" panose="02070309020205020404" pitchFamily="49" charset="0"/>
              </a:rPr>
              <a:t>Content-Type: multipart</a:t>
            </a:r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5791200" y="3200400"/>
            <a:ext cx="2286000" cy="1295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10" name="Text Box 10"/>
          <p:cNvSpPr txBox="1">
            <a:spLocks noChangeArrowheads="1"/>
          </p:cNvSpPr>
          <p:nvPr/>
        </p:nvSpPr>
        <p:spPr bwMode="auto">
          <a:xfrm>
            <a:off x="5791200" y="3276600"/>
            <a:ext cx="2209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anose="02070309020205020404" pitchFamily="49" charset="0"/>
              </a:rPr>
              <a:t>INVITE sip:u@h SIP/2.0</a:t>
            </a:r>
          </a:p>
          <a:p>
            <a:r>
              <a:rPr lang="en-US" sz="1200">
                <a:latin typeface="Courier New" panose="02070309020205020404" pitchFamily="49" charset="0"/>
              </a:rPr>
              <a:t>From: sip:bob@foo</a:t>
            </a:r>
          </a:p>
          <a:p>
            <a:r>
              <a:rPr lang="en-US" sz="1200">
                <a:latin typeface="Courier New" panose="02070309020205020404" pitchFamily="49" charset="0"/>
              </a:rPr>
              <a:t>To: sip:a@c</a:t>
            </a:r>
          </a:p>
          <a:p>
            <a:r>
              <a:rPr lang="en-US" sz="1200">
                <a:latin typeface="Courier New" panose="02070309020205020404" pitchFamily="49" charset="0"/>
              </a:rPr>
              <a:t>Content-Type: SDP</a:t>
            </a:r>
          </a:p>
          <a:p>
            <a:endParaRPr lang="en-US" sz="1200">
              <a:latin typeface="Courier New" panose="02070309020205020404" pitchFamily="49" charset="0"/>
            </a:endParaRPr>
          </a:p>
          <a:p>
            <a:r>
              <a:rPr lang="en-US" sz="1200">
                <a:latin typeface="Courier New" panose="02070309020205020404" pitchFamily="49" charset="0"/>
              </a:rPr>
              <a:t>SDP text</a:t>
            </a:r>
          </a:p>
        </p:txBody>
      </p:sp>
      <p:sp>
        <p:nvSpPr>
          <p:cNvPr id="332811" name="Rectangle 11"/>
          <p:cNvSpPr>
            <a:spLocks noChangeArrowheads="1"/>
          </p:cNvSpPr>
          <p:nvPr/>
        </p:nvSpPr>
        <p:spPr bwMode="auto">
          <a:xfrm>
            <a:off x="5791200" y="4648200"/>
            <a:ext cx="2286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signature</a:t>
            </a:r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5791200" y="5257800"/>
            <a:ext cx="22860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certificate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Security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Previous mechanisms allow for E2E Security</a:t>
            </a:r>
          </a:p>
          <a:p>
            <a:pPr lvl="1"/>
            <a:r>
              <a:rPr lang="en-US" sz="1600"/>
              <a:t>Works through any number of proxies</a:t>
            </a:r>
          </a:p>
          <a:p>
            <a:pPr lvl="1"/>
            <a:r>
              <a:rPr lang="en-US" sz="1600"/>
              <a:t>Proxies don’t need to be trusted</a:t>
            </a:r>
          </a:p>
          <a:p>
            <a:pPr lvl="1"/>
            <a:r>
              <a:rPr lang="en-US" sz="1600"/>
              <a:t>Security within SIP layer</a:t>
            </a:r>
          </a:p>
          <a:p>
            <a:r>
              <a:rPr lang="en-US" sz="1800"/>
              <a:t>Hop by Hop Security Possible as well</a:t>
            </a:r>
          </a:p>
          <a:p>
            <a:pPr lvl="1"/>
            <a:r>
              <a:rPr lang="en-US" sz="1600"/>
              <a:t>Proxies have trust relationship with each other</a:t>
            </a:r>
          </a:p>
          <a:p>
            <a:pPr lvl="1"/>
            <a:r>
              <a:rPr lang="en-US" sz="1600"/>
              <a:t>E2E security by transitivity</a:t>
            </a:r>
          </a:p>
          <a:p>
            <a:pPr lvl="2"/>
            <a:r>
              <a:rPr lang="en-US"/>
              <a:t>Relies on all hops doing security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5410200" y="32004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705600" y="22098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34856" name="Rectangle 8"/>
          <p:cNvSpPr>
            <a:spLocks noChangeArrowheads="1"/>
          </p:cNvSpPr>
          <p:nvPr/>
        </p:nvSpPr>
        <p:spPr bwMode="auto">
          <a:xfrm>
            <a:off x="7543800" y="40386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334857" name="AutoShape 9"/>
          <p:cNvSpPr>
            <a:spLocks noChangeArrowheads="1"/>
          </p:cNvSpPr>
          <p:nvPr/>
        </p:nvSpPr>
        <p:spPr bwMode="auto">
          <a:xfrm>
            <a:off x="4800600" y="4343400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UA1</a:t>
            </a:r>
          </a:p>
        </p:txBody>
      </p:sp>
      <p:sp>
        <p:nvSpPr>
          <p:cNvPr id="334858" name="AutoShape 10"/>
          <p:cNvSpPr>
            <a:spLocks noChangeArrowheads="1"/>
          </p:cNvSpPr>
          <p:nvPr/>
        </p:nvSpPr>
        <p:spPr bwMode="auto">
          <a:xfrm>
            <a:off x="8305800" y="5105400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100">
                <a:latin typeface="Arial" panose="020B0604020202020204" pitchFamily="34" charset="0"/>
              </a:rPr>
              <a:t>UA2</a:t>
            </a:r>
          </a:p>
        </p:txBody>
      </p:sp>
      <p:sp>
        <p:nvSpPr>
          <p:cNvPr id="334869" name="AutoShape 21"/>
          <p:cNvSpPr>
            <a:spLocks noChangeArrowheads="1"/>
          </p:cNvSpPr>
          <p:nvPr/>
        </p:nvSpPr>
        <p:spPr bwMode="auto">
          <a:xfrm>
            <a:off x="5105400" y="3733800"/>
            <a:ext cx="381000" cy="609600"/>
          </a:xfrm>
          <a:prstGeom prst="parallelogram">
            <a:avLst>
              <a:gd name="adj" fmla="val 5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1" name="AutoShape 23"/>
          <p:cNvSpPr>
            <a:spLocks noChangeArrowheads="1"/>
          </p:cNvSpPr>
          <p:nvPr/>
        </p:nvSpPr>
        <p:spPr bwMode="auto">
          <a:xfrm>
            <a:off x="6019800" y="2667000"/>
            <a:ext cx="609600" cy="457200"/>
          </a:xfrm>
          <a:prstGeom prst="parallelogram">
            <a:avLst>
              <a:gd name="adj" fmla="val 97222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2" name="AutoShape 24"/>
          <p:cNvSpPr>
            <a:spLocks noChangeArrowheads="1"/>
          </p:cNvSpPr>
          <p:nvPr/>
        </p:nvSpPr>
        <p:spPr bwMode="auto">
          <a:xfrm flipH="1">
            <a:off x="7239000" y="2743200"/>
            <a:ext cx="533400" cy="1219200"/>
          </a:xfrm>
          <a:prstGeom prst="parallelogram">
            <a:avLst>
              <a:gd name="adj" fmla="val 7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3" name="AutoShape 25"/>
          <p:cNvSpPr>
            <a:spLocks noChangeArrowheads="1"/>
          </p:cNvSpPr>
          <p:nvPr/>
        </p:nvSpPr>
        <p:spPr bwMode="auto">
          <a:xfrm flipH="1">
            <a:off x="7924800" y="4572000"/>
            <a:ext cx="533400" cy="685800"/>
          </a:xfrm>
          <a:prstGeom prst="parallelogram">
            <a:avLst>
              <a:gd name="adj" fmla="val 7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4" name="Line 26"/>
          <p:cNvSpPr>
            <a:spLocks noChangeShapeType="1"/>
          </p:cNvSpPr>
          <p:nvPr/>
        </p:nvSpPr>
        <p:spPr bwMode="auto">
          <a:xfrm flipV="1">
            <a:off x="5181600" y="37338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5" name="Line 27"/>
          <p:cNvSpPr>
            <a:spLocks noChangeShapeType="1"/>
          </p:cNvSpPr>
          <p:nvPr/>
        </p:nvSpPr>
        <p:spPr bwMode="auto">
          <a:xfrm flipV="1">
            <a:off x="6019800" y="26670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6" name="Line 28"/>
          <p:cNvSpPr>
            <a:spLocks noChangeShapeType="1"/>
          </p:cNvSpPr>
          <p:nvPr/>
        </p:nvSpPr>
        <p:spPr bwMode="auto">
          <a:xfrm>
            <a:off x="7315200" y="2667000"/>
            <a:ext cx="381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7" name="Line 29"/>
          <p:cNvSpPr>
            <a:spLocks noChangeShapeType="1"/>
          </p:cNvSpPr>
          <p:nvPr/>
        </p:nvSpPr>
        <p:spPr bwMode="auto">
          <a:xfrm>
            <a:off x="8001000" y="4572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8" name="Rectangle 30"/>
          <p:cNvSpPr>
            <a:spLocks noChangeArrowheads="1"/>
          </p:cNvSpPr>
          <p:nvPr/>
        </p:nvSpPr>
        <p:spPr bwMode="auto">
          <a:xfrm>
            <a:off x="4876800" y="5410200"/>
            <a:ext cx="9906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5927725" y="5243513"/>
            <a:ext cx="760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Secure</a:t>
            </a:r>
          </a:p>
          <a:p>
            <a:r>
              <a:rPr lang="en-US"/>
              <a:t>Tunnel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Independence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Body of SIP message used to establish call describes the session</a:t>
            </a:r>
          </a:p>
          <a:p>
            <a:r>
              <a:rPr lang="en-US" sz="1800"/>
              <a:t>Session could be</a:t>
            </a:r>
          </a:p>
          <a:p>
            <a:pPr lvl="1"/>
            <a:r>
              <a:rPr lang="en-US" sz="1600"/>
              <a:t>Audio</a:t>
            </a:r>
          </a:p>
          <a:p>
            <a:pPr lvl="1"/>
            <a:r>
              <a:rPr lang="en-US" sz="1600"/>
              <a:t>Video</a:t>
            </a:r>
          </a:p>
          <a:p>
            <a:pPr lvl="1"/>
            <a:r>
              <a:rPr lang="en-US" sz="1600"/>
              <a:t>Game</a:t>
            </a:r>
          </a:p>
          <a:p>
            <a:r>
              <a:rPr lang="en-US" sz="1800"/>
              <a:t>SIP operation is independent of type of session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SIP Bodies are MIME objects</a:t>
            </a:r>
          </a:p>
          <a:p>
            <a:pPr lvl="1"/>
            <a:r>
              <a:rPr lang="en-US" sz="1600"/>
              <a:t>MIME = Multipurpose Internet Mail Extensions</a:t>
            </a:r>
          </a:p>
          <a:p>
            <a:pPr lvl="1"/>
            <a:r>
              <a:rPr lang="en-US" sz="1600"/>
              <a:t>Mechanisms for describing and carrying opaque content</a:t>
            </a:r>
          </a:p>
          <a:p>
            <a:pPr lvl="1"/>
            <a:r>
              <a:rPr lang="en-US" sz="1600"/>
              <a:t>Used with HTTP and email</a:t>
            </a:r>
          </a:p>
          <a:p>
            <a:r>
              <a:rPr lang="en-US" sz="1800"/>
              <a:t>SIP bodies can carry other information too!</a:t>
            </a:r>
          </a:p>
          <a:p>
            <a:pPr lvl="1"/>
            <a:r>
              <a:rPr lang="en-US" sz="1600"/>
              <a:t>JPEG for caller ID</a:t>
            </a:r>
          </a:p>
          <a:p>
            <a:pPr lvl="1"/>
            <a:r>
              <a:rPr lang="en-US" sz="1600"/>
              <a:t>HTML page for Web IVR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Security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/>
              <a:t>IPSec</a:t>
            </a:r>
          </a:p>
          <a:p>
            <a:pPr lvl="1"/>
            <a:r>
              <a:rPr lang="en-US" sz="1600"/>
              <a:t>UDP also</a:t>
            </a:r>
          </a:p>
          <a:p>
            <a:pPr lvl="1"/>
            <a:r>
              <a:rPr lang="en-US" sz="1600"/>
              <a:t>Not widely implemented</a:t>
            </a:r>
          </a:p>
          <a:p>
            <a:pPr lvl="1"/>
            <a:r>
              <a:rPr lang="en-US" sz="1600"/>
              <a:t>IKE barely supported</a:t>
            </a:r>
          </a:p>
          <a:p>
            <a:pPr lvl="1"/>
            <a:r>
              <a:rPr lang="en-US" sz="1600"/>
              <a:t>Resides in OS</a:t>
            </a:r>
          </a:p>
          <a:p>
            <a:pPr>
              <a:buFont typeface="Wingdings" panose="05000000000000000000" pitchFamily="2" charset="2"/>
              <a:buNone/>
            </a:pPr>
            <a:endParaRPr lang="en-US" sz="1800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r>
              <a:rPr lang="en-US" sz="1800"/>
              <a:t>Requires no SIP extensions</a:t>
            </a:r>
          </a:p>
          <a:p>
            <a:r>
              <a:rPr lang="en-US" sz="1800"/>
              <a:t>Several techniques</a:t>
            </a:r>
          </a:p>
          <a:p>
            <a:pPr lvl="1"/>
            <a:r>
              <a:rPr lang="en-US" sz="1600"/>
              <a:t>TLS/SSL</a:t>
            </a:r>
          </a:p>
          <a:p>
            <a:pPr lvl="1"/>
            <a:r>
              <a:rPr lang="en-US" sz="1600"/>
              <a:t>IPSec</a:t>
            </a:r>
          </a:p>
          <a:p>
            <a:r>
              <a:rPr lang="en-US" sz="1800"/>
              <a:t>TLS/SSL </a:t>
            </a:r>
          </a:p>
          <a:p>
            <a:pPr lvl="1"/>
            <a:r>
              <a:rPr lang="en-US" sz="1600"/>
              <a:t>Firewall and NAT Traversal</a:t>
            </a:r>
          </a:p>
          <a:p>
            <a:pPr lvl="1"/>
            <a:r>
              <a:rPr lang="en-US" sz="1600"/>
              <a:t>Widely implemented</a:t>
            </a:r>
          </a:p>
          <a:p>
            <a:pPr lvl="1"/>
            <a:r>
              <a:rPr lang="en-US" sz="1600"/>
              <a:t>Key exchange works</a:t>
            </a:r>
          </a:p>
          <a:p>
            <a:pPr lvl="1"/>
            <a:r>
              <a:rPr lang="en-US" sz="1600"/>
              <a:t>Resides in application layer</a:t>
            </a:r>
          </a:p>
          <a:p>
            <a:pPr lvl="1"/>
            <a:r>
              <a:rPr lang="en-US" sz="1600"/>
              <a:t>TCP only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What about QoS?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03383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QoS is handled orthogonally by </a:t>
            </a:r>
            <a:r>
              <a:rPr lang="en-US" sz="1600" i="1"/>
              <a:t>other protocols</a:t>
            </a:r>
            <a:endParaRPr lang="en-US" sz="1600"/>
          </a:p>
          <a:p>
            <a:r>
              <a:rPr lang="en-US" sz="1600"/>
              <a:t>Signaling path isn’t same as media path at all!!</a:t>
            </a:r>
          </a:p>
          <a:p>
            <a:pPr lvl="1"/>
            <a:r>
              <a:rPr lang="en-US" sz="1400"/>
              <a:t>Even set of ISPs is different</a:t>
            </a:r>
          </a:p>
          <a:p>
            <a:r>
              <a:rPr lang="en-US" sz="1600"/>
              <a:t>Separation allows yahoo to be a phone company</a:t>
            </a:r>
          </a:p>
          <a:p>
            <a:r>
              <a:rPr lang="en-US" sz="1600"/>
              <a:t>Many other apps need QOS, keep one mechanism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3838" cy="4419600"/>
          </a:xfrm>
        </p:spPr>
        <p:txBody>
          <a:bodyPr/>
          <a:lstStyle/>
          <a:p>
            <a:r>
              <a:rPr lang="en-US" sz="1800"/>
              <a:t>Voice will be negligible compared to data anyway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 of QoS for SIP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033837" cy="4419600"/>
          </a:xfrm>
        </p:spPr>
        <p:txBody>
          <a:bodyPr/>
          <a:lstStyle/>
          <a:p>
            <a:r>
              <a:rPr lang="en-US" sz="1800"/>
              <a:t>Diffserv</a:t>
            </a:r>
          </a:p>
          <a:p>
            <a:pPr lvl="1"/>
            <a:r>
              <a:rPr lang="en-US" sz="1600"/>
              <a:t>users mark TOS byte in their RTP packets</a:t>
            </a:r>
          </a:p>
          <a:p>
            <a:pPr lvl="1"/>
            <a:r>
              <a:rPr lang="en-US" sz="1600"/>
              <a:t>olympic service model</a:t>
            </a:r>
          </a:p>
          <a:p>
            <a:pPr lvl="1"/>
            <a:r>
              <a:rPr lang="en-US" sz="1600"/>
              <a:t>total separation</a:t>
            </a:r>
          </a:p>
          <a:p>
            <a:pPr lvl="1"/>
            <a:r>
              <a:rPr lang="en-US" sz="1600"/>
              <a:t>no</a:t>
            </a:r>
          </a:p>
          <a:p>
            <a:pPr lvl="2"/>
            <a:r>
              <a:rPr lang="en-US"/>
              <a:t>admission control</a:t>
            </a:r>
          </a:p>
          <a:p>
            <a:pPr lvl="2"/>
            <a:r>
              <a:rPr lang="en-US"/>
              <a:t>end to end signaling</a:t>
            </a:r>
          </a:p>
          <a:p>
            <a:pPr lvl="2"/>
            <a:r>
              <a:rPr lang="en-US"/>
              <a:t>per call minute metering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3838" cy="4419600"/>
          </a:xfrm>
        </p:spPr>
        <p:txBody>
          <a:bodyPr/>
          <a:lstStyle/>
          <a:p>
            <a:r>
              <a:rPr lang="en-US" sz="1800"/>
              <a:t>RSVP/diffserv core w/ ringing holdback</a:t>
            </a:r>
          </a:p>
          <a:p>
            <a:pPr lvl="1"/>
            <a:r>
              <a:rPr lang="en-US" sz="1600"/>
              <a:t>don’t ring unless resources reserved</a:t>
            </a:r>
          </a:p>
          <a:p>
            <a:pPr lvl="1"/>
            <a:r>
              <a:rPr lang="en-US" sz="1600"/>
              <a:t>use RSVP in periphery</a:t>
            </a:r>
          </a:p>
          <a:p>
            <a:pPr lvl="1"/>
            <a:r>
              <a:rPr lang="en-US" sz="1600"/>
              <a:t>resource reservations starts after INVITE</a:t>
            </a:r>
          </a:p>
          <a:p>
            <a:pPr lvl="1"/>
            <a:r>
              <a:rPr lang="en-US" sz="1600"/>
              <a:t>ringing and continued signaling after RSVP done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226425" cy="762000"/>
          </a:xfrm>
        </p:spPr>
        <p:txBody>
          <a:bodyPr/>
          <a:lstStyle/>
          <a:p>
            <a:r>
              <a:rPr lang="en-US" b="0"/>
              <a:t>Quality of Service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5181600" cy="4267200"/>
          </a:xfrm>
        </p:spPr>
        <p:txBody>
          <a:bodyPr/>
          <a:lstStyle/>
          <a:p>
            <a:r>
              <a:rPr lang="en-US" sz="1800"/>
              <a:t>SIP is “not” a Reservation Protocol, but. . .</a:t>
            </a:r>
          </a:p>
          <a:p>
            <a:r>
              <a:rPr lang="en-US" sz="1800"/>
              <a:t>Need Coupling Between Signaling and Reservation</a:t>
            </a:r>
          </a:p>
          <a:p>
            <a:pPr lvl="1"/>
            <a:r>
              <a:rPr lang="en-US" sz="1600"/>
              <a:t>Do not ring phone until resources reserved</a:t>
            </a:r>
          </a:p>
          <a:p>
            <a:r>
              <a:rPr lang="en-US" sz="1800"/>
              <a:t>Uses a new extension to SIP</a:t>
            </a:r>
          </a:p>
          <a:p>
            <a:pPr lvl="1"/>
            <a:r>
              <a:rPr lang="en-US" sz="1600"/>
              <a:t>INVITE contains a header that indicates there is a precondition to ringing the phone</a:t>
            </a:r>
          </a:p>
          <a:p>
            <a:pPr lvl="1"/>
            <a:r>
              <a:rPr lang="en-US" sz="1600"/>
              <a:t>Preconditions include</a:t>
            </a:r>
          </a:p>
          <a:p>
            <a:pPr lvl="2"/>
            <a:r>
              <a:rPr lang="en-US"/>
              <a:t>QoS establishment</a:t>
            </a:r>
          </a:p>
          <a:p>
            <a:pPr lvl="2"/>
            <a:r>
              <a:rPr lang="en-US"/>
              <a:t>Security</a:t>
            </a:r>
          </a:p>
          <a:p>
            <a:pPr lvl="1"/>
            <a:r>
              <a:rPr lang="en-US" sz="1600"/>
              <a:t>When preconditions met, COMET request is sent</a:t>
            </a:r>
          </a:p>
          <a:p>
            <a:pPr lvl="1"/>
            <a:r>
              <a:rPr lang="en-US" sz="1600"/>
              <a:t>Phone can then ring</a:t>
            </a:r>
          </a:p>
        </p:txBody>
      </p:sp>
      <p:sp>
        <p:nvSpPr>
          <p:cNvPr id="287749" name="Line 5"/>
          <p:cNvSpPr>
            <a:spLocks noChangeShapeType="1"/>
          </p:cNvSpPr>
          <p:nvPr/>
        </p:nvSpPr>
        <p:spPr bwMode="auto">
          <a:xfrm>
            <a:off x="5765800" y="1141413"/>
            <a:ext cx="0" cy="4503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8169275" y="1141413"/>
            <a:ext cx="0" cy="45037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1" name="Line 7"/>
          <p:cNvSpPr>
            <a:spLocks noChangeShapeType="1"/>
          </p:cNvSpPr>
          <p:nvPr/>
        </p:nvSpPr>
        <p:spPr bwMode="auto">
          <a:xfrm>
            <a:off x="5916613" y="1292225"/>
            <a:ext cx="2176462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2" name="Line 8"/>
          <p:cNvSpPr>
            <a:spLocks noChangeShapeType="1"/>
          </p:cNvSpPr>
          <p:nvPr/>
        </p:nvSpPr>
        <p:spPr bwMode="auto">
          <a:xfrm flipH="1">
            <a:off x="5916613" y="1666875"/>
            <a:ext cx="2101850" cy="300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3" name="Line 9"/>
          <p:cNvSpPr>
            <a:spLocks noChangeShapeType="1"/>
          </p:cNvSpPr>
          <p:nvPr/>
        </p:nvSpPr>
        <p:spPr bwMode="auto">
          <a:xfrm>
            <a:off x="5916613" y="2043113"/>
            <a:ext cx="2176462" cy="746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54" name="Text Box 10"/>
          <p:cNvSpPr txBox="1">
            <a:spLocks noChangeArrowheads="1"/>
          </p:cNvSpPr>
          <p:nvPr/>
        </p:nvSpPr>
        <p:spPr bwMode="auto">
          <a:xfrm>
            <a:off x="6651625" y="1066800"/>
            <a:ext cx="514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INV</a:t>
            </a:r>
            <a:endParaRPr lang="en-US" sz="1400"/>
          </a:p>
        </p:txBody>
      </p:sp>
      <p:sp>
        <p:nvSpPr>
          <p:cNvPr id="287755" name="Text Box 11"/>
          <p:cNvSpPr txBox="1">
            <a:spLocks noChangeArrowheads="1"/>
          </p:cNvSpPr>
          <p:nvPr/>
        </p:nvSpPr>
        <p:spPr bwMode="auto">
          <a:xfrm>
            <a:off x="6142038" y="146685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183 Progress</a:t>
            </a:r>
            <a:endParaRPr lang="en-US" sz="1400"/>
          </a:p>
        </p:txBody>
      </p:sp>
      <p:sp>
        <p:nvSpPr>
          <p:cNvPr id="287756" name="Text Box 12"/>
          <p:cNvSpPr txBox="1">
            <a:spLocks noChangeArrowheads="1"/>
          </p:cNvSpPr>
          <p:nvPr/>
        </p:nvSpPr>
        <p:spPr bwMode="auto">
          <a:xfrm>
            <a:off x="7118350" y="1841500"/>
            <a:ext cx="8175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PRACK</a:t>
            </a:r>
            <a:endParaRPr lang="en-US" sz="1400"/>
          </a:p>
        </p:txBody>
      </p: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5391150" y="5645150"/>
            <a:ext cx="825500" cy="4508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latin typeface="Arial" panose="020B0604020202020204" pitchFamily="34" charset="0"/>
              </a:rPr>
              <a:t>Caller</a:t>
            </a:r>
            <a:endParaRPr lang="en-US" sz="1400"/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7718425" y="5645150"/>
            <a:ext cx="825500" cy="4508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latin typeface="Arial" panose="020B0604020202020204" pitchFamily="34" charset="0"/>
              </a:rPr>
              <a:t>Callee</a:t>
            </a:r>
            <a:endParaRPr lang="en-US" sz="1400"/>
          </a:p>
        </p:txBody>
      </p:sp>
      <p:sp>
        <p:nvSpPr>
          <p:cNvPr id="287759" name="Line 15"/>
          <p:cNvSpPr>
            <a:spLocks noChangeShapeType="1"/>
          </p:cNvSpPr>
          <p:nvPr/>
        </p:nvSpPr>
        <p:spPr bwMode="auto">
          <a:xfrm flipH="1">
            <a:off x="5916613" y="4219575"/>
            <a:ext cx="2101850" cy="300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0" name="Line 16"/>
          <p:cNvSpPr>
            <a:spLocks noChangeShapeType="1"/>
          </p:cNvSpPr>
          <p:nvPr/>
        </p:nvSpPr>
        <p:spPr bwMode="auto">
          <a:xfrm>
            <a:off x="5916613" y="4670425"/>
            <a:ext cx="2176462" cy="746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1" name="Text Box 17"/>
          <p:cNvSpPr txBox="1">
            <a:spLocks noChangeArrowheads="1"/>
          </p:cNvSpPr>
          <p:nvPr/>
        </p:nvSpPr>
        <p:spPr bwMode="auto">
          <a:xfrm>
            <a:off x="6142038" y="4092575"/>
            <a:ext cx="795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200 OK</a:t>
            </a:r>
            <a:endParaRPr lang="en-US" sz="1400"/>
          </a:p>
        </p:txBody>
      </p:sp>
      <p:sp>
        <p:nvSpPr>
          <p:cNvPr id="287762" name="Text Box 18"/>
          <p:cNvSpPr txBox="1">
            <a:spLocks noChangeArrowheads="1"/>
          </p:cNvSpPr>
          <p:nvPr/>
        </p:nvSpPr>
        <p:spPr bwMode="auto">
          <a:xfrm>
            <a:off x="7118350" y="4468813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ACK</a:t>
            </a:r>
            <a:endParaRPr lang="en-US" sz="1400"/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5765800" y="2343150"/>
            <a:ext cx="2403475" cy="750888"/>
            <a:chOff x="3648" y="1488"/>
            <a:chExt cx="1536" cy="480"/>
          </a:xfrm>
        </p:grpSpPr>
        <p:sp>
          <p:nvSpPr>
            <p:cNvPr id="287764" name="AutoShape 20"/>
            <p:cNvSpPr>
              <a:spLocks noChangeArrowheads="1"/>
            </p:cNvSpPr>
            <p:nvPr/>
          </p:nvSpPr>
          <p:spPr bwMode="auto">
            <a:xfrm>
              <a:off x="3648" y="1488"/>
              <a:ext cx="1536" cy="480"/>
            </a:xfrm>
            <a:prstGeom prst="leftRightArrow">
              <a:avLst>
                <a:gd name="adj1" fmla="val 50000"/>
                <a:gd name="adj2" fmla="val 64000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5" name="Text Box 21"/>
            <p:cNvSpPr txBox="1">
              <a:spLocks noChangeArrowheads="1"/>
            </p:cNvSpPr>
            <p:nvPr/>
          </p:nvSpPr>
          <p:spPr bwMode="auto">
            <a:xfrm>
              <a:off x="3742" y="1640"/>
              <a:ext cx="131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Resource Reservation</a:t>
              </a:r>
              <a:endParaRPr lang="en-US" sz="1400">
                <a:latin typeface="Arial" panose="020B0604020202020204" pitchFamily="34" charset="0"/>
              </a:endParaRPr>
            </a:p>
          </p:txBody>
        </p:sp>
      </p:grpSp>
      <p:sp>
        <p:nvSpPr>
          <p:cNvPr id="287766" name="Line 22"/>
          <p:cNvSpPr>
            <a:spLocks noChangeShapeType="1"/>
          </p:cNvSpPr>
          <p:nvPr/>
        </p:nvSpPr>
        <p:spPr bwMode="auto">
          <a:xfrm>
            <a:off x="8229600" y="3505200"/>
            <a:ext cx="525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 flipH="1">
            <a:off x="8243888" y="4219575"/>
            <a:ext cx="300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8" name="AutoShape 24"/>
          <p:cNvSpPr>
            <a:spLocks noChangeArrowheads="1"/>
          </p:cNvSpPr>
          <p:nvPr/>
        </p:nvSpPr>
        <p:spPr bwMode="auto">
          <a:xfrm>
            <a:off x="5765800" y="4819650"/>
            <a:ext cx="2403475" cy="676275"/>
          </a:xfrm>
          <a:prstGeom prst="leftRightArrow">
            <a:avLst>
              <a:gd name="adj1" fmla="val 50000"/>
              <a:gd name="adj2" fmla="val 71080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69" name="Text Box 25"/>
          <p:cNvSpPr txBox="1">
            <a:spLocks noChangeArrowheads="1"/>
          </p:cNvSpPr>
          <p:nvPr/>
        </p:nvSpPr>
        <p:spPr bwMode="auto">
          <a:xfrm>
            <a:off x="6583363" y="5013325"/>
            <a:ext cx="712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panose="020B0604020202020204" pitchFamily="34" charset="0"/>
              </a:rPr>
              <a:t>Media</a:t>
            </a:r>
          </a:p>
        </p:txBody>
      </p: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266113" y="3581400"/>
            <a:ext cx="877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anose="020B0604020202020204" pitchFamily="34" charset="0"/>
              </a:rPr>
              <a:t>Ringing</a:t>
            </a:r>
          </a:p>
        </p:txBody>
      </p:sp>
      <p:sp>
        <p:nvSpPr>
          <p:cNvPr id="287771" name="Line 27"/>
          <p:cNvSpPr>
            <a:spLocks noChangeShapeType="1"/>
          </p:cNvSpPr>
          <p:nvPr/>
        </p:nvSpPr>
        <p:spPr bwMode="auto">
          <a:xfrm flipH="1">
            <a:off x="8242300" y="4219575"/>
            <a:ext cx="52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2" name="Text Box 28"/>
          <p:cNvSpPr txBox="1">
            <a:spLocks noChangeArrowheads="1"/>
          </p:cNvSpPr>
          <p:nvPr/>
        </p:nvSpPr>
        <p:spPr bwMode="auto">
          <a:xfrm>
            <a:off x="8167688" y="4300538"/>
            <a:ext cx="900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panose="020B0604020202020204" pitchFamily="34" charset="0"/>
              </a:rPr>
              <a:t>Pickup</a:t>
            </a:r>
            <a:endParaRPr lang="en-US" sz="1400">
              <a:latin typeface="Arial" panose="020B0604020202020204" pitchFamily="34" charset="0"/>
            </a:endParaRPr>
          </a:p>
        </p:txBody>
      </p:sp>
      <p:sp>
        <p:nvSpPr>
          <p:cNvPr id="287773" name="Line 29"/>
          <p:cNvSpPr>
            <a:spLocks noChangeShapeType="1"/>
          </p:cNvSpPr>
          <p:nvPr/>
        </p:nvSpPr>
        <p:spPr bwMode="auto">
          <a:xfrm>
            <a:off x="5870575" y="3406775"/>
            <a:ext cx="2176463" cy="149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4" name="Line 30"/>
          <p:cNvSpPr>
            <a:spLocks noChangeShapeType="1"/>
          </p:cNvSpPr>
          <p:nvPr/>
        </p:nvSpPr>
        <p:spPr bwMode="auto">
          <a:xfrm flipH="1">
            <a:off x="5870575" y="3781425"/>
            <a:ext cx="2101850" cy="3000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6605588" y="3181350"/>
            <a:ext cx="938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COMET</a:t>
            </a:r>
            <a:endParaRPr lang="en-US" sz="1400"/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6096000" y="358140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Arial" panose="020B0604020202020204" pitchFamily="34" charset="0"/>
              </a:rPr>
              <a:t>200 OK</a:t>
            </a:r>
            <a:endParaRPr lang="en-US" sz="1400"/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6425" cy="457200"/>
          </a:xfrm>
        </p:spPr>
        <p:txBody>
          <a:bodyPr/>
          <a:lstStyle/>
          <a:p>
            <a:r>
              <a:rPr lang="en-US"/>
              <a:t>Information Resource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6425" cy="3733800"/>
          </a:xfrm>
          <a:ln/>
        </p:spPr>
        <p:txBody>
          <a:bodyPr/>
          <a:lstStyle/>
          <a:p>
            <a:r>
              <a:rPr lang="en-US" sz="2200">
                <a:latin typeface="Arial Narrow" panose="020B0606020202030204" pitchFamily="34" charset="0"/>
              </a:rPr>
              <a:t>Jonathan Rosenberg</a:t>
            </a:r>
          </a:p>
          <a:p>
            <a:pPr lvl="1"/>
            <a:r>
              <a:rPr lang="en-US" sz="2000">
                <a:latin typeface="Arial Narrow" panose="020B0606020202030204" pitchFamily="34" charset="0"/>
              </a:rPr>
              <a:t>jdrosen@dynamicsoft.com</a:t>
            </a:r>
          </a:p>
          <a:p>
            <a:pPr lvl="1"/>
            <a:r>
              <a:rPr lang="en-US" sz="2000">
                <a:latin typeface="Arial Narrow" panose="020B0606020202030204" pitchFamily="34" charset="0"/>
              </a:rPr>
              <a:t>+1 973-952-5000</a:t>
            </a:r>
            <a:endParaRPr lang="en-US" sz="24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Protocol Components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03383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User Agent Client (UAC)</a:t>
            </a:r>
          </a:p>
          <a:p>
            <a:pPr lvl="1"/>
            <a:r>
              <a:rPr lang="en-US" sz="1400"/>
              <a:t>End systems</a:t>
            </a:r>
          </a:p>
          <a:p>
            <a:pPr lvl="1"/>
            <a:r>
              <a:rPr lang="en-US" sz="1400"/>
              <a:t>Send SIP requests</a:t>
            </a:r>
          </a:p>
          <a:p>
            <a:r>
              <a:rPr lang="en-US" sz="1600"/>
              <a:t>User Agent Server (UAS)</a:t>
            </a:r>
          </a:p>
          <a:p>
            <a:pPr lvl="1"/>
            <a:r>
              <a:rPr lang="en-US" sz="1400"/>
              <a:t>Listens for call requests</a:t>
            </a:r>
          </a:p>
          <a:p>
            <a:pPr lvl="1"/>
            <a:r>
              <a:rPr lang="en-US" sz="1400"/>
              <a:t>Prompts user or executes program to determine response</a:t>
            </a:r>
          </a:p>
          <a:p>
            <a:r>
              <a:rPr lang="en-US" sz="1800"/>
              <a:t>User Agent</a:t>
            </a:r>
          </a:p>
          <a:p>
            <a:pPr lvl="1"/>
            <a:r>
              <a:rPr lang="en-US" sz="1600"/>
              <a:t>UAC + UAS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05300" y="2057400"/>
            <a:ext cx="44577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Redirect Server</a:t>
            </a:r>
          </a:p>
          <a:p>
            <a:pPr lvl="1"/>
            <a:r>
              <a:rPr lang="en-US" sz="1400"/>
              <a:t>“Network” server; redirects users to try other server</a:t>
            </a:r>
          </a:p>
          <a:p>
            <a:r>
              <a:rPr lang="en-US" sz="1600"/>
              <a:t>Proxy Server</a:t>
            </a:r>
          </a:p>
          <a:p>
            <a:pPr lvl="1"/>
            <a:r>
              <a:rPr lang="en-US" sz="1400"/>
              <a:t>“Network Server” Proxies request to another server Can “fork” request to multiple servers, creating a search tree</a:t>
            </a:r>
          </a:p>
          <a:p>
            <a:r>
              <a:rPr lang="en-US" sz="1600"/>
              <a:t>Registrar</a:t>
            </a:r>
          </a:p>
          <a:p>
            <a:pPr lvl="1"/>
            <a:r>
              <a:rPr lang="en-US" sz="1400"/>
              <a:t>receives registrations regarding current user locations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SIP Addressing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03383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600"/>
              <a:t>SIP addresses are URL’s</a:t>
            </a:r>
          </a:p>
          <a:p>
            <a:r>
              <a:rPr lang="en-US" sz="1600"/>
              <a:t>URL contains several components</a:t>
            </a:r>
          </a:p>
          <a:p>
            <a:pPr lvl="1"/>
            <a:r>
              <a:rPr lang="en-US" sz="1400"/>
              <a:t>Scheme (sip)</a:t>
            </a:r>
          </a:p>
          <a:p>
            <a:pPr lvl="1"/>
            <a:r>
              <a:rPr lang="en-US" sz="1400"/>
              <a:t>Username</a:t>
            </a:r>
          </a:p>
          <a:p>
            <a:pPr lvl="1"/>
            <a:r>
              <a:rPr lang="en-US" sz="1400"/>
              <a:t>Optional password</a:t>
            </a:r>
          </a:p>
          <a:p>
            <a:pPr lvl="1"/>
            <a:r>
              <a:rPr lang="en-US" sz="1400"/>
              <a:t>Hostname</a:t>
            </a:r>
          </a:p>
          <a:p>
            <a:pPr lvl="1"/>
            <a:r>
              <a:rPr lang="en-US" sz="1400"/>
              <a:t>Optional port</a:t>
            </a:r>
          </a:p>
          <a:p>
            <a:pPr lvl="1"/>
            <a:r>
              <a:rPr lang="en-US" sz="1400"/>
              <a:t>Parameters</a:t>
            </a:r>
          </a:p>
          <a:p>
            <a:pPr lvl="1"/>
            <a:r>
              <a:rPr lang="en-US" sz="1400"/>
              <a:t>Headers and Body</a:t>
            </a:r>
          </a:p>
          <a:p>
            <a:r>
              <a:rPr lang="en-US" sz="1600"/>
              <a:t>SIP allows any URI type</a:t>
            </a:r>
          </a:p>
          <a:p>
            <a:pPr lvl="1"/>
            <a:r>
              <a:rPr lang="en-US" sz="1400"/>
              <a:t>tel URIs</a:t>
            </a:r>
          </a:p>
          <a:p>
            <a:pPr lvl="1"/>
            <a:r>
              <a:rPr lang="en-US" sz="1400"/>
              <a:t>http URLs for redirects</a:t>
            </a:r>
          </a:p>
          <a:p>
            <a:pPr lvl="1"/>
            <a:r>
              <a:rPr lang="en-US" sz="1400"/>
              <a:t>mailto URLs</a:t>
            </a:r>
          </a:p>
          <a:p>
            <a:pPr lvl="1"/>
            <a:r>
              <a:rPr lang="en-US" sz="1400"/>
              <a:t>leverage vast URI infrastructure</a:t>
            </a:r>
            <a:endParaRPr lang="en-US" sz="1600"/>
          </a:p>
          <a:p>
            <a:endParaRPr lang="en-US" sz="1600"/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886200" y="4191000"/>
            <a:ext cx="42179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anose="02070309020205020404" pitchFamily="49" charset="0"/>
              </a:rPr>
              <a:t>sip:jdrosen@dynamicsoft.com:5061;</a:t>
            </a:r>
          </a:p>
          <a:p>
            <a:r>
              <a:rPr lang="en-US">
                <a:latin typeface="Courier New" panose="02070309020205020404" pitchFamily="49" charset="0"/>
              </a:rPr>
              <a:t>  user=host?Subject=foo</a:t>
            </a:r>
          </a:p>
        </p:txBody>
      </p:sp>
      <p:sp>
        <p:nvSpPr>
          <p:cNvPr id="247814" name="Freeform 6"/>
          <p:cNvSpPr>
            <a:spLocks/>
          </p:cNvSpPr>
          <p:nvPr/>
        </p:nvSpPr>
        <p:spPr bwMode="auto">
          <a:xfrm>
            <a:off x="2438400" y="2514600"/>
            <a:ext cx="1676400" cy="1676400"/>
          </a:xfrm>
          <a:custGeom>
            <a:avLst/>
            <a:gdLst>
              <a:gd name="T0" fmla="*/ 0 w 1056"/>
              <a:gd name="T1" fmla="*/ 0 h 480"/>
              <a:gd name="T2" fmla="*/ 1056 w 1056"/>
              <a:gd name="T3" fmla="*/ 0 h 480"/>
              <a:gd name="T4" fmla="*/ 1056 w 105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480">
                <a:moveTo>
                  <a:pt x="0" y="0"/>
                </a:moveTo>
                <a:lnTo>
                  <a:pt x="1056" y="0"/>
                </a:lnTo>
                <a:lnTo>
                  <a:pt x="1056" y="48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5" name="Freeform 7"/>
          <p:cNvSpPr>
            <a:spLocks/>
          </p:cNvSpPr>
          <p:nvPr/>
        </p:nvSpPr>
        <p:spPr bwMode="auto">
          <a:xfrm>
            <a:off x="2209800" y="2895600"/>
            <a:ext cx="2667000" cy="1295400"/>
          </a:xfrm>
          <a:custGeom>
            <a:avLst/>
            <a:gdLst>
              <a:gd name="T0" fmla="*/ 0 w 1680"/>
              <a:gd name="T1" fmla="*/ 0 h 240"/>
              <a:gd name="T2" fmla="*/ 1680 w 1680"/>
              <a:gd name="T3" fmla="*/ 0 h 240"/>
              <a:gd name="T4" fmla="*/ 1680 w 1680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0" h="240">
                <a:moveTo>
                  <a:pt x="0" y="0"/>
                </a:moveTo>
                <a:lnTo>
                  <a:pt x="1680" y="0"/>
                </a:lnTo>
                <a:lnTo>
                  <a:pt x="1680" y="24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7" name="Freeform 9"/>
          <p:cNvSpPr>
            <a:spLocks/>
          </p:cNvSpPr>
          <p:nvPr/>
        </p:nvSpPr>
        <p:spPr bwMode="auto">
          <a:xfrm>
            <a:off x="2209800" y="3429000"/>
            <a:ext cx="3810000" cy="762000"/>
          </a:xfrm>
          <a:custGeom>
            <a:avLst/>
            <a:gdLst>
              <a:gd name="T0" fmla="*/ 0 w 2400"/>
              <a:gd name="T1" fmla="*/ 0 h 480"/>
              <a:gd name="T2" fmla="*/ 2400 w 2400"/>
              <a:gd name="T3" fmla="*/ 0 h 480"/>
              <a:gd name="T4" fmla="*/ 2400 w 240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0" h="480">
                <a:moveTo>
                  <a:pt x="0" y="0"/>
                </a:moveTo>
                <a:lnTo>
                  <a:pt x="2400" y="0"/>
                </a:lnTo>
                <a:lnTo>
                  <a:pt x="2400" y="48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Freeform 10"/>
          <p:cNvSpPr>
            <a:spLocks/>
          </p:cNvSpPr>
          <p:nvPr/>
        </p:nvSpPr>
        <p:spPr bwMode="auto">
          <a:xfrm>
            <a:off x="2438400" y="3657600"/>
            <a:ext cx="5181600" cy="533400"/>
          </a:xfrm>
          <a:custGeom>
            <a:avLst/>
            <a:gdLst>
              <a:gd name="T0" fmla="*/ 0 w 3264"/>
              <a:gd name="T1" fmla="*/ 0 h 336"/>
              <a:gd name="T2" fmla="*/ 3264 w 3264"/>
              <a:gd name="T3" fmla="*/ 0 h 336"/>
              <a:gd name="T4" fmla="*/ 3264 w 326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" h="336">
                <a:moveTo>
                  <a:pt x="0" y="0"/>
                </a:moveTo>
                <a:lnTo>
                  <a:pt x="3264" y="0"/>
                </a:lnTo>
                <a:lnTo>
                  <a:pt x="3264" y="33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9" name="Freeform 11"/>
          <p:cNvSpPr>
            <a:spLocks/>
          </p:cNvSpPr>
          <p:nvPr/>
        </p:nvSpPr>
        <p:spPr bwMode="auto">
          <a:xfrm>
            <a:off x="2362200" y="3962400"/>
            <a:ext cx="2362200" cy="1143000"/>
          </a:xfrm>
          <a:custGeom>
            <a:avLst/>
            <a:gdLst>
              <a:gd name="T0" fmla="*/ 0 w 1488"/>
              <a:gd name="T1" fmla="*/ 0 h 720"/>
              <a:gd name="T2" fmla="*/ 816 w 1488"/>
              <a:gd name="T3" fmla="*/ 0 h 720"/>
              <a:gd name="T4" fmla="*/ 816 w 1488"/>
              <a:gd name="T5" fmla="*/ 720 h 720"/>
              <a:gd name="T6" fmla="*/ 1488 w 1488"/>
              <a:gd name="T7" fmla="*/ 720 h 720"/>
              <a:gd name="T8" fmla="*/ 1488 w 1488"/>
              <a:gd name="T9" fmla="*/ 528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720">
                <a:moveTo>
                  <a:pt x="0" y="0"/>
                </a:moveTo>
                <a:lnTo>
                  <a:pt x="816" y="0"/>
                </a:lnTo>
                <a:lnTo>
                  <a:pt x="816" y="720"/>
                </a:lnTo>
                <a:lnTo>
                  <a:pt x="1488" y="720"/>
                </a:lnTo>
                <a:lnTo>
                  <a:pt x="148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Freeform 12"/>
          <p:cNvSpPr>
            <a:spLocks/>
          </p:cNvSpPr>
          <p:nvPr/>
        </p:nvSpPr>
        <p:spPr bwMode="auto">
          <a:xfrm>
            <a:off x="2895600" y="4267200"/>
            <a:ext cx="3200400" cy="990600"/>
          </a:xfrm>
          <a:custGeom>
            <a:avLst/>
            <a:gdLst>
              <a:gd name="T0" fmla="*/ 0 w 2016"/>
              <a:gd name="T1" fmla="*/ 0 h 624"/>
              <a:gd name="T2" fmla="*/ 384 w 2016"/>
              <a:gd name="T3" fmla="*/ 0 h 624"/>
              <a:gd name="T4" fmla="*/ 384 w 2016"/>
              <a:gd name="T5" fmla="*/ 624 h 624"/>
              <a:gd name="T6" fmla="*/ 2016 w 2016"/>
              <a:gd name="T7" fmla="*/ 624 h 624"/>
              <a:gd name="T8" fmla="*/ 2016 w 2016"/>
              <a:gd name="T9" fmla="*/ 38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6" h="624">
                <a:moveTo>
                  <a:pt x="0" y="0"/>
                </a:moveTo>
                <a:lnTo>
                  <a:pt x="384" y="0"/>
                </a:lnTo>
                <a:lnTo>
                  <a:pt x="384" y="624"/>
                </a:lnTo>
                <a:lnTo>
                  <a:pt x="2016" y="624"/>
                </a:lnTo>
                <a:lnTo>
                  <a:pt x="2016" y="38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/>
              <a:t>Network Servers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752600"/>
            <a:ext cx="4198937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lIns="92075" tIns="46038" rIns="92075" bIns="46038"/>
          <a:lstStyle/>
          <a:p>
            <a:r>
              <a:rPr lang="en-US" sz="1800"/>
              <a:t>Main Function is routing</a:t>
            </a:r>
          </a:p>
          <a:p>
            <a:pPr lvl="1"/>
            <a:r>
              <a:rPr lang="en-US" sz="1600"/>
              <a:t>Where should request go next?</a:t>
            </a:r>
          </a:p>
          <a:p>
            <a:pPr lvl="1"/>
            <a:r>
              <a:rPr lang="en-US" sz="1600"/>
              <a:t>Can redirect or proxy there</a:t>
            </a:r>
          </a:p>
          <a:p>
            <a:r>
              <a:rPr lang="en-US" sz="1800"/>
              <a:t>SIP does not dictate how routing is done</a:t>
            </a:r>
          </a:p>
          <a:p>
            <a:r>
              <a:rPr lang="en-US" sz="1800"/>
              <a:t>Location Service provides data </a:t>
            </a:r>
          </a:p>
          <a:p>
            <a:pPr lvl="1"/>
            <a:r>
              <a:rPr lang="en-US" sz="1600"/>
              <a:t>Abstract concept</a:t>
            </a:r>
          </a:p>
          <a:p>
            <a:pPr lvl="1"/>
            <a:r>
              <a:rPr lang="en-US" sz="1600"/>
              <a:t>LDAP, whois, whois++</a:t>
            </a:r>
          </a:p>
          <a:p>
            <a:pPr lvl="1"/>
            <a:r>
              <a:rPr lang="en-US" sz="1600"/>
              <a:t>result of program execution (IN)</a:t>
            </a:r>
          </a:p>
          <a:p>
            <a:r>
              <a:rPr lang="en-US" sz="1800"/>
              <a:t>End result is a mapping from one SIP URI to another</a:t>
            </a:r>
          </a:p>
          <a:p>
            <a:pPr lvl="1"/>
            <a:r>
              <a:rPr lang="en-US" sz="1600"/>
              <a:t>sip:jdrosen@dynamicsoft.com to sip:jdrosen@eagle.dynamicsoft.com</a:t>
            </a:r>
          </a:p>
          <a:p>
            <a:endParaRPr lang="en-US" sz="1800"/>
          </a:p>
          <a:p>
            <a:pPr lvl="1"/>
            <a:endParaRPr lang="en-US" sz="1600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5791200" y="3200400"/>
            <a:ext cx="9144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900">
                <a:latin typeface="Arial" panose="020B0604020202020204" pitchFamily="34" charset="0"/>
              </a:rPr>
              <a:t>Proxy</a:t>
            </a:r>
          </a:p>
        </p:txBody>
      </p:sp>
      <p:sp>
        <p:nvSpPr>
          <p:cNvPr id="264197" name="AutoShape 5"/>
          <p:cNvSpPr>
            <a:spLocks noChangeArrowheads="1"/>
          </p:cNvSpPr>
          <p:nvPr/>
        </p:nvSpPr>
        <p:spPr bwMode="auto">
          <a:xfrm>
            <a:off x="6400800" y="1447800"/>
            <a:ext cx="609600" cy="914400"/>
          </a:xfrm>
          <a:prstGeom prst="can">
            <a:avLst>
              <a:gd name="adj" fmla="val 37500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500">
                <a:latin typeface="Arial" panose="020B0604020202020204" pitchFamily="34" charset="0"/>
              </a:rPr>
              <a:t>LS</a:t>
            </a:r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 flipV="1">
            <a:off x="6172200" y="25146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 flipH="1">
            <a:off x="6400800" y="2590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50292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67818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soft_lates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soft_lates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soft_la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oft_late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oft_lates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oft_late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oft_late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oft_late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oft_lat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Office\Templates\Presentations\dsoft_latest.pot</Template>
  <TotalTime>1875</TotalTime>
  <Words>4408</Words>
  <Application>Microsoft Office PowerPoint</Application>
  <PresentationFormat>Letter Paper (8.5x11 in)</PresentationFormat>
  <Paragraphs>1063</Paragraphs>
  <Slides>64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  <vt:variant>
        <vt:lpstr>Custom Shows</vt:lpstr>
      </vt:variant>
      <vt:variant>
        <vt:i4>1</vt:i4>
      </vt:variant>
    </vt:vector>
  </HeadingPairs>
  <TitlesOfParts>
    <vt:vector size="72" baseType="lpstr">
      <vt:lpstr>Times New Roman</vt:lpstr>
      <vt:lpstr>Arial Narrow</vt:lpstr>
      <vt:lpstr>Arial</vt:lpstr>
      <vt:lpstr>Wingdings</vt:lpstr>
      <vt:lpstr>Times</vt:lpstr>
      <vt:lpstr>Courier New</vt:lpstr>
      <vt:lpstr>dsoft_latest</vt:lpstr>
      <vt:lpstr>PowerPoint Presentation</vt:lpstr>
      <vt:lpstr>A Tutorial on SIP</vt:lpstr>
      <vt:lpstr>Introducing - Session Initiation Protocol (SIP)</vt:lpstr>
      <vt:lpstr>Basic Design</vt:lpstr>
      <vt:lpstr>Transactions</vt:lpstr>
      <vt:lpstr>Session Independence</vt:lpstr>
      <vt:lpstr>Protocol Components</vt:lpstr>
      <vt:lpstr>SIP Addressing</vt:lpstr>
      <vt:lpstr>Network Servers</vt:lpstr>
      <vt:lpstr>Proxies</vt:lpstr>
      <vt:lpstr>DNS Usage</vt:lpstr>
      <vt:lpstr>Local Outbound Proxies</vt:lpstr>
      <vt:lpstr>SIP Methods</vt:lpstr>
      <vt:lpstr>SIP Architecture</vt:lpstr>
      <vt:lpstr>SIP Message Syntax</vt:lpstr>
      <vt:lpstr>SIP Address Fields</vt:lpstr>
      <vt:lpstr>SIP Responses</vt:lpstr>
      <vt:lpstr>Example SIP Response</vt:lpstr>
      <vt:lpstr>SIP Transport</vt:lpstr>
      <vt:lpstr>INVITE reliability</vt:lpstr>
      <vt:lpstr>Non-INVITE Reliability</vt:lpstr>
      <vt:lpstr>TCP Transport</vt:lpstr>
      <vt:lpstr>Hop by Hop vs. End to End</vt:lpstr>
      <vt:lpstr>Registrations</vt:lpstr>
      <vt:lpstr>Registration Responses</vt:lpstr>
      <vt:lpstr>Registration Details</vt:lpstr>
      <vt:lpstr>Forking</vt:lpstr>
      <vt:lpstr>More on Forking</vt:lpstr>
      <vt:lpstr>CANCEL</vt:lpstr>
      <vt:lpstr>Response Routing: Via</vt:lpstr>
      <vt:lpstr>Via Operation</vt:lpstr>
      <vt:lpstr>Received Tags</vt:lpstr>
      <vt:lpstr>Stateful vs. Stateless Proxies</vt:lpstr>
      <vt:lpstr>Loop Detection</vt:lpstr>
      <vt:lpstr>Loop Detection: Details</vt:lpstr>
      <vt:lpstr>Routing of Subsequent Requests</vt:lpstr>
      <vt:lpstr>Construction of Route Header</vt:lpstr>
      <vt:lpstr>Example Route Construction</vt:lpstr>
      <vt:lpstr>Setting up the Session</vt:lpstr>
      <vt:lpstr>Anatomy of SDP</vt:lpstr>
      <vt:lpstr>Negotiating the Session</vt:lpstr>
      <vt:lpstr>Changing Session Parameters</vt:lpstr>
      <vt:lpstr>Hanging Up</vt:lpstr>
      <vt:lpstr>Calls, Call Legs and Transactions</vt:lpstr>
      <vt:lpstr>Call Flow for basic call: UA to proxy to UA</vt:lpstr>
      <vt:lpstr>Addressing Scalability</vt:lpstr>
      <vt:lpstr>Fault Tolerance</vt:lpstr>
      <vt:lpstr>Extensibility Model</vt:lpstr>
      <vt:lpstr>Extensibility: Client requests Feature</vt:lpstr>
      <vt:lpstr>Extensibility: Server wants feature</vt:lpstr>
      <vt:lpstr>Extensibility: New Methods</vt:lpstr>
      <vt:lpstr>Extensibility: New Bodies</vt:lpstr>
      <vt:lpstr>Security</vt:lpstr>
      <vt:lpstr>HTTP Basic and Digest</vt:lpstr>
      <vt:lpstr>HTTP Basic Authentication</vt:lpstr>
      <vt:lpstr>HTTP Digest Authentication</vt:lpstr>
      <vt:lpstr>PGP</vt:lpstr>
      <vt:lpstr>Coming soon: S/MIME</vt:lpstr>
      <vt:lpstr>Transport Security</vt:lpstr>
      <vt:lpstr>Transport Security</vt:lpstr>
      <vt:lpstr>What about QoS?</vt:lpstr>
      <vt:lpstr>Models of QoS for SIP</vt:lpstr>
      <vt:lpstr>Quality of Service</vt:lpstr>
      <vt:lpstr>Information Resource</vt:lpstr>
      <vt:lpstr>Custom Show 1</vt:lpstr>
    </vt:vector>
  </TitlesOfParts>
  <Company>dynamicsoft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Jonathan Rosenberg</dc:creator>
  <cp:lastModifiedBy>Jonathan Rosenberg</cp:lastModifiedBy>
  <cp:revision>40</cp:revision>
  <cp:lastPrinted>1999-07-30T22:24:15Z</cp:lastPrinted>
  <dcterms:created xsi:type="dcterms:W3CDTF">2000-05-18T06:45:48Z</dcterms:created>
  <dcterms:modified xsi:type="dcterms:W3CDTF">2013-12-14T17:27:38Z</dcterms:modified>
</cp:coreProperties>
</file>