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30"/>
  </p:notesMasterIdLst>
  <p:handoutMasterIdLst>
    <p:handoutMasterId r:id="rId31"/>
  </p:handoutMasterIdLst>
  <p:sldIdLst>
    <p:sldId id="413" r:id="rId2"/>
    <p:sldId id="465" r:id="rId3"/>
    <p:sldId id="479" r:id="rId4"/>
    <p:sldId id="480" r:id="rId5"/>
    <p:sldId id="467" r:id="rId6"/>
    <p:sldId id="481" r:id="rId7"/>
    <p:sldId id="515" r:id="rId8"/>
    <p:sldId id="516" r:id="rId9"/>
    <p:sldId id="517" r:id="rId10"/>
    <p:sldId id="518" r:id="rId11"/>
    <p:sldId id="519" r:id="rId12"/>
    <p:sldId id="520" r:id="rId13"/>
    <p:sldId id="483" r:id="rId14"/>
    <p:sldId id="484" r:id="rId15"/>
    <p:sldId id="487" r:id="rId16"/>
    <p:sldId id="489" r:id="rId17"/>
    <p:sldId id="497" r:id="rId18"/>
    <p:sldId id="498" r:id="rId19"/>
    <p:sldId id="499" r:id="rId20"/>
    <p:sldId id="501" r:id="rId21"/>
    <p:sldId id="507" r:id="rId22"/>
    <p:sldId id="508" r:id="rId23"/>
    <p:sldId id="513" r:id="rId24"/>
    <p:sldId id="514" r:id="rId25"/>
    <p:sldId id="521" r:id="rId26"/>
    <p:sldId id="522" r:id="rId27"/>
    <p:sldId id="523" r:id="rId28"/>
    <p:sldId id="464" r:id="rId2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BF2D"/>
    <a:srgbClr val="999999"/>
    <a:srgbClr val="C3C16F"/>
    <a:srgbClr val="4798AB"/>
    <a:srgbClr val="C0910C"/>
    <a:srgbClr val="FFFF00"/>
    <a:srgbClr val="000000"/>
    <a:srgbClr val="DF7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9" autoAdjust="0"/>
    <p:restoredTop sz="99823" autoAdjust="0"/>
  </p:normalViewPr>
  <p:slideViewPr>
    <p:cSldViewPr>
      <p:cViewPr varScale="1">
        <p:scale>
          <a:sx n="122" d="100"/>
          <a:sy n="122" d="100"/>
        </p:scale>
        <p:origin x="133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7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150" y="8969375"/>
            <a:ext cx="686276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114" tIns="50944" rIns="97114" bIns="50944">
            <a:spAutoFit/>
          </a:bodyPr>
          <a:lstStyle>
            <a:lvl1pPr defTabSz="620713"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73100" indent="-188913" defTabSz="620713"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0175" defTabSz="620713"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620713"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38338" defTabSz="620713"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95538" defTabSz="620713" eaLnBrk="0" fontAlgn="base" hangingPunct="0">
              <a:spcBef>
                <a:spcPct val="0"/>
              </a:spcBef>
              <a:spcAft>
                <a:spcPct val="0"/>
              </a:spcAft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52738" defTabSz="620713" eaLnBrk="0" fontAlgn="base" hangingPunct="0">
              <a:spcBef>
                <a:spcPct val="0"/>
              </a:spcBef>
              <a:spcAft>
                <a:spcPct val="0"/>
              </a:spcAft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9938" defTabSz="620713" eaLnBrk="0" fontAlgn="base" hangingPunct="0">
              <a:spcBef>
                <a:spcPct val="0"/>
              </a:spcBef>
              <a:spcAft>
                <a:spcPct val="0"/>
              </a:spcAft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67138" defTabSz="620713" eaLnBrk="0" fontAlgn="base" hangingPunct="0">
              <a:spcBef>
                <a:spcPct val="0"/>
              </a:spcBef>
              <a:spcAft>
                <a:spcPct val="0"/>
              </a:spcAft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800"/>
              <a:t>Copyright © 2005, Cisco Systems, Inc. All rights reserved. Printed in USA.</a:t>
            </a:r>
            <a:br>
              <a:rPr lang="en-US" sz="800"/>
            </a:br>
            <a:r>
              <a:rPr lang="en-US" sz="800"/>
              <a:t>Presentation_ID.scr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153988" y="8983663"/>
            <a:ext cx="6700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57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667" tIns="50185" rIns="95667" bIns="50185">
            <a:spAutoFit/>
          </a:bodyPr>
          <a:lstStyle>
            <a:lvl1pPr defTabSz="611188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3575" indent="-187325" defTabSz="611188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9538" defTabSz="611188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8600" defTabSz="611188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09763" defTabSz="611188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66963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24163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81363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38563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800"/>
              <a:t>© 2005, Cisco Systems, Inc. All rights reserved.</a:t>
            </a:r>
          </a:p>
          <a:p>
            <a:pPr>
              <a:lnSpc>
                <a:spcPct val="100000"/>
              </a:lnSpc>
            </a:pPr>
            <a:r>
              <a:rPr lang="en-US" sz="800"/>
              <a:t>Presentation_ID.scr</a:t>
            </a:r>
          </a:p>
        </p:txBody>
      </p:sp>
      <p:sp>
        <p:nvSpPr>
          <p:cNvPr id="183306" name="Line 10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7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819" tIns="0" rIns="18819" bIns="0" numCol="1" anchor="b" anchorCtr="0" compatLnSpc="1">
            <a:prstTxWarp prst="textNoShape">
              <a:avLst/>
            </a:prstTxWarp>
          </a:bodyPr>
          <a:lstStyle>
            <a:lvl1pPr algn="r" defTabSz="903288">
              <a:lnSpc>
                <a:spcPct val="100000"/>
              </a:lnSpc>
              <a:defRPr sz="800" b="0"/>
            </a:lvl1pPr>
          </a:lstStyle>
          <a:p>
            <a:fld id="{BBA8C6D8-E30B-4B31-85D2-5226DF730A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3308" name="Rectangle 12"/>
          <p:cNvSpPr>
            <a:spLocks noChangeAspect="1" noChangeArrowheads="1" noTextEdit="1"/>
          </p:cNvSpPr>
          <p:nvPr>
            <p:ph type="sldImg" idx="2"/>
          </p:nvPr>
        </p:nvSpPr>
        <p:spPr bwMode="auto">
          <a:xfrm>
            <a:off x="873125" y="244475"/>
            <a:ext cx="5321300" cy="3990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3309" name="Rectangle 1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4813" y="4378325"/>
            <a:ext cx="6121400" cy="425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67" tIns="50185" rIns="95667" bIns="50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0406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2713" indent="-112713" algn="l" defTabSz="1020763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82600" indent="-120650" algn="l" defTabSz="1020763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66788" algn="l" defTabSz="1020763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449388" algn="l" defTabSz="1020763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931988" algn="l" defTabSz="1020763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E5473-0F33-4827-8C37-E81EBE98E681}" type="slidenum">
              <a:rPr lang="en-US"/>
              <a:pPr/>
              <a:t>1</a:t>
            </a:fld>
            <a:endParaRPr lang="en-US"/>
          </a:p>
        </p:txBody>
      </p:sp>
      <p:sp>
        <p:nvSpPr>
          <p:cNvPr id="611330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806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FA64AB-B8A4-4D30-8381-438F3DB8EA10}" type="slidenum">
              <a:rPr lang="en-US"/>
              <a:pPr/>
              <a:t>2</a:t>
            </a:fld>
            <a:endParaRPr lang="en-US"/>
          </a:p>
        </p:txBody>
      </p:sp>
      <p:sp>
        <p:nvSpPr>
          <p:cNvPr id="820226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41850" cy="3481387"/>
          </a:xfrm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8013"/>
            <a:ext cx="5140325" cy="41814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19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A75DC0-EC01-4519-959A-D9F3EA6E7054}" type="slidenum">
              <a:rPr lang="en-US"/>
              <a:pPr/>
              <a:t>28</a:t>
            </a:fld>
            <a:endParaRPr lang="en-US"/>
          </a:p>
        </p:txBody>
      </p:sp>
      <p:sp>
        <p:nvSpPr>
          <p:cNvPr id="690178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881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871" name="Rectangle 207"/>
          <p:cNvSpPr>
            <a:spLocks noChangeArrowheads="1"/>
          </p:cNvSpPr>
          <p:nvPr/>
        </p:nvSpPr>
        <p:spPr bwMode="auto">
          <a:xfrm>
            <a:off x="0" y="0"/>
            <a:ext cx="9144000" cy="4013200"/>
          </a:xfrm>
          <a:prstGeom prst="rect">
            <a:avLst/>
          </a:prstGeom>
          <a:solidFill>
            <a:srgbClr val="30677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pic>
        <p:nvPicPr>
          <p:cNvPr id="369872" name="Picture 208" descr="white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485775"/>
            <a:ext cx="866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9873" name="Rectangle 209"/>
          <p:cNvSpPr>
            <a:spLocks noGrp="1" noChangeArrowheads="1"/>
          </p:cNvSpPr>
          <p:nvPr>
            <p:ph type="ctrTitle"/>
          </p:nvPr>
        </p:nvSpPr>
        <p:spPr>
          <a:xfrm>
            <a:off x="1420813" y="1331913"/>
            <a:ext cx="6950075" cy="83026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69874" name="Rectangle 210"/>
          <p:cNvSpPr>
            <a:spLocks noGrp="1" noChangeArrowheads="1"/>
          </p:cNvSpPr>
          <p:nvPr>
            <p:ph type="subTitle" idx="1"/>
          </p:nvPr>
        </p:nvSpPr>
        <p:spPr>
          <a:xfrm>
            <a:off x="1435100" y="4435475"/>
            <a:ext cx="6940550" cy="419100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lnSpc>
                <a:spcPct val="90000"/>
              </a:lnSpc>
              <a:buFont typeface="Arial" panose="020B0604020202020204" pitchFamily="34" charset="0"/>
              <a:buNone/>
              <a:defRPr sz="20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69881" name="AutoShape 217"/>
          <p:cNvSpPr>
            <a:spLocks noChangeArrowheads="1"/>
          </p:cNvSpPr>
          <p:nvPr/>
        </p:nvSpPr>
        <p:spPr bwMode="white">
          <a:xfrm rot="10800000">
            <a:off x="8756650" y="-9525"/>
            <a:ext cx="387350" cy="377825"/>
          </a:xfrm>
          <a:prstGeom prst="rtTriangl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369884" name="Rectangle 220"/>
          <p:cNvSpPr>
            <a:spLocks noChangeArrowheads="1"/>
          </p:cNvSpPr>
          <p:nvPr/>
        </p:nvSpPr>
        <p:spPr bwMode="auto">
          <a:xfrm>
            <a:off x="0" y="6564313"/>
            <a:ext cx="9144000" cy="298450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369885" name="Rectangle 221"/>
          <p:cNvSpPr>
            <a:spLocks noChangeArrowheads="1"/>
          </p:cNvSpPr>
          <p:nvPr/>
        </p:nvSpPr>
        <p:spPr bwMode="white">
          <a:xfrm>
            <a:off x="8842375" y="6643688"/>
            <a:ext cx="274638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b" anchorCtr="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2375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30363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75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47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019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fld id="{2B49693A-FF96-49BE-839B-E0B5A5209B6B}" type="slidenum">
              <a:rPr lang="en-US" sz="700" b="0">
                <a:solidFill>
                  <a:srgbClr val="C0C0C0"/>
                </a:solidFill>
              </a:rPr>
              <a:pPr>
                <a:lnSpc>
                  <a:spcPct val="100000"/>
                </a:lnSpc>
              </a:pPr>
              <a:t>‹#›</a:t>
            </a:fld>
            <a:endParaRPr lang="en-US" sz="700" b="0">
              <a:solidFill>
                <a:srgbClr val="C0C0C0"/>
              </a:solidFill>
            </a:endParaRPr>
          </a:p>
        </p:txBody>
      </p:sp>
      <p:sp>
        <p:nvSpPr>
          <p:cNvPr id="369886" name="Rectangle 222"/>
          <p:cNvSpPr>
            <a:spLocks noChangeArrowheads="1"/>
          </p:cNvSpPr>
          <p:nvPr/>
        </p:nvSpPr>
        <p:spPr bwMode="white">
          <a:xfrm>
            <a:off x="1863725" y="6669088"/>
            <a:ext cx="2022475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b" anchorCtr="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2375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30363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75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47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019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00" b="0">
                <a:solidFill>
                  <a:srgbClr val="C0C0C0"/>
                </a:solidFill>
              </a:rPr>
              <a:t>© 2005 Cisco Systems, Inc. All rights reserved.</a:t>
            </a:r>
          </a:p>
        </p:txBody>
      </p:sp>
      <p:sp>
        <p:nvSpPr>
          <p:cNvPr id="369889" name="Rectangle 225"/>
          <p:cNvSpPr>
            <a:spLocks noChangeArrowheads="1"/>
          </p:cNvSpPr>
          <p:nvPr/>
        </p:nvSpPr>
        <p:spPr bwMode="white">
          <a:xfrm>
            <a:off x="9525" y="6565900"/>
            <a:ext cx="1036638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 anchor="b" anchorCtr="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2375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30363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75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47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019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00" b="0">
                <a:solidFill>
                  <a:srgbClr val="C0C0C0"/>
                </a:solidFill>
              </a:rPr>
              <a:t>Session Number</a:t>
            </a:r>
          </a:p>
          <a:p>
            <a:pPr>
              <a:lnSpc>
                <a:spcPct val="100000"/>
              </a:lnSpc>
            </a:pPr>
            <a:r>
              <a:rPr lang="en-US" sz="700" b="0">
                <a:solidFill>
                  <a:srgbClr val="C0C0C0"/>
                </a:solidFill>
              </a:rPr>
              <a:t>Presentation_ID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8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5" y="225425"/>
            <a:ext cx="2035175" cy="4983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638" y="225425"/>
            <a:ext cx="5957887" cy="498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36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225425"/>
            <a:ext cx="8145462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55638" y="1636713"/>
            <a:ext cx="3894137" cy="357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1636713"/>
            <a:ext cx="3894138" cy="357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05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225425"/>
            <a:ext cx="8145462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55638" y="1636713"/>
            <a:ext cx="7940675" cy="35718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3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0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193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638" y="1636713"/>
            <a:ext cx="3894137" cy="357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1636713"/>
            <a:ext cx="3894138" cy="357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7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6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14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697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561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9" name="Rectangle 6243"/>
          <p:cNvSpPr>
            <a:spLocks noChangeArrowheads="1"/>
          </p:cNvSpPr>
          <p:nvPr/>
        </p:nvSpPr>
        <p:spPr bwMode="auto">
          <a:xfrm>
            <a:off x="0" y="0"/>
            <a:ext cx="9144000" cy="1228725"/>
          </a:xfrm>
          <a:prstGeom prst="rect">
            <a:avLst/>
          </a:prstGeom>
          <a:solidFill>
            <a:srgbClr val="30677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368642" name="Rectangle 6146"/>
          <p:cNvSpPr>
            <a:spLocks noGrp="1" noChangeArrowheads="1"/>
          </p:cNvSpPr>
          <p:nvPr>
            <p:ph type="title"/>
          </p:nvPr>
        </p:nvSpPr>
        <p:spPr bwMode="white">
          <a:xfrm>
            <a:off x="655638" y="225425"/>
            <a:ext cx="814546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368643" name="Rectangle 614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5638" y="1636713"/>
            <a:ext cx="794067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42" name="AutoShape 6246"/>
          <p:cNvSpPr>
            <a:spLocks noChangeArrowheads="1"/>
          </p:cNvSpPr>
          <p:nvPr/>
        </p:nvSpPr>
        <p:spPr bwMode="white">
          <a:xfrm rot="10800000">
            <a:off x="8756650" y="-9525"/>
            <a:ext cx="387350" cy="377825"/>
          </a:xfrm>
          <a:prstGeom prst="rtTriangl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368762" name="Rectangle 6266"/>
          <p:cNvSpPr>
            <a:spLocks noChangeArrowheads="1"/>
          </p:cNvSpPr>
          <p:nvPr/>
        </p:nvSpPr>
        <p:spPr bwMode="auto">
          <a:xfrm>
            <a:off x="0" y="6564313"/>
            <a:ext cx="9144000" cy="298450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368766" name="Rectangle 6270"/>
          <p:cNvSpPr>
            <a:spLocks noChangeArrowheads="1"/>
          </p:cNvSpPr>
          <p:nvPr/>
        </p:nvSpPr>
        <p:spPr bwMode="white">
          <a:xfrm>
            <a:off x="8842375" y="6643688"/>
            <a:ext cx="274638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b" anchorCtr="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2375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30363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75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47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019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fld id="{31B603B6-79B3-43D0-ADEB-B54214C5E1D2}" type="slidenum">
              <a:rPr lang="en-US" sz="700" b="0">
                <a:solidFill>
                  <a:srgbClr val="C0C0C0"/>
                </a:solidFill>
              </a:rPr>
              <a:pPr>
                <a:lnSpc>
                  <a:spcPct val="100000"/>
                </a:lnSpc>
              </a:pPr>
              <a:t>‹#›</a:t>
            </a:fld>
            <a:endParaRPr lang="en-US" sz="700" b="0">
              <a:solidFill>
                <a:srgbClr val="C0C0C0"/>
              </a:solidFill>
            </a:endParaRPr>
          </a:p>
        </p:txBody>
      </p:sp>
      <p:sp>
        <p:nvSpPr>
          <p:cNvPr id="368767" name="Rectangle 6271"/>
          <p:cNvSpPr>
            <a:spLocks noChangeArrowheads="1"/>
          </p:cNvSpPr>
          <p:nvPr/>
        </p:nvSpPr>
        <p:spPr bwMode="white">
          <a:xfrm>
            <a:off x="1863725" y="6669088"/>
            <a:ext cx="2022475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b" anchorCtr="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2375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30363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75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47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019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00" b="0">
                <a:solidFill>
                  <a:srgbClr val="C0C0C0"/>
                </a:solidFill>
              </a:rPr>
              <a:t>© 2005 Cisco Systems, Inc. All rights reserved.</a:t>
            </a:r>
          </a:p>
        </p:txBody>
      </p:sp>
      <p:sp>
        <p:nvSpPr>
          <p:cNvPr id="368771" name="Rectangle 6275"/>
          <p:cNvSpPr>
            <a:spLocks noChangeArrowheads="1"/>
          </p:cNvSpPr>
          <p:nvPr/>
        </p:nvSpPr>
        <p:spPr bwMode="white">
          <a:xfrm>
            <a:off x="9525" y="6565900"/>
            <a:ext cx="1036638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 anchor="b" anchorCtr="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2375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30363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75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47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019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00" b="0">
                <a:solidFill>
                  <a:srgbClr val="C0C0C0"/>
                </a:solidFill>
              </a:rPr>
              <a:t>Session Number</a:t>
            </a:r>
          </a:p>
          <a:p>
            <a:pPr>
              <a:lnSpc>
                <a:spcPct val="100000"/>
              </a:lnSpc>
            </a:pPr>
            <a:r>
              <a:rPr lang="en-US" sz="700" b="0">
                <a:solidFill>
                  <a:srgbClr val="C0C0C0"/>
                </a:solidFill>
              </a:rPr>
              <a:t>Presentation_ID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iming>
    <p:tnLst>
      <p:par>
        <p:cTn id="1" dur="indefinite" restart="never" nodeType="tmRoot"/>
      </p:par>
    </p:tnLst>
  </p:timing>
  <p:txStyles>
    <p:titleStyle>
      <a:lvl1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anose="020B0604020202020204" pitchFamily="34" charset="0"/>
        </a:defRPr>
      </a:lvl2pPr>
      <a:lvl3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anose="020B0604020202020204" pitchFamily="34" charset="0"/>
        </a:defRPr>
      </a:lvl3pPr>
      <a:lvl4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anose="020B0604020202020204" pitchFamily="34" charset="0"/>
        </a:defRPr>
      </a:lvl4pPr>
      <a:lvl5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anose="020B0604020202020204" pitchFamily="34" charset="0"/>
        </a:defRPr>
      </a:lvl5pPr>
      <a:lvl6pPr marL="4572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anose="020B0604020202020204" pitchFamily="34" charset="0"/>
        </a:defRPr>
      </a:lvl6pPr>
      <a:lvl7pPr marL="9144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anose="020B0604020202020204" pitchFamily="34" charset="0"/>
        </a:defRPr>
      </a:lvl7pPr>
      <a:lvl8pPr marL="13716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anose="020B0604020202020204" pitchFamily="34" charset="0"/>
        </a:defRPr>
      </a:lvl8pPr>
      <a:lvl9pPr marL="18288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236538" indent="-2365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254125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604963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020" name="Rectangle 8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NAT Traversal for VoIP</a:t>
            </a:r>
          </a:p>
        </p:txBody>
      </p:sp>
      <p:sp>
        <p:nvSpPr>
          <p:cNvPr id="552021" name="Rectangle 85"/>
          <p:cNvSpPr>
            <a:spLocks noGrp="1" noChangeArrowheads="1"/>
          </p:cNvSpPr>
          <p:nvPr>
            <p:ph type="subTitle" idx="1"/>
          </p:nvPr>
        </p:nvSpPr>
        <p:spPr>
          <a:xfrm>
            <a:off x="1435100" y="4435475"/>
            <a:ext cx="6940550" cy="898525"/>
          </a:xfrm>
        </p:spPr>
        <p:txBody>
          <a:bodyPr/>
          <a:lstStyle/>
          <a:p>
            <a:r>
              <a:rPr lang="en-US"/>
              <a:t>Jonathan Rosenberg</a:t>
            </a:r>
          </a:p>
          <a:p>
            <a:r>
              <a:rPr lang="en-US"/>
              <a:t>Cisco Fellow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Classic STUN</a:t>
            </a:r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5638" y="1636713"/>
            <a:ext cx="3894137" cy="4154487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1800"/>
              <a:t>Client discovers presence and type of NAT at startup</a:t>
            </a:r>
          </a:p>
          <a:p>
            <a:pPr>
              <a:lnSpc>
                <a:spcPct val="85000"/>
              </a:lnSpc>
            </a:pPr>
            <a:r>
              <a:rPr lang="en-US" sz="1800"/>
              <a:t>If NAT is a ‘good’ NAT, it can use STUN</a:t>
            </a:r>
          </a:p>
          <a:p>
            <a:pPr>
              <a:lnSpc>
                <a:spcPct val="85000"/>
              </a:lnSpc>
            </a:pPr>
            <a:r>
              <a:rPr lang="en-US" sz="1800"/>
              <a:t>At call setup time, gathers a server reflexive candidate from STUN server and includes it in m/c-line of INVITE</a:t>
            </a:r>
          </a:p>
          <a:p>
            <a:pPr>
              <a:lnSpc>
                <a:spcPct val="85000"/>
              </a:lnSpc>
            </a:pPr>
            <a:r>
              <a:rPr lang="en-US" sz="1800"/>
              <a:t>Problems</a:t>
            </a:r>
          </a:p>
          <a:p>
            <a:pPr lvl="1">
              <a:lnSpc>
                <a:spcPct val="85000"/>
              </a:lnSpc>
              <a:buFontTx/>
              <a:buChar char="–"/>
            </a:pPr>
            <a:r>
              <a:rPr lang="en-US" sz="1600"/>
              <a:t> Doesn’t work with ‘bad’ NAT</a:t>
            </a:r>
          </a:p>
          <a:p>
            <a:pPr lvl="1">
              <a:lnSpc>
                <a:spcPct val="85000"/>
              </a:lnSpc>
              <a:buFontTx/>
              <a:buChar char="–"/>
            </a:pPr>
            <a:r>
              <a:rPr lang="en-US" sz="1600"/>
              <a:t> Doesn’t work if both behind same NAT</a:t>
            </a:r>
          </a:p>
          <a:p>
            <a:pPr lvl="1">
              <a:lnSpc>
                <a:spcPct val="85000"/>
              </a:lnSpc>
              <a:buFontTx/>
              <a:buChar char="–"/>
            </a:pPr>
            <a:r>
              <a:rPr lang="en-US" sz="1600"/>
              <a:t> NAT type classification known to be inaccurate</a:t>
            </a:r>
          </a:p>
        </p:txBody>
      </p:sp>
      <p:sp>
        <p:nvSpPr>
          <p:cNvPr id="878596" name="Line 4"/>
          <p:cNvSpPr>
            <a:spLocks noChangeShapeType="1"/>
          </p:cNvSpPr>
          <p:nvPr/>
        </p:nvSpPr>
        <p:spPr bwMode="auto">
          <a:xfrm>
            <a:off x="5616575" y="1314450"/>
            <a:ext cx="22225" cy="4629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8597" name="Line 5"/>
          <p:cNvSpPr>
            <a:spLocks noChangeShapeType="1"/>
          </p:cNvSpPr>
          <p:nvPr/>
        </p:nvSpPr>
        <p:spPr bwMode="auto">
          <a:xfrm>
            <a:off x="6669088" y="1309688"/>
            <a:ext cx="36512" cy="4633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8598" name="Line 6"/>
          <p:cNvSpPr>
            <a:spLocks noChangeShapeType="1"/>
          </p:cNvSpPr>
          <p:nvPr/>
        </p:nvSpPr>
        <p:spPr bwMode="auto">
          <a:xfrm>
            <a:off x="7459663" y="1317625"/>
            <a:ext cx="7937" cy="4549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8599" name="Line 7"/>
          <p:cNvSpPr>
            <a:spLocks noChangeShapeType="1"/>
          </p:cNvSpPr>
          <p:nvPr/>
        </p:nvSpPr>
        <p:spPr bwMode="auto">
          <a:xfrm>
            <a:off x="5699125" y="1438275"/>
            <a:ext cx="1704975" cy="233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8600" name="Line 8"/>
          <p:cNvSpPr>
            <a:spLocks noChangeShapeType="1"/>
          </p:cNvSpPr>
          <p:nvPr/>
        </p:nvSpPr>
        <p:spPr bwMode="auto">
          <a:xfrm>
            <a:off x="8567738" y="1317625"/>
            <a:ext cx="42862" cy="4549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8601" name="Line 9"/>
          <p:cNvSpPr>
            <a:spLocks noChangeShapeType="1"/>
          </p:cNvSpPr>
          <p:nvPr/>
        </p:nvSpPr>
        <p:spPr bwMode="auto">
          <a:xfrm flipH="1">
            <a:off x="5726113" y="2105025"/>
            <a:ext cx="1692275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8602" name="Text Box 10"/>
          <p:cNvSpPr txBox="1">
            <a:spLocks noChangeArrowheads="1"/>
          </p:cNvSpPr>
          <p:nvPr/>
        </p:nvSpPr>
        <p:spPr bwMode="auto">
          <a:xfrm>
            <a:off x="5562600" y="1187450"/>
            <a:ext cx="1241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STUN Request</a:t>
            </a:r>
          </a:p>
        </p:txBody>
      </p:sp>
      <p:sp>
        <p:nvSpPr>
          <p:cNvPr id="878603" name="Text Box 11"/>
          <p:cNvSpPr txBox="1">
            <a:spLocks noChangeArrowheads="1"/>
          </p:cNvSpPr>
          <p:nvPr/>
        </p:nvSpPr>
        <p:spPr bwMode="auto">
          <a:xfrm>
            <a:off x="5594350" y="1582738"/>
            <a:ext cx="10366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STUN</a:t>
            </a:r>
          </a:p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Response</a:t>
            </a:r>
          </a:p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1.2.3.4:8866</a:t>
            </a:r>
          </a:p>
        </p:txBody>
      </p:sp>
      <p:sp>
        <p:nvSpPr>
          <p:cNvPr id="878604" name="Line 12"/>
          <p:cNvSpPr>
            <a:spLocks noChangeShapeType="1"/>
          </p:cNvSpPr>
          <p:nvPr/>
        </p:nvSpPr>
        <p:spPr bwMode="auto">
          <a:xfrm>
            <a:off x="5738813" y="2919413"/>
            <a:ext cx="2784475" cy="15081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8605" name="Text Box 13"/>
          <p:cNvSpPr txBox="1">
            <a:spLocks noChangeArrowheads="1"/>
          </p:cNvSpPr>
          <p:nvPr/>
        </p:nvSpPr>
        <p:spPr bwMode="auto">
          <a:xfrm>
            <a:off x="7548563" y="2546350"/>
            <a:ext cx="1036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INVITE</a:t>
            </a:r>
          </a:p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1.2.3.4:8866</a:t>
            </a:r>
          </a:p>
        </p:txBody>
      </p:sp>
      <p:sp>
        <p:nvSpPr>
          <p:cNvPr id="878606" name="Line 14"/>
          <p:cNvSpPr>
            <a:spLocks noChangeShapeType="1"/>
          </p:cNvSpPr>
          <p:nvPr/>
        </p:nvSpPr>
        <p:spPr bwMode="auto">
          <a:xfrm>
            <a:off x="8632825" y="3279775"/>
            <a:ext cx="285750" cy="285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8607" name="Line 15"/>
          <p:cNvSpPr>
            <a:spLocks noChangeShapeType="1"/>
          </p:cNvSpPr>
          <p:nvPr/>
        </p:nvSpPr>
        <p:spPr bwMode="auto">
          <a:xfrm flipH="1">
            <a:off x="8605838" y="3744913"/>
            <a:ext cx="285750" cy="3968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8608" name="Line 16"/>
          <p:cNvSpPr>
            <a:spLocks noChangeShapeType="1"/>
          </p:cNvSpPr>
          <p:nvPr/>
        </p:nvSpPr>
        <p:spPr bwMode="auto">
          <a:xfrm flipH="1">
            <a:off x="5738813" y="4003675"/>
            <a:ext cx="2716212" cy="38258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8609" name="Text Box 17"/>
          <p:cNvSpPr txBox="1">
            <a:spLocks noChangeArrowheads="1"/>
          </p:cNvSpPr>
          <p:nvPr/>
        </p:nvSpPr>
        <p:spPr bwMode="auto">
          <a:xfrm>
            <a:off x="7519988" y="3795713"/>
            <a:ext cx="708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200 OK</a:t>
            </a:r>
          </a:p>
        </p:txBody>
      </p:sp>
      <p:sp>
        <p:nvSpPr>
          <p:cNvPr id="878610" name="Line 18"/>
          <p:cNvSpPr>
            <a:spLocks noChangeShapeType="1"/>
          </p:cNvSpPr>
          <p:nvPr/>
        </p:nvSpPr>
        <p:spPr bwMode="auto">
          <a:xfrm>
            <a:off x="5738813" y="4713288"/>
            <a:ext cx="3111500" cy="952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8611" name="Text Box 19"/>
          <p:cNvSpPr txBox="1">
            <a:spLocks noChangeArrowheads="1"/>
          </p:cNvSpPr>
          <p:nvPr/>
        </p:nvSpPr>
        <p:spPr bwMode="auto">
          <a:xfrm>
            <a:off x="7464425" y="4464050"/>
            <a:ext cx="5127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ACK</a:t>
            </a:r>
          </a:p>
        </p:txBody>
      </p:sp>
      <p:sp>
        <p:nvSpPr>
          <p:cNvPr id="878612" name="Line 20"/>
          <p:cNvSpPr>
            <a:spLocks noChangeShapeType="1"/>
          </p:cNvSpPr>
          <p:nvPr/>
        </p:nvSpPr>
        <p:spPr bwMode="auto">
          <a:xfrm>
            <a:off x="5667375" y="5600700"/>
            <a:ext cx="3398838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8613" name="Text Box 21"/>
          <p:cNvSpPr txBox="1">
            <a:spLocks noChangeArrowheads="1"/>
          </p:cNvSpPr>
          <p:nvPr/>
        </p:nvSpPr>
        <p:spPr bwMode="auto">
          <a:xfrm>
            <a:off x="5700713" y="5241925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RTP</a:t>
            </a:r>
          </a:p>
        </p:txBody>
      </p:sp>
      <p:pic>
        <p:nvPicPr>
          <p:cNvPr id="878614" name="Picture 22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8674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8615" name="Rectangle 23"/>
          <p:cNvSpPr>
            <a:spLocks noChangeArrowheads="1"/>
          </p:cNvSpPr>
          <p:nvPr/>
        </p:nvSpPr>
        <p:spPr bwMode="auto">
          <a:xfrm>
            <a:off x="6400800" y="6019800"/>
            <a:ext cx="685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NAT</a:t>
            </a:r>
          </a:p>
        </p:txBody>
      </p:sp>
      <p:sp>
        <p:nvSpPr>
          <p:cNvPr id="878616" name="Rectangle 24"/>
          <p:cNvSpPr>
            <a:spLocks noChangeArrowheads="1"/>
          </p:cNvSpPr>
          <p:nvPr/>
        </p:nvSpPr>
        <p:spPr bwMode="auto">
          <a:xfrm>
            <a:off x="7239000" y="5943600"/>
            <a:ext cx="5334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000"/>
              <a:t>STUN</a:t>
            </a:r>
          </a:p>
          <a:p>
            <a:pPr algn="ctr"/>
            <a:r>
              <a:rPr lang="en-US" sz="1000"/>
              <a:t>Server</a:t>
            </a:r>
          </a:p>
        </p:txBody>
      </p:sp>
      <p:sp>
        <p:nvSpPr>
          <p:cNvPr id="878617" name="Rectangle 25"/>
          <p:cNvSpPr>
            <a:spLocks noChangeArrowheads="1"/>
          </p:cNvSpPr>
          <p:nvPr/>
        </p:nvSpPr>
        <p:spPr bwMode="auto">
          <a:xfrm>
            <a:off x="8382000" y="5943600"/>
            <a:ext cx="5334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000"/>
              <a:t>SIP</a:t>
            </a:r>
          </a:p>
          <a:p>
            <a:pPr algn="ctr"/>
            <a:r>
              <a:rPr lang="en-US" sz="1000"/>
              <a:t>Proxy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</a:t>
            </a:r>
          </a:p>
        </p:txBody>
      </p:sp>
      <p:sp>
        <p:nvSpPr>
          <p:cNvPr id="879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5638" y="1636713"/>
            <a:ext cx="3894137" cy="4154487"/>
          </a:xfrm>
        </p:spPr>
        <p:txBody>
          <a:bodyPr/>
          <a:lstStyle/>
          <a:p>
            <a:r>
              <a:rPr lang="en-US" sz="2000"/>
              <a:t>At call setup time, agent gathers a relayed candidate from STUN relay server and includes it in m/c-line of INVITE</a:t>
            </a:r>
          </a:p>
          <a:p>
            <a:r>
              <a:rPr lang="en-US" sz="2000"/>
              <a:t>Call flow much like STUN case</a:t>
            </a:r>
          </a:p>
          <a:p>
            <a:r>
              <a:rPr lang="en-US" sz="2000"/>
              <a:t>Media always relayed through STUN relay</a:t>
            </a:r>
          </a:p>
        </p:txBody>
      </p:sp>
      <p:sp>
        <p:nvSpPr>
          <p:cNvPr id="879620" name="Line 4"/>
          <p:cNvSpPr>
            <a:spLocks noChangeShapeType="1"/>
          </p:cNvSpPr>
          <p:nvPr/>
        </p:nvSpPr>
        <p:spPr bwMode="auto">
          <a:xfrm>
            <a:off x="5616575" y="1314450"/>
            <a:ext cx="22225" cy="4629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9621" name="Line 5"/>
          <p:cNvSpPr>
            <a:spLocks noChangeShapeType="1"/>
          </p:cNvSpPr>
          <p:nvPr/>
        </p:nvSpPr>
        <p:spPr bwMode="auto">
          <a:xfrm>
            <a:off x="6669088" y="1309688"/>
            <a:ext cx="36512" cy="4633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9622" name="Line 6"/>
          <p:cNvSpPr>
            <a:spLocks noChangeShapeType="1"/>
          </p:cNvSpPr>
          <p:nvPr/>
        </p:nvSpPr>
        <p:spPr bwMode="auto">
          <a:xfrm>
            <a:off x="7459663" y="1317625"/>
            <a:ext cx="7937" cy="4549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9623" name="Line 7"/>
          <p:cNvSpPr>
            <a:spLocks noChangeShapeType="1"/>
          </p:cNvSpPr>
          <p:nvPr/>
        </p:nvSpPr>
        <p:spPr bwMode="auto">
          <a:xfrm>
            <a:off x="5699125" y="1438275"/>
            <a:ext cx="1704975" cy="233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9624" name="Line 8"/>
          <p:cNvSpPr>
            <a:spLocks noChangeShapeType="1"/>
          </p:cNvSpPr>
          <p:nvPr/>
        </p:nvSpPr>
        <p:spPr bwMode="auto">
          <a:xfrm>
            <a:off x="8567738" y="1317625"/>
            <a:ext cx="42862" cy="4549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9625" name="Line 9"/>
          <p:cNvSpPr>
            <a:spLocks noChangeShapeType="1"/>
          </p:cNvSpPr>
          <p:nvPr/>
        </p:nvSpPr>
        <p:spPr bwMode="auto">
          <a:xfrm flipH="1">
            <a:off x="5726113" y="2105025"/>
            <a:ext cx="1692275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9626" name="Text Box 10"/>
          <p:cNvSpPr txBox="1">
            <a:spLocks noChangeArrowheads="1"/>
          </p:cNvSpPr>
          <p:nvPr/>
        </p:nvSpPr>
        <p:spPr bwMode="auto">
          <a:xfrm>
            <a:off x="5562600" y="1187450"/>
            <a:ext cx="1241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STUN Request</a:t>
            </a:r>
          </a:p>
        </p:txBody>
      </p:sp>
      <p:sp>
        <p:nvSpPr>
          <p:cNvPr id="879627" name="Text Box 11"/>
          <p:cNvSpPr txBox="1">
            <a:spLocks noChangeArrowheads="1"/>
          </p:cNvSpPr>
          <p:nvPr/>
        </p:nvSpPr>
        <p:spPr bwMode="auto">
          <a:xfrm>
            <a:off x="5594350" y="1582738"/>
            <a:ext cx="10366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STUN</a:t>
            </a:r>
          </a:p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Response</a:t>
            </a:r>
          </a:p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9.7.6.5:8866</a:t>
            </a:r>
          </a:p>
        </p:txBody>
      </p:sp>
      <p:sp>
        <p:nvSpPr>
          <p:cNvPr id="879628" name="Line 12"/>
          <p:cNvSpPr>
            <a:spLocks noChangeShapeType="1"/>
          </p:cNvSpPr>
          <p:nvPr/>
        </p:nvSpPr>
        <p:spPr bwMode="auto">
          <a:xfrm>
            <a:off x="5738813" y="2919413"/>
            <a:ext cx="2784475" cy="15081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9629" name="Text Box 13"/>
          <p:cNvSpPr txBox="1">
            <a:spLocks noChangeArrowheads="1"/>
          </p:cNvSpPr>
          <p:nvPr/>
        </p:nvSpPr>
        <p:spPr bwMode="auto">
          <a:xfrm>
            <a:off x="7551738" y="2546350"/>
            <a:ext cx="1036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INVITE</a:t>
            </a:r>
          </a:p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9.7.6.5:8866</a:t>
            </a:r>
          </a:p>
        </p:txBody>
      </p:sp>
      <p:sp>
        <p:nvSpPr>
          <p:cNvPr id="879630" name="Line 14"/>
          <p:cNvSpPr>
            <a:spLocks noChangeShapeType="1"/>
          </p:cNvSpPr>
          <p:nvPr/>
        </p:nvSpPr>
        <p:spPr bwMode="auto">
          <a:xfrm>
            <a:off x="8632825" y="3279775"/>
            <a:ext cx="285750" cy="285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9631" name="Line 15"/>
          <p:cNvSpPr>
            <a:spLocks noChangeShapeType="1"/>
          </p:cNvSpPr>
          <p:nvPr/>
        </p:nvSpPr>
        <p:spPr bwMode="auto">
          <a:xfrm flipH="1">
            <a:off x="8605838" y="3744913"/>
            <a:ext cx="285750" cy="3968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9632" name="Line 16"/>
          <p:cNvSpPr>
            <a:spLocks noChangeShapeType="1"/>
          </p:cNvSpPr>
          <p:nvPr/>
        </p:nvSpPr>
        <p:spPr bwMode="auto">
          <a:xfrm flipH="1">
            <a:off x="5738813" y="4003675"/>
            <a:ext cx="2716212" cy="38258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9633" name="Text Box 17"/>
          <p:cNvSpPr txBox="1">
            <a:spLocks noChangeArrowheads="1"/>
          </p:cNvSpPr>
          <p:nvPr/>
        </p:nvSpPr>
        <p:spPr bwMode="auto">
          <a:xfrm>
            <a:off x="7519988" y="3795713"/>
            <a:ext cx="708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200 OK</a:t>
            </a:r>
          </a:p>
        </p:txBody>
      </p:sp>
      <p:sp>
        <p:nvSpPr>
          <p:cNvPr id="879634" name="Line 18"/>
          <p:cNvSpPr>
            <a:spLocks noChangeShapeType="1"/>
          </p:cNvSpPr>
          <p:nvPr/>
        </p:nvSpPr>
        <p:spPr bwMode="auto">
          <a:xfrm>
            <a:off x="5738813" y="4713288"/>
            <a:ext cx="3111500" cy="952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9635" name="Text Box 19"/>
          <p:cNvSpPr txBox="1">
            <a:spLocks noChangeArrowheads="1"/>
          </p:cNvSpPr>
          <p:nvPr/>
        </p:nvSpPr>
        <p:spPr bwMode="auto">
          <a:xfrm>
            <a:off x="7464425" y="4464050"/>
            <a:ext cx="5127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ACK</a:t>
            </a:r>
          </a:p>
        </p:txBody>
      </p:sp>
      <p:sp>
        <p:nvSpPr>
          <p:cNvPr id="879636" name="Line 20"/>
          <p:cNvSpPr>
            <a:spLocks noChangeShapeType="1"/>
          </p:cNvSpPr>
          <p:nvPr/>
        </p:nvSpPr>
        <p:spPr bwMode="auto">
          <a:xfrm>
            <a:off x="5667375" y="5600700"/>
            <a:ext cx="1724025" cy="381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9637" name="Text Box 21"/>
          <p:cNvSpPr txBox="1">
            <a:spLocks noChangeArrowheads="1"/>
          </p:cNvSpPr>
          <p:nvPr/>
        </p:nvSpPr>
        <p:spPr bwMode="auto">
          <a:xfrm>
            <a:off x="5700713" y="5241925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RTP</a:t>
            </a:r>
          </a:p>
        </p:txBody>
      </p:sp>
      <p:pic>
        <p:nvPicPr>
          <p:cNvPr id="879638" name="Picture 22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8674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9639" name="Rectangle 23"/>
          <p:cNvSpPr>
            <a:spLocks noChangeArrowheads="1"/>
          </p:cNvSpPr>
          <p:nvPr/>
        </p:nvSpPr>
        <p:spPr bwMode="auto">
          <a:xfrm>
            <a:off x="6400800" y="6019800"/>
            <a:ext cx="685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NAT</a:t>
            </a:r>
          </a:p>
        </p:txBody>
      </p:sp>
      <p:sp>
        <p:nvSpPr>
          <p:cNvPr id="879640" name="Rectangle 24"/>
          <p:cNvSpPr>
            <a:spLocks noChangeArrowheads="1"/>
          </p:cNvSpPr>
          <p:nvPr/>
        </p:nvSpPr>
        <p:spPr bwMode="auto">
          <a:xfrm>
            <a:off x="7239000" y="5943600"/>
            <a:ext cx="5334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000"/>
              <a:t>STUN</a:t>
            </a:r>
          </a:p>
          <a:p>
            <a:pPr algn="ctr"/>
            <a:r>
              <a:rPr lang="en-US" sz="1000"/>
              <a:t>Server</a:t>
            </a:r>
          </a:p>
        </p:txBody>
      </p:sp>
      <p:sp>
        <p:nvSpPr>
          <p:cNvPr id="879641" name="Rectangle 25"/>
          <p:cNvSpPr>
            <a:spLocks noChangeArrowheads="1"/>
          </p:cNvSpPr>
          <p:nvPr/>
        </p:nvSpPr>
        <p:spPr bwMode="auto">
          <a:xfrm>
            <a:off x="8382000" y="5943600"/>
            <a:ext cx="5334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000"/>
              <a:t>SIP</a:t>
            </a:r>
          </a:p>
          <a:p>
            <a:pPr algn="ctr"/>
            <a:r>
              <a:rPr lang="en-US" sz="1000"/>
              <a:t>Proxy</a:t>
            </a:r>
          </a:p>
        </p:txBody>
      </p:sp>
      <p:sp>
        <p:nvSpPr>
          <p:cNvPr id="879642" name="Line 26"/>
          <p:cNvSpPr>
            <a:spLocks noChangeShapeType="1"/>
          </p:cNvSpPr>
          <p:nvPr/>
        </p:nvSpPr>
        <p:spPr bwMode="auto">
          <a:xfrm>
            <a:off x="7620000" y="5638800"/>
            <a:ext cx="1295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UPnP</a:t>
            </a:r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/>
              <a:t>Universal Plug N Play</a:t>
            </a:r>
          </a:p>
          <a:p>
            <a:r>
              <a:rPr lang="en-US" sz="2000"/>
              <a:t>Similar to STUN, in that client learns its IP and port on the public side of NAT</a:t>
            </a:r>
          </a:p>
          <a:p>
            <a:r>
              <a:rPr lang="en-US" sz="2000"/>
              <a:t>However, client talks to the NAT, not through it</a:t>
            </a:r>
          </a:p>
          <a:p>
            <a:pPr lvl="1">
              <a:buFontTx/>
              <a:buChar char="–"/>
            </a:pPr>
            <a:r>
              <a:rPr lang="en-US" sz="1800"/>
              <a:t> No separate STUN server</a:t>
            </a:r>
          </a:p>
          <a:p>
            <a:r>
              <a:rPr lang="en-US" sz="2000"/>
              <a:t>NAT discovered via multicast</a:t>
            </a:r>
          </a:p>
        </p:txBody>
      </p:sp>
      <p:sp>
        <p:nvSpPr>
          <p:cNvPr id="880644" name="Line 4"/>
          <p:cNvSpPr>
            <a:spLocks noChangeShapeType="1"/>
          </p:cNvSpPr>
          <p:nvPr/>
        </p:nvSpPr>
        <p:spPr bwMode="auto">
          <a:xfrm>
            <a:off x="5616575" y="1314450"/>
            <a:ext cx="22225" cy="4629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645" name="Line 5"/>
          <p:cNvSpPr>
            <a:spLocks noChangeShapeType="1"/>
          </p:cNvSpPr>
          <p:nvPr/>
        </p:nvSpPr>
        <p:spPr bwMode="auto">
          <a:xfrm>
            <a:off x="6669088" y="1309688"/>
            <a:ext cx="36512" cy="4633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646" name="Line 6"/>
          <p:cNvSpPr>
            <a:spLocks noChangeShapeType="1"/>
          </p:cNvSpPr>
          <p:nvPr/>
        </p:nvSpPr>
        <p:spPr bwMode="auto">
          <a:xfrm>
            <a:off x="5699125" y="1438275"/>
            <a:ext cx="930275" cy="85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647" name="Line 7"/>
          <p:cNvSpPr>
            <a:spLocks noChangeShapeType="1"/>
          </p:cNvSpPr>
          <p:nvPr/>
        </p:nvSpPr>
        <p:spPr bwMode="auto">
          <a:xfrm>
            <a:off x="8567738" y="1317625"/>
            <a:ext cx="42862" cy="4549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648" name="Line 8"/>
          <p:cNvSpPr>
            <a:spLocks noChangeShapeType="1"/>
          </p:cNvSpPr>
          <p:nvPr/>
        </p:nvSpPr>
        <p:spPr bwMode="auto">
          <a:xfrm flipH="1">
            <a:off x="5726113" y="2286000"/>
            <a:ext cx="903287" cy="106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649" name="Text Box 9"/>
          <p:cNvSpPr txBox="1">
            <a:spLocks noChangeArrowheads="1"/>
          </p:cNvSpPr>
          <p:nvPr/>
        </p:nvSpPr>
        <p:spPr bwMode="auto">
          <a:xfrm>
            <a:off x="5567363" y="1187450"/>
            <a:ext cx="12334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UPnP Request</a:t>
            </a:r>
          </a:p>
        </p:txBody>
      </p:sp>
      <p:sp>
        <p:nvSpPr>
          <p:cNvPr id="880650" name="Text Box 10"/>
          <p:cNvSpPr txBox="1">
            <a:spLocks noChangeArrowheads="1"/>
          </p:cNvSpPr>
          <p:nvPr/>
        </p:nvSpPr>
        <p:spPr bwMode="auto">
          <a:xfrm>
            <a:off x="5594350" y="1582738"/>
            <a:ext cx="10366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UPnP</a:t>
            </a:r>
          </a:p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Response</a:t>
            </a:r>
          </a:p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9.7.6.5:8866</a:t>
            </a:r>
          </a:p>
        </p:txBody>
      </p:sp>
      <p:sp>
        <p:nvSpPr>
          <p:cNvPr id="880651" name="Line 11"/>
          <p:cNvSpPr>
            <a:spLocks noChangeShapeType="1"/>
          </p:cNvSpPr>
          <p:nvPr/>
        </p:nvSpPr>
        <p:spPr bwMode="auto">
          <a:xfrm>
            <a:off x="5738813" y="2919413"/>
            <a:ext cx="2784475" cy="15081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652" name="Text Box 12"/>
          <p:cNvSpPr txBox="1">
            <a:spLocks noChangeArrowheads="1"/>
          </p:cNvSpPr>
          <p:nvPr/>
        </p:nvSpPr>
        <p:spPr bwMode="auto">
          <a:xfrm>
            <a:off x="7551738" y="2546350"/>
            <a:ext cx="1036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INVITE</a:t>
            </a:r>
          </a:p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9.7.6.5:8866</a:t>
            </a:r>
          </a:p>
        </p:txBody>
      </p:sp>
      <p:sp>
        <p:nvSpPr>
          <p:cNvPr id="880653" name="Line 13"/>
          <p:cNvSpPr>
            <a:spLocks noChangeShapeType="1"/>
          </p:cNvSpPr>
          <p:nvPr/>
        </p:nvSpPr>
        <p:spPr bwMode="auto">
          <a:xfrm>
            <a:off x="8632825" y="3279775"/>
            <a:ext cx="285750" cy="285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654" name="Line 14"/>
          <p:cNvSpPr>
            <a:spLocks noChangeShapeType="1"/>
          </p:cNvSpPr>
          <p:nvPr/>
        </p:nvSpPr>
        <p:spPr bwMode="auto">
          <a:xfrm flipH="1">
            <a:off x="8605838" y="3744913"/>
            <a:ext cx="285750" cy="3968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655" name="Line 15"/>
          <p:cNvSpPr>
            <a:spLocks noChangeShapeType="1"/>
          </p:cNvSpPr>
          <p:nvPr/>
        </p:nvSpPr>
        <p:spPr bwMode="auto">
          <a:xfrm flipH="1">
            <a:off x="5738813" y="4003675"/>
            <a:ext cx="2716212" cy="38258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656" name="Text Box 16"/>
          <p:cNvSpPr txBox="1">
            <a:spLocks noChangeArrowheads="1"/>
          </p:cNvSpPr>
          <p:nvPr/>
        </p:nvSpPr>
        <p:spPr bwMode="auto">
          <a:xfrm>
            <a:off x="7519988" y="3795713"/>
            <a:ext cx="708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200 OK</a:t>
            </a:r>
          </a:p>
        </p:txBody>
      </p:sp>
      <p:sp>
        <p:nvSpPr>
          <p:cNvPr id="880657" name="Line 17"/>
          <p:cNvSpPr>
            <a:spLocks noChangeShapeType="1"/>
          </p:cNvSpPr>
          <p:nvPr/>
        </p:nvSpPr>
        <p:spPr bwMode="auto">
          <a:xfrm>
            <a:off x="5738813" y="4713288"/>
            <a:ext cx="3111500" cy="952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658" name="Text Box 18"/>
          <p:cNvSpPr txBox="1">
            <a:spLocks noChangeArrowheads="1"/>
          </p:cNvSpPr>
          <p:nvPr/>
        </p:nvSpPr>
        <p:spPr bwMode="auto">
          <a:xfrm>
            <a:off x="7464425" y="4464050"/>
            <a:ext cx="5127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ACK</a:t>
            </a:r>
          </a:p>
        </p:txBody>
      </p:sp>
      <p:sp>
        <p:nvSpPr>
          <p:cNvPr id="880659" name="Line 19"/>
          <p:cNvSpPr>
            <a:spLocks noChangeShapeType="1"/>
          </p:cNvSpPr>
          <p:nvPr/>
        </p:nvSpPr>
        <p:spPr bwMode="auto">
          <a:xfrm flipV="1">
            <a:off x="5667375" y="5562600"/>
            <a:ext cx="3248025" cy="381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660" name="Text Box 20"/>
          <p:cNvSpPr txBox="1">
            <a:spLocks noChangeArrowheads="1"/>
          </p:cNvSpPr>
          <p:nvPr/>
        </p:nvSpPr>
        <p:spPr bwMode="auto">
          <a:xfrm>
            <a:off x="5700713" y="5241925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RTP</a:t>
            </a:r>
          </a:p>
        </p:txBody>
      </p:sp>
      <p:pic>
        <p:nvPicPr>
          <p:cNvPr id="880661" name="Picture 21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8674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662" name="Rectangle 22"/>
          <p:cNvSpPr>
            <a:spLocks noChangeArrowheads="1"/>
          </p:cNvSpPr>
          <p:nvPr/>
        </p:nvSpPr>
        <p:spPr bwMode="auto">
          <a:xfrm>
            <a:off x="6400800" y="6019800"/>
            <a:ext cx="685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NAT</a:t>
            </a:r>
          </a:p>
        </p:txBody>
      </p:sp>
      <p:sp>
        <p:nvSpPr>
          <p:cNvPr id="880663" name="Rectangle 23"/>
          <p:cNvSpPr>
            <a:spLocks noChangeArrowheads="1"/>
          </p:cNvSpPr>
          <p:nvPr/>
        </p:nvSpPr>
        <p:spPr bwMode="auto">
          <a:xfrm>
            <a:off x="8382000" y="5943600"/>
            <a:ext cx="5334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000"/>
              <a:t>SIP</a:t>
            </a:r>
          </a:p>
          <a:p>
            <a:pPr algn="ctr"/>
            <a:r>
              <a:rPr lang="en-US" sz="1000"/>
              <a:t>Proxy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57200"/>
            <a:ext cx="8226425" cy="533400"/>
          </a:xfrm>
        </p:spPr>
        <p:txBody>
          <a:bodyPr/>
          <a:lstStyle/>
          <a:p>
            <a:r>
              <a:rPr lang="en-US"/>
              <a:t>ICE Step 1: Allocation</a:t>
            </a:r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371600"/>
            <a:ext cx="4037013" cy="5029200"/>
          </a:xfrm>
        </p:spPr>
        <p:txBody>
          <a:bodyPr/>
          <a:lstStyle/>
          <a:p>
            <a:r>
              <a:rPr lang="en-US" sz="2000"/>
              <a:t>Before Making a Call, the Client Gathers </a:t>
            </a:r>
            <a:r>
              <a:rPr lang="en-US" sz="2000" u="sng"/>
              <a:t>Candidates</a:t>
            </a:r>
          </a:p>
          <a:p>
            <a:r>
              <a:rPr lang="en-US" sz="2000"/>
              <a:t>Each candidate is a potential address for receiving media</a:t>
            </a:r>
          </a:p>
          <a:p>
            <a:r>
              <a:rPr lang="en-US" sz="2000"/>
              <a:t>Three different types of candidates</a:t>
            </a:r>
          </a:p>
          <a:p>
            <a:pPr lvl="1"/>
            <a:r>
              <a:rPr lang="en-US" sz="1800"/>
              <a:t> Host Candidates </a:t>
            </a:r>
          </a:p>
          <a:p>
            <a:pPr lvl="1"/>
            <a:r>
              <a:rPr lang="en-US" sz="1800"/>
              <a:t> Server Reflexive Candidates</a:t>
            </a:r>
          </a:p>
          <a:p>
            <a:pPr lvl="1"/>
            <a:r>
              <a:rPr lang="en-US" sz="1800"/>
              <a:t> Relayed Candidates</a:t>
            </a:r>
          </a:p>
        </p:txBody>
      </p:sp>
      <p:pic>
        <p:nvPicPr>
          <p:cNvPr id="839684" name="Picture 4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4102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685" name="Cloud"/>
          <p:cNvSpPr>
            <a:spLocks noChangeAspect="1" noEditPoints="1" noChangeArrowheads="1"/>
          </p:cNvSpPr>
          <p:nvPr/>
        </p:nvSpPr>
        <p:spPr bwMode="auto">
          <a:xfrm flipH="1">
            <a:off x="5105400" y="3429000"/>
            <a:ext cx="2743200" cy="18303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17088" dir="4648272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3000"/>
          </a:p>
        </p:txBody>
      </p:sp>
      <p:sp>
        <p:nvSpPr>
          <p:cNvPr id="839686" name="Rectangle 6"/>
          <p:cNvSpPr>
            <a:spLocks noChangeArrowheads="1"/>
          </p:cNvSpPr>
          <p:nvPr/>
        </p:nvSpPr>
        <p:spPr bwMode="auto">
          <a:xfrm>
            <a:off x="6248400" y="19050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Relay</a:t>
            </a:r>
          </a:p>
        </p:txBody>
      </p:sp>
      <p:sp>
        <p:nvSpPr>
          <p:cNvPr id="839687" name="Text Box 7"/>
          <p:cNvSpPr txBox="1">
            <a:spLocks noChangeArrowheads="1"/>
          </p:cNvSpPr>
          <p:nvPr/>
        </p:nvSpPr>
        <p:spPr bwMode="auto">
          <a:xfrm>
            <a:off x="4078288" y="5410200"/>
            <a:ext cx="14763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200"/>
              <a:t>Host</a:t>
            </a:r>
          </a:p>
          <a:p>
            <a:r>
              <a:rPr lang="en-US" sz="1200"/>
              <a:t>Candidates reside</a:t>
            </a:r>
            <a:br>
              <a:rPr lang="en-US" sz="1200"/>
            </a:br>
            <a:r>
              <a:rPr lang="en-US" sz="1200"/>
              <a:t>on the agent itself</a:t>
            </a:r>
          </a:p>
        </p:txBody>
      </p:sp>
      <p:sp>
        <p:nvSpPr>
          <p:cNvPr id="839688" name="Text Box 8"/>
          <p:cNvSpPr txBox="1">
            <a:spLocks noChangeArrowheads="1"/>
          </p:cNvSpPr>
          <p:nvPr/>
        </p:nvSpPr>
        <p:spPr bwMode="auto">
          <a:xfrm>
            <a:off x="7010400" y="3057525"/>
            <a:ext cx="19050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200"/>
              <a:t>Server Reflexive candidates</a:t>
            </a:r>
          </a:p>
          <a:p>
            <a:r>
              <a:rPr lang="en-US" sz="1200"/>
              <a:t>are addresses residing on a NAT</a:t>
            </a:r>
          </a:p>
        </p:txBody>
      </p:sp>
      <p:sp>
        <p:nvSpPr>
          <p:cNvPr id="839689" name="Rectangle 9"/>
          <p:cNvSpPr>
            <a:spLocks noChangeArrowheads="1"/>
          </p:cNvSpPr>
          <p:nvPr/>
        </p:nvSpPr>
        <p:spPr bwMode="auto">
          <a:xfrm>
            <a:off x="6248400" y="3886200"/>
            <a:ext cx="685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NAT</a:t>
            </a:r>
          </a:p>
        </p:txBody>
      </p:sp>
      <p:sp>
        <p:nvSpPr>
          <p:cNvPr id="839690" name="Rectangle 10"/>
          <p:cNvSpPr>
            <a:spLocks noChangeArrowheads="1"/>
          </p:cNvSpPr>
          <p:nvPr/>
        </p:nvSpPr>
        <p:spPr bwMode="auto">
          <a:xfrm>
            <a:off x="6248400" y="4419600"/>
            <a:ext cx="685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NAT</a:t>
            </a:r>
          </a:p>
        </p:txBody>
      </p:sp>
      <p:sp>
        <p:nvSpPr>
          <p:cNvPr id="839691" name="Oval 11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839692" name="Line 12"/>
          <p:cNvSpPr>
            <a:spLocks noChangeShapeType="1"/>
          </p:cNvSpPr>
          <p:nvPr/>
        </p:nvSpPr>
        <p:spPr bwMode="auto">
          <a:xfrm flipV="1">
            <a:off x="5562600" y="56388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39693" name="Oval 13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839694" name="Line 14"/>
          <p:cNvSpPr>
            <a:spLocks noChangeShapeType="1"/>
          </p:cNvSpPr>
          <p:nvPr/>
        </p:nvSpPr>
        <p:spPr bwMode="auto">
          <a:xfrm flipH="1">
            <a:off x="6629400" y="3429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39695" name="Oval 15"/>
          <p:cNvSpPr>
            <a:spLocks noChangeArrowheads="1"/>
          </p:cNvSpPr>
          <p:nvPr/>
        </p:nvSpPr>
        <p:spPr bwMode="auto">
          <a:xfrm>
            <a:off x="6553200" y="17526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839696" name="Text Box 16"/>
          <p:cNvSpPr txBox="1">
            <a:spLocks noChangeArrowheads="1"/>
          </p:cNvSpPr>
          <p:nvPr/>
        </p:nvSpPr>
        <p:spPr bwMode="auto">
          <a:xfrm>
            <a:off x="7010400" y="1524000"/>
            <a:ext cx="19050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200"/>
              <a:t>Relayed candidates reside on a host acting</a:t>
            </a:r>
            <a:br>
              <a:rPr lang="en-US" sz="1200"/>
            </a:br>
            <a:r>
              <a:rPr lang="en-US" sz="1200"/>
              <a:t>as a relay towards the</a:t>
            </a:r>
            <a:br>
              <a:rPr lang="en-US" sz="1200"/>
            </a:br>
            <a:r>
              <a:rPr lang="en-US" sz="1200"/>
              <a:t>agent</a:t>
            </a:r>
          </a:p>
        </p:txBody>
      </p:sp>
      <p:sp>
        <p:nvSpPr>
          <p:cNvPr id="839697" name="Line 17"/>
          <p:cNvSpPr>
            <a:spLocks noChangeShapeType="1"/>
          </p:cNvSpPr>
          <p:nvPr/>
        </p:nvSpPr>
        <p:spPr bwMode="auto">
          <a:xfrm flipH="1">
            <a:off x="6705600" y="16764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57200"/>
            <a:ext cx="8226425" cy="533400"/>
          </a:xfrm>
        </p:spPr>
        <p:txBody>
          <a:bodyPr/>
          <a:lstStyle/>
          <a:p>
            <a:r>
              <a:rPr lang="en-US"/>
              <a:t>Using STUN to Obtain Candidates</a:t>
            </a:r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371600"/>
            <a:ext cx="4514850" cy="5029200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sz="1800"/>
              <a:t>Server reflexive and relayed candidates are learned by talking to a STUN server using the Relay Usage</a:t>
            </a:r>
          </a:p>
          <a:p>
            <a:pPr>
              <a:spcBef>
                <a:spcPct val="10000"/>
              </a:spcBef>
            </a:pPr>
            <a:r>
              <a:rPr lang="en-US" sz="1800"/>
              <a:t>Client sends query to STUN relay server</a:t>
            </a:r>
          </a:p>
          <a:p>
            <a:pPr>
              <a:spcBef>
                <a:spcPct val="10000"/>
              </a:spcBef>
            </a:pPr>
            <a:r>
              <a:rPr lang="en-US" sz="1800"/>
              <a:t>Query passes through NAT, creates bindings</a:t>
            </a:r>
          </a:p>
          <a:p>
            <a:pPr>
              <a:spcBef>
                <a:spcPct val="10000"/>
              </a:spcBef>
            </a:pPr>
            <a:r>
              <a:rPr lang="en-US" sz="1800"/>
              <a:t>STUN relay server allocates a relayed address and also reports back source address of request to client</a:t>
            </a:r>
          </a:p>
          <a:p>
            <a:pPr lvl="1">
              <a:spcBef>
                <a:spcPct val="10000"/>
              </a:spcBef>
            </a:pPr>
            <a:r>
              <a:rPr lang="en-US" sz="1600"/>
              <a:t> This will be the server reflexive address</a:t>
            </a:r>
          </a:p>
          <a:p>
            <a:pPr lvl="1"/>
            <a:endParaRPr lang="en-US" sz="1600"/>
          </a:p>
        </p:txBody>
      </p:sp>
      <p:pic>
        <p:nvPicPr>
          <p:cNvPr id="840708" name="Picture 4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4102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0709" name="Cloud"/>
          <p:cNvSpPr>
            <a:spLocks noChangeAspect="1" noEditPoints="1" noChangeArrowheads="1"/>
          </p:cNvSpPr>
          <p:nvPr/>
        </p:nvSpPr>
        <p:spPr bwMode="auto">
          <a:xfrm flipH="1">
            <a:off x="5105400" y="3429000"/>
            <a:ext cx="2743200" cy="18303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17088" dir="4648272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3000"/>
          </a:p>
        </p:txBody>
      </p:sp>
      <p:sp>
        <p:nvSpPr>
          <p:cNvPr id="840710" name="Rectangle 6"/>
          <p:cNvSpPr>
            <a:spLocks noChangeArrowheads="1"/>
          </p:cNvSpPr>
          <p:nvPr/>
        </p:nvSpPr>
        <p:spPr bwMode="auto">
          <a:xfrm>
            <a:off x="6248400" y="19050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STUN</a:t>
            </a:r>
          </a:p>
          <a:p>
            <a:pPr algn="ctr"/>
            <a:r>
              <a:rPr lang="en-US" sz="1600"/>
              <a:t>Server</a:t>
            </a:r>
          </a:p>
        </p:txBody>
      </p:sp>
      <p:sp>
        <p:nvSpPr>
          <p:cNvPr id="840711" name="Text Box 7"/>
          <p:cNvSpPr txBox="1">
            <a:spLocks noChangeArrowheads="1"/>
          </p:cNvSpPr>
          <p:nvPr/>
        </p:nvSpPr>
        <p:spPr bwMode="auto">
          <a:xfrm>
            <a:off x="7086600" y="3810000"/>
            <a:ext cx="1905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200"/>
              <a:t>1.2.3.4:1000</a:t>
            </a:r>
          </a:p>
        </p:txBody>
      </p:sp>
      <p:sp>
        <p:nvSpPr>
          <p:cNvPr id="840712" name="Rectangle 8"/>
          <p:cNvSpPr>
            <a:spLocks noChangeArrowheads="1"/>
          </p:cNvSpPr>
          <p:nvPr/>
        </p:nvSpPr>
        <p:spPr bwMode="auto">
          <a:xfrm>
            <a:off x="6248400" y="3886200"/>
            <a:ext cx="685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NAT</a:t>
            </a:r>
          </a:p>
        </p:txBody>
      </p:sp>
      <p:sp>
        <p:nvSpPr>
          <p:cNvPr id="840713" name="Rectangle 9"/>
          <p:cNvSpPr>
            <a:spLocks noChangeArrowheads="1"/>
          </p:cNvSpPr>
          <p:nvPr/>
        </p:nvSpPr>
        <p:spPr bwMode="auto">
          <a:xfrm>
            <a:off x="6248400" y="4419600"/>
            <a:ext cx="685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NAT</a:t>
            </a:r>
          </a:p>
        </p:txBody>
      </p:sp>
      <p:sp>
        <p:nvSpPr>
          <p:cNvPr id="840714" name="Oval 10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840715" name="Oval 11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840716" name="Line 12"/>
          <p:cNvSpPr>
            <a:spLocks noChangeShapeType="1"/>
          </p:cNvSpPr>
          <p:nvPr/>
        </p:nvSpPr>
        <p:spPr bwMode="auto">
          <a:xfrm flipH="1" flipV="1">
            <a:off x="6629400" y="3733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40717" name="Oval 13"/>
          <p:cNvSpPr>
            <a:spLocks noChangeArrowheads="1"/>
          </p:cNvSpPr>
          <p:nvPr/>
        </p:nvSpPr>
        <p:spPr bwMode="auto">
          <a:xfrm>
            <a:off x="6553200" y="17526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840718" name="Text Box 14"/>
          <p:cNvSpPr txBox="1">
            <a:spLocks noChangeArrowheads="1"/>
          </p:cNvSpPr>
          <p:nvPr/>
        </p:nvSpPr>
        <p:spPr bwMode="auto">
          <a:xfrm>
            <a:off x="7010400" y="1524000"/>
            <a:ext cx="1905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200"/>
              <a:t>12.13.14.15:8200</a:t>
            </a:r>
          </a:p>
        </p:txBody>
      </p:sp>
      <p:sp>
        <p:nvSpPr>
          <p:cNvPr id="840719" name="Line 15"/>
          <p:cNvSpPr>
            <a:spLocks noChangeShapeType="1"/>
          </p:cNvSpPr>
          <p:nvPr/>
        </p:nvSpPr>
        <p:spPr bwMode="auto">
          <a:xfrm flipH="1">
            <a:off x="6705600" y="16764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40720" name="Line 16"/>
          <p:cNvSpPr>
            <a:spLocks noChangeShapeType="1"/>
          </p:cNvSpPr>
          <p:nvPr/>
        </p:nvSpPr>
        <p:spPr bwMode="auto">
          <a:xfrm flipV="1">
            <a:off x="6477000" y="2667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40721" name="Line 17"/>
          <p:cNvSpPr>
            <a:spLocks noChangeShapeType="1"/>
          </p:cNvSpPr>
          <p:nvPr/>
        </p:nvSpPr>
        <p:spPr bwMode="auto">
          <a:xfrm>
            <a:off x="6629400" y="2667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40722" name="Line 18"/>
          <p:cNvSpPr>
            <a:spLocks noChangeShapeType="1"/>
          </p:cNvSpPr>
          <p:nvPr/>
        </p:nvSpPr>
        <p:spPr bwMode="auto">
          <a:xfrm flipV="1">
            <a:off x="5562600" y="56388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40723" name="Text Box 19"/>
          <p:cNvSpPr txBox="1">
            <a:spLocks noChangeArrowheads="1"/>
          </p:cNvSpPr>
          <p:nvPr/>
        </p:nvSpPr>
        <p:spPr bwMode="auto">
          <a:xfrm>
            <a:off x="4953000" y="5791200"/>
            <a:ext cx="1905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200"/>
              <a:t>10.0.1.1:500</a:t>
            </a:r>
          </a:p>
        </p:txBody>
      </p:sp>
      <p:sp>
        <p:nvSpPr>
          <p:cNvPr id="840724" name="Text Box 20"/>
          <p:cNvSpPr txBox="1">
            <a:spLocks noChangeArrowheads="1"/>
          </p:cNvSpPr>
          <p:nvPr/>
        </p:nvSpPr>
        <p:spPr bwMode="auto">
          <a:xfrm>
            <a:off x="5486400" y="2743200"/>
            <a:ext cx="873125" cy="4762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/>
              <a:t>Allocate</a:t>
            </a:r>
          </a:p>
          <a:p>
            <a:r>
              <a:rPr lang="en-US" sz="1400"/>
              <a:t>Request</a:t>
            </a:r>
          </a:p>
        </p:txBody>
      </p:sp>
      <p:sp>
        <p:nvSpPr>
          <p:cNvPr id="840725" name="Text Box 21"/>
          <p:cNvSpPr txBox="1">
            <a:spLocks noChangeArrowheads="1"/>
          </p:cNvSpPr>
          <p:nvPr/>
        </p:nvSpPr>
        <p:spPr bwMode="auto">
          <a:xfrm>
            <a:off x="6705600" y="2743200"/>
            <a:ext cx="2286000" cy="8604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/>
              <a:t>Allocate</a:t>
            </a:r>
          </a:p>
          <a:p>
            <a:r>
              <a:rPr lang="en-US" sz="1400"/>
              <a:t>Response</a:t>
            </a:r>
            <a:br>
              <a:rPr lang="en-US" sz="1400"/>
            </a:br>
            <a:r>
              <a:rPr lang="en-US" sz="1400"/>
              <a:t>reflexive=1.2.3.4:1000</a:t>
            </a:r>
            <a:br>
              <a:rPr lang="en-US" sz="1400"/>
            </a:br>
            <a:r>
              <a:rPr lang="en-US" sz="1400"/>
              <a:t>relayed=12.13.14.15:8200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ICE Step 2: Prioritization</a:t>
            </a:r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33800"/>
            <a:ext cx="8229600" cy="2895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/>
              <a:t>Type-Preference: Preference for type (host, server reflexive, relayed)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Usually 0 for relayed, 126 for host</a:t>
            </a:r>
          </a:p>
          <a:p>
            <a:pPr>
              <a:lnSpc>
                <a:spcPct val="80000"/>
              </a:lnSpc>
            </a:pPr>
            <a:r>
              <a:rPr lang="en-US" sz="1600"/>
              <a:t>Local Preference: Amongst candidates of same type, preference for them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If host is multihomed, preference by interface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If host has multiple STUN servers, preference for that server</a:t>
            </a:r>
          </a:p>
          <a:p>
            <a:pPr>
              <a:lnSpc>
                <a:spcPct val="80000"/>
              </a:lnSpc>
            </a:pPr>
            <a:r>
              <a:rPr lang="en-US" sz="1600"/>
              <a:t>Component ID as described previously</a:t>
            </a:r>
          </a:p>
          <a:p>
            <a:pPr>
              <a:lnSpc>
                <a:spcPct val="80000"/>
              </a:lnSpc>
            </a:pPr>
            <a:r>
              <a:rPr lang="en-US" sz="1600"/>
              <a:t>This algorithm is only SHOULD strength</a:t>
            </a:r>
          </a:p>
        </p:txBody>
      </p:sp>
      <p:sp>
        <p:nvSpPr>
          <p:cNvPr id="843780" name="Rectangle 4"/>
          <p:cNvSpPr>
            <a:spLocks noChangeArrowheads="1"/>
          </p:cNvSpPr>
          <p:nvPr/>
        </p:nvSpPr>
        <p:spPr bwMode="auto">
          <a:xfrm>
            <a:off x="1905000" y="1616075"/>
            <a:ext cx="5353050" cy="90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>
                <a:latin typeface="Courier New" panose="02070309020205020404" pitchFamily="49" charset="0"/>
              </a:rPr>
              <a:t>priority = (2^24)*(type preference)</a:t>
            </a:r>
          </a:p>
          <a:p>
            <a:pPr>
              <a:lnSpc>
                <a:spcPct val="100000"/>
              </a:lnSpc>
            </a:pPr>
            <a:r>
              <a:rPr lang="en-US" sz="1800" b="0">
                <a:latin typeface="Courier New" panose="02070309020205020404" pitchFamily="49" charset="0"/>
              </a:rPr>
              <a:t>          +(2^8)*(local preference)</a:t>
            </a:r>
          </a:p>
          <a:p>
            <a:pPr>
              <a:lnSpc>
                <a:spcPct val="100000"/>
              </a:lnSpc>
            </a:pPr>
            <a:r>
              <a:rPr lang="en-US" sz="1800" b="0">
                <a:latin typeface="Courier New" panose="02070309020205020404" pitchFamily="49" charset="0"/>
              </a:rPr>
              <a:t>          +(2^0)*(256 - component ID) </a:t>
            </a:r>
          </a:p>
        </p:txBody>
      </p:sp>
      <p:sp>
        <p:nvSpPr>
          <p:cNvPr id="843781" name="Rectangle 5"/>
          <p:cNvSpPr>
            <a:spLocks noChangeArrowheads="1"/>
          </p:cNvSpPr>
          <p:nvPr/>
        </p:nvSpPr>
        <p:spPr bwMode="auto">
          <a:xfrm>
            <a:off x="2590800" y="2895600"/>
            <a:ext cx="35052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Local Preference</a:t>
            </a:r>
          </a:p>
        </p:txBody>
      </p:sp>
      <p:sp>
        <p:nvSpPr>
          <p:cNvPr id="843782" name="Rectangle 6"/>
          <p:cNvSpPr>
            <a:spLocks noChangeArrowheads="1"/>
          </p:cNvSpPr>
          <p:nvPr/>
        </p:nvSpPr>
        <p:spPr bwMode="auto">
          <a:xfrm>
            <a:off x="6096000" y="2895600"/>
            <a:ext cx="17526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Component ID</a:t>
            </a:r>
          </a:p>
        </p:txBody>
      </p:sp>
      <p:sp>
        <p:nvSpPr>
          <p:cNvPr id="843783" name="Rectangle 7"/>
          <p:cNvSpPr>
            <a:spLocks noChangeArrowheads="1"/>
          </p:cNvSpPr>
          <p:nvPr/>
        </p:nvSpPr>
        <p:spPr bwMode="auto">
          <a:xfrm>
            <a:off x="838200" y="2895600"/>
            <a:ext cx="17526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Type Preference</a:t>
            </a:r>
          </a:p>
        </p:txBody>
      </p:sp>
      <p:sp>
        <p:nvSpPr>
          <p:cNvPr id="843784" name="Text Box 8"/>
          <p:cNvSpPr txBox="1">
            <a:spLocks noChangeArrowheads="1"/>
          </p:cNvSpPr>
          <p:nvPr/>
        </p:nvSpPr>
        <p:spPr bwMode="auto">
          <a:xfrm>
            <a:off x="8153400" y="2895600"/>
            <a:ext cx="838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32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42913"/>
            <a:ext cx="8226425" cy="533400"/>
          </a:xfrm>
        </p:spPr>
        <p:txBody>
          <a:bodyPr/>
          <a:lstStyle/>
          <a:p>
            <a:r>
              <a:rPr lang="en-US"/>
              <a:t>Encoding the Offer</a:t>
            </a:r>
          </a:p>
        </p:txBody>
      </p:sp>
      <p:sp>
        <p:nvSpPr>
          <p:cNvPr id="846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3657600" cy="5029200"/>
          </a:xfrm>
        </p:spPr>
        <p:txBody>
          <a:bodyPr/>
          <a:lstStyle/>
          <a:p>
            <a:r>
              <a:rPr lang="en-US" sz="1800"/>
              <a:t>Each candidate is placed into an a=candidate attribute of the offer</a:t>
            </a:r>
          </a:p>
          <a:p>
            <a:r>
              <a:rPr lang="en-US" sz="1800"/>
              <a:t>Each candidate line has</a:t>
            </a:r>
          </a:p>
          <a:p>
            <a:pPr lvl="1"/>
            <a:r>
              <a:rPr lang="en-US" sz="1600"/>
              <a:t>IP address and port</a:t>
            </a:r>
          </a:p>
          <a:p>
            <a:pPr lvl="1"/>
            <a:r>
              <a:rPr lang="en-US" sz="1600"/>
              <a:t>Component ID</a:t>
            </a:r>
          </a:p>
          <a:p>
            <a:pPr lvl="1"/>
            <a:r>
              <a:rPr lang="en-US" sz="1600"/>
              <a:t>Foundation</a:t>
            </a:r>
          </a:p>
          <a:p>
            <a:pPr lvl="1"/>
            <a:r>
              <a:rPr lang="en-US" sz="1600"/>
              <a:t>Transport Protocol</a:t>
            </a:r>
          </a:p>
          <a:p>
            <a:pPr lvl="1"/>
            <a:r>
              <a:rPr lang="en-US" sz="1600"/>
              <a:t>Priority</a:t>
            </a:r>
          </a:p>
          <a:p>
            <a:pPr lvl="1"/>
            <a:r>
              <a:rPr lang="en-US" sz="1600"/>
              <a:t>Type</a:t>
            </a:r>
          </a:p>
          <a:p>
            <a:pPr lvl="1"/>
            <a:r>
              <a:rPr lang="en-US" sz="1600"/>
              <a:t>“Related Address”</a:t>
            </a:r>
          </a:p>
          <a:p>
            <a:endParaRPr lang="en-US" sz="1800"/>
          </a:p>
        </p:txBody>
      </p:sp>
      <p:sp>
        <p:nvSpPr>
          <p:cNvPr id="846852" name="Rectangle 4"/>
          <p:cNvSpPr>
            <a:spLocks noChangeArrowheads="1"/>
          </p:cNvSpPr>
          <p:nvPr/>
        </p:nvSpPr>
        <p:spPr bwMode="auto">
          <a:xfrm>
            <a:off x="4038600" y="2133600"/>
            <a:ext cx="4648200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anose="02070309020205020404" pitchFamily="49" charset="0"/>
              </a:rPr>
              <a:t>v=0 </a:t>
            </a:r>
          </a:p>
          <a:p>
            <a:pPr>
              <a:lnSpc>
                <a:spcPct val="100000"/>
              </a:lnSpc>
            </a:pPr>
            <a:r>
              <a:rPr lang="en-US" sz="1400">
                <a:latin typeface="Courier New" panose="02070309020205020404" pitchFamily="49" charset="0"/>
              </a:rPr>
              <a:t>o=jdoe 2890844526 2890842807 IN IP4 10.0.1.1 </a:t>
            </a:r>
          </a:p>
          <a:p>
            <a:pPr>
              <a:lnSpc>
                <a:spcPct val="100000"/>
              </a:lnSpc>
            </a:pPr>
            <a:r>
              <a:rPr lang="en-US" sz="1400">
                <a:latin typeface="Courier New" panose="02070309020205020404" pitchFamily="49" charset="0"/>
              </a:rPr>
              <a:t>s= </a:t>
            </a:r>
          </a:p>
          <a:p>
            <a:pPr>
              <a:lnSpc>
                <a:spcPct val="100000"/>
              </a:lnSpc>
            </a:pPr>
            <a:r>
              <a:rPr lang="en-US" sz="1400">
                <a:latin typeface="Courier New" panose="02070309020205020404" pitchFamily="49" charset="0"/>
              </a:rPr>
              <a:t>c=IN IP4 192.0.2.3 </a:t>
            </a:r>
          </a:p>
          <a:p>
            <a:pPr>
              <a:lnSpc>
                <a:spcPct val="100000"/>
              </a:lnSpc>
            </a:pPr>
            <a:r>
              <a:rPr lang="en-US" sz="1400">
                <a:latin typeface="Courier New" panose="02070309020205020404" pitchFamily="49" charset="0"/>
              </a:rPr>
              <a:t>t=0 0 </a:t>
            </a:r>
          </a:p>
          <a:p>
            <a:pPr>
              <a:lnSpc>
                <a:spcPct val="100000"/>
              </a:lnSpc>
            </a:pPr>
            <a:r>
              <a:rPr lang="en-US" sz="1400">
                <a:latin typeface="Courier New" panose="02070309020205020404" pitchFamily="49" charset="0"/>
              </a:rPr>
              <a:t>a=ice-pwd:asd88fgpdd777uzjYhagZg </a:t>
            </a:r>
          </a:p>
          <a:p>
            <a:pPr>
              <a:lnSpc>
                <a:spcPct val="100000"/>
              </a:lnSpc>
            </a:pPr>
            <a:r>
              <a:rPr lang="en-US" sz="1400">
                <a:latin typeface="Courier New" panose="02070309020205020404" pitchFamily="49" charset="0"/>
              </a:rPr>
              <a:t>a=ice-ufrag:8hhY </a:t>
            </a:r>
          </a:p>
          <a:p>
            <a:pPr>
              <a:lnSpc>
                <a:spcPct val="100000"/>
              </a:lnSpc>
            </a:pPr>
            <a:r>
              <a:rPr lang="en-US" sz="1400">
                <a:latin typeface="Courier New" panose="02070309020205020404" pitchFamily="49" charset="0"/>
              </a:rPr>
              <a:t>m=audio 45664 RTP/AVP 0 </a:t>
            </a:r>
          </a:p>
          <a:p>
            <a:pPr>
              <a:lnSpc>
                <a:spcPct val="100000"/>
              </a:lnSpc>
            </a:pPr>
            <a:r>
              <a:rPr lang="en-US" sz="1400">
                <a:latin typeface="Courier New" panose="02070309020205020404" pitchFamily="49" charset="0"/>
              </a:rPr>
              <a:t>a=rtpmap:0 PCMU/8000 </a:t>
            </a:r>
          </a:p>
          <a:p>
            <a:pPr>
              <a:lnSpc>
                <a:spcPct val="100000"/>
              </a:lnSpc>
            </a:pPr>
            <a:r>
              <a:rPr lang="en-US" sz="1400">
                <a:latin typeface="Courier New" panose="02070309020205020404" pitchFamily="49" charset="0"/>
              </a:rPr>
              <a:t>a=candidate:1 1 UDP 2130706178 10.0.1.1 8998 typ local </a:t>
            </a:r>
          </a:p>
          <a:p>
            <a:pPr>
              <a:lnSpc>
                <a:spcPct val="100000"/>
              </a:lnSpc>
            </a:pPr>
            <a:r>
              <a:rPr lang="en-US" sz="1400">
                <a:latin typeface="Courier New" panose="02070309020205020404" pitchFamily="49" charset="0"/>
              </a:rPr>
              <a:t>a=candidate:2 1 UDP 1694498562 192.0.2.3 45664 typ srflx raddr 10.0.1.1 rport 8998</a:t>
            </a:r>
            <a:r>
              <a:rPr lang="en-US" sz="1400" b="0">
                <a:latin typeface="Courier New" panose="02070309020205020404" pitchFamily="49" charset="0"/>
              </a:rPr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42913"/>
            <a:ext cx="8226425" cy="533400"/>
          </a:xfrm>
        </p:spPr>
        <p:txBody>
          <a:bodyPr/>
          <a:lstStyle/>
          <a:p>
            <a:r>
              <a:rPr lang="en-US"/>
              <a:t>ICE Step 3: Initiation</a:t>
            </a:r>
          </a:p>
        </p:txBody>
      </p:sp>
      <p:sp>
        <p:nvSpPr>
          <p:cNvPr id="855043" name="Cloud"/>
          <p:cNvSpPr>
            <a:spLocks noChangeAspect="1" noEditPoints="1" noChangeArrowheads="1"/>
          </p:cNvSpPr>
          <p:nvPr/>
        </p:nvSpPr>
        <p:spPr bwMode="auto">
          <a:xfrm flipH="1">
            <a:off x="5105400" y="3429000"/>
            <a:ext cx="2743200" cy="18303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17088" dir="4648272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3000"/>
          </a:p>
        </p:txBody>
      </p:sp>
      <p:sp>
        <p:nvSpPr>
          <p:cNvPr id="85504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/>
              <a:t>Caller sends a SIP INVITE as normal</a:t>
            </a:r>
          </a:p>
          <a:p>
            <a:r>
              <a:rPr lang="en-US" sz="2000"/>
              <a:t>No ICE processing by proxies</a:t>
            </a:r>
          </a:p>
          <a:p>
            <a:r>
              <a:rPr lang="en-US" sz="2000"/>
              <a:t>SIP itself traverses NAT using SIP outbound and rport</a:t>
            </a:r>
          </a:p>
        </p:txBody>
      </p:sp>
      <p:pic>
        <p:nvPicPr>
          <p:cNvPr id="855045" name="Picture 5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2578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5046" name="Picture 6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2578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5047" name="Rectangle 7"/>
          <p:cNvSpPr>
            <a:spLocks noChangeArrowheads="1"/>
          </p:cNvSpPr>
          <p:nvPr/>
        </p:nvSpPr>
        <p:spPr bwMode="auto">
          <a:xfrm>
            <a:off x="6248400" y="19050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SIP</a:t>
            </a:r>
          </a:p>
          <a:p>
            <a:pPr algn="ctr"/>
            <a:r>
              <a:rPr lang="en-US" sz="1600"/>
              <a:t>Proxy</a:t>
            </a:r>
          </a:p>
        </p:txBody>
      </p:sp>
      <p:sp>
        <p:nvSpPr>
          <p:cNvPr id="855048" name="Line 8"/>
          <p:cNvSpPr>
            <a:spLocks noChangeShapeType="1"/>
          </p:cNvSpPr>
          <p:nvPr/>
        </p:nvSpPr>
        <p:spPr bwMode="auto">
          <a:xfrm flipV="1">
            <a:off x="5562600" y="2667000"/>
            <a:ext cx="838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55049" name="Line 9"/>
          <p:cNvSpPr>
            <a:spLocks noChangeShapeType="1"/>
          </p:cNvSpPr>
          <p:nvPr/>
        </p:nvSpPr>
        <p:spPr bwMode="auto">
          <a:xfrm>
            <a:off x="6705600" y="2743200"/>
            <a:ext cx="609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55050" name="Text Box 10"/>
          <p:cNvSpPr txBox="1">
            <a:spLocks noChangeArrowheads="1"/>
          </p:cNvSpPr>
          <p:nvPr/>
        </p:nvSpPr>
        <p:spPr bwMode="auto">
          <a:xfrm>
            <a:off x="5410200" y="2819400"/>
            <a:ext cx="81915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/>
              <a:t>INVITE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57200"/>
            <a:ext cx="8226425" cy="533400"/>
          </a:xfrm>
        </p:spPr>
        <p:txBody>
          <a:bodyPr/>
          <a:lstStyle/>
          <a:p>
            <a:r>
              <a:rPr lang="en-US"/>
              <a:t>ICE Step 4: Allocation</a:t>
            </a:r>
          </a:p>
        </p:txBody>
      </p:sp>
      <p:sp>
        <p:nvSpPr>
          <p:cNvPr id="856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371600"/>
            <a:ext cx="4037013" cy="5029200"/>
          </a:xfrm>
        </p:spPr>
        <p:txBody>
          <a:bodyPr/>
          <a:lstStyle/>
          <a:p>
            <a:r>
              <a:rPr lang="en-US" sz="2000"/>
              <a:t>Called party does exactly same processing as caller and obtains its candidates</a:t>
            </a:r>
          </a:p>
          <a:p>
            <a:r>
              <a:rPr lang="en-US" sz="2000"/>
              <a:t>Recommended to not yet ring the phone!</a:t>
            </a:r>
          </a:p>
          <a:p>
            <a:pPr lvl="1"/>
            <a:endParaRPr lang="en-US" sz="1800"/>
          </a:p>
        </p:txBody>
      </p:sp>
      <p:pic>
        <p:nvPicPr>
          <p:cNvPr id="856068" name="Picture 4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4102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6069" name="Cloud"/>
          <p:cNvSpPr>
            <a:spLocks noChangeAspect="1" noEditPoints="1" noChangeArrowheads="1"/>
          </p:cNvSpPr>
          <p:nvPr/>
        </p:nvSpPr>
        <p:spPr bwMode="auto">
          <a:xfrm flipH="1">
            <a:off x="5105400" y="3429000"/>
            <a:ext cx="2743200" cy="18303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17088" dir="4648272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3000"/>
          </a:p>
        </p:txBody>
      </p:sp>
      <p:sp>
        <p:nvSpPr>
          <p:cNvPr id="856070" name="Rectangle 6"/>
          <p:cNvSpPr>
            <a:spLocks noChangeArrowheads="1"/>
          </p:cNvSpPr>
          <p:nvPr/>
        </p:nvSpPr>
        <p:spPr bwMode="auto">
          <a:xfrm>
            <a:off x="6248400" y="19050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STUN</a:t>
            </a:r>
          </a:p>
          <a:p>
            <a:pPr algn="ctr"/>
            <a:r>
              <a:rPr lang="en-US" sz="1600"/>
              <a:t>Server</a:t>
            </a:r>
          </a:p>
        </p:txBody>
      </p:sp>
      <p:sp>
        <p:nvSpPr>
          <p:cNvPr id="856071" name="Rectangle 7"/>
          <p:cNvSpPr>
            <a:spLocks noChangeArrowheads="1"/>
          </p:cNvSpPr>
          <p:nvPr/>
        </p:nvSpPr>
        <p:spPr bwMode="auto">
          <a:xfrm>
            <a:off x="6248400" y="3886200"/>
            <a:ext cx="685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NAT</a:t>
            </a:r>
          </a:p>
        </p:txBody>
      </p:sp>
      <p:sp>
        <p:nvSpPr>
          <p:cNvPr id="856072" name="Rectangle 8"/>
          <p:cNvSpPr>
            <a:spLocks noChangeArrowheads="1"/>
          </p:cNvSpPr>
          <p:nvPr/>
        </p:nvSpPr>
        <p:spPr bwMode="auto">
          <a:xfrm>
            <a:off x="6248400" y="4419600"/>
            <a:ext cx="685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NAT</a:t>
            </a:r>
          </a:p>
        </p:txBody>
      </p:sp>
      <p:sp>
        <p:nvSpPr>
          <p:cNvPr id="856073" name="Oval 9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856074" name="Oval 10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856075" name="Oval 11"/>
          <p:cNvSpPr>
            <a:spLocks noChangeArrowheads="1"/>
          </p:cNvSpPr>
          <p:nvPr/>
        </p:nvSpPr>
        <p:spPr bwMode="auto">
          <a:xfrm>
            <a:off x="6553200" y="17526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856076" name="Line 12"/>
          <p:cNvSpPr>
            <a:spLocks noChangeShapeType="1"/>
          </p:cNvSpPr>
          <p:nvPr/>
        </p:nvSpPr>
        <p:spPr bwMode="auto">
          <a:xfrm flipV="1">
            <a:off x="6477000" y="2667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56077" name="Line 13"/>
          <p:cNvSpPr>
            <a:spLocks noChangeShapeType="1"/>
          </p:cNvSpPr>
          <p:nvPr/>
        </p:nvSpPr>
        <p:spPr bwMode="auto">
          <a:xfrm>
            <a:off x="6629400" y="2667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56078" name="Text Box 14"/>
          <p:cNvSpPr txBox="1">
            <a:spLocks noChangeArrowheads="1"/>
          </p:cNvSpPr>
          <p:nvPr/>
        </p:nvSpPr>
        <p:spPr bwMode="auto">
          <a:xfrm>
            <a:off x="5486400" y="2743200"/>
            <a:ext cx="873125" cy="4762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/>
              <a:t>Allocate</a:t>
            </a:r>
          </a:p>
          <a:p>
            <a:r>
              <a:rPr lang="en-US" sz="1400"/>
              <a:t>Request</a:t>
            </a:r>
          </a:p>
        </p:txBody>
      </p:sp>
      <p:sp>
        <p:nvSpPr>
          <p:cNvPr id="856079" name="Text Box 15"/>
          <p:cNvSpPr txBox="1">
            <a:spLocks noChangeArrowheads="1"/>
          </p:cNvSpPr>
          <p:nvPr/>
        </p:nvSpPr>
        <p:spPr bwMode="auto">
          <a:xfrm>
            <a:off x="6705600" y="2743200"/>
            <a:ext cx="1020763" cy="4762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/>
              <a:t>Allocate</a:t>
            </a:r>
          </a:p>
          <a:p>
            <a:r>
              <a:rPr lang="en-US" sz="1400"/>
              <a:t>Response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42913"/>
            <a:ext cx="8226425" cy="533400"/>
          </a:xfrm>
        </p:spPr>
        <p:txBody>
          <a:bodyPr/>
          <a:lstStyle/>
          <a:p>
            <a:r>
              <a:rPr lang="en-US"/>
              <a:t>ICE Step 5: Information</a:t>
            </a:r>
          </a:p>
        </p:txBody>
      </p:sp>
      <p:sp>
        <p:nvSpPr>
          <p:cNvPr id="857091" name="Cloud"/>
          <p:cNvSpPr>
            <a:spLocks noChangeAspect="1" noEditPoints="1" noChangeArrowheads="1"/>
          </p:cNvSpPr>
          <p:nvPr/>
        </p:nvSpPr>
        <p:spPr bwMode="auto">
          <a:xfrm flipH="1">
            <a:off x="5105400" y="3429000"/>
            <a:ext cx="2743200" cy="18303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17088" dir="4648272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3000"/>
          </a:p>
        </p:txBody>
      </p:sp>
      <p:sp>
        <p:nvSpPr>
          <p:cNvPr id="8570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Caller sends a provisional response containing its SDP with candidates and priorities</a:t>
            </a:r>
          </a:p>
          <a:p>
            <a:pPr lvl="1"/>
            <a:r>
              <a:rPr lang="en-US" sz="1600"/>
              <a:t>Can also happen in 2xx, but this flow is “best”</a:t>
            </a:r>
          </a:p>
          <a:p>
            <a:r>
              <a:rPr lang="en-US" sz="1800"/>
              <a:t>Provisional response is periodically retransmitted</a:t>
            </a:r>
          </a:p>
          <a:p>
            <a:r>
              <a:rPr lang="en-US" sz="1800"/>
              <a:t>As with INVITE, no processing by proxies</a:t>
            </a:r>
          </a:p>
          <a:p>
            <a:r>
              <a:rPr lang="en-US" sz="1800"/>
              <a:t>Phone has still not rung yet</a:t>
            </a:r>
          </a:p>
        </p:txBody>
      </p:sp>
      <p:pic>
        <p:nvPicPr>
          <p:cNvPr id="857093" name="Picture 5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2578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7094" name="Picture 6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2578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7095" name="Rectangle 7"/>
          <p:cNvSpPr>
            <a:spLocks noChangeArrowheads="1"/>
          </p:cNvSpPr>
          <p:nvPr/>
        </p:nvSpPr>
        <p:spPr bwMode="auto">
          <a:xfrm>
            <a:off x="6248400" y="19050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SIP</a:t>
            </a:r>
          </a:p>
          <a:p>
            <a:pPr algn="ctr"/>
            <a:r>
              <a:rPr lang="en-US" sz="1600"/>
              <a:t>Proxy</a:t>
            </a:r>
          </a:p>
        </p:txBody>
      </p:sp>
      <p:sp>
        <p:nvSpPr>
          <p:cNvPr id="857096" name="Line 8"/>
          <p:cNvSpPr>
            <a:spLocks noChangeShapeType="1"/>
          </p:cNvSpPr>
          <p:nvPr/>
        </p:nvSpPr>
        <p:spPr bwMode="auto">
          <a:xfrm flipV="1">
            <a:off x="5562600" y="2667000"/>
            <a:ext cx="838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57097" name="Line 9"/>
          <p:cNvSpPr>
            <a:spLocks noChangeShapeType="1"/>
          </p:cNvSpPr>
          <p:nvPr/>
        </p:nvSpPr>
        <p:spPr bwMode="auto">
          <a:xfrm>
            <a:off x="6705600" y="2743200"/>
            <a:ext cx="609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57098" name="Text Box 10"/>
          <p:cNvSpPr txBox="1">
            <a:spLocks noChangeArrowheads="1"/>
          </p:cNvSpPr>
          <p:nvPr/>
        </p:nvSpPr>
        <p:spPr bwMode="auto">
          <a:xfrm>
            <a:off x="5410200" y="2819400"/>
            <a:ext cx="50323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/>
              <a:t>1xx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NAT?</a:t>
            </a:r>
          </a:p>
        </p:txBody>
      </p:sp>
      <p:sp>
        <p:nvSpPr>
          <p:cNvPr id="819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4267200" cy="4525963"/>
          </a:xfrm>
        </p:spPr>
        <p:txBody>
          <a:bodyPr/>
          <a:lstStyle/>
          <a:p>
            <a:r>
              <a:rPr lang="en-US" sz="1800"/>
              <a:t>Network Address Translation (NAT)</a:t>
            </a:r>
          </a:p>
          <a:p>
            <a:pPr lvl="1"/>
            <a:r>
              <a:rPr lang="en-US" sz="1600"/>
              <a:t>Creates address binding between internal private and external public address</a:t>
            </a:r>
          </a:p>
          <a:p>
            <a:pPr lvl="1"/>
            <a:r>
              <a:rPr lang="en-US" sz="1600"/>
              <a:t>Modifies IP Addresses/Ports in Packets</a:t>
            </a:r>
          </a:p>
          <a:p>
            <a:pPr lvl="1"/>
            <a:r>
              <a:rPr lang="en-US" sz="1600"/>
              <a:t>Benefits</a:t>
            </a:r>
          </a:p>
          <a:p>
            <a:pPr lvl="2"/>
            <a:r>
              <a:rPr lang="en-US" sz="1600"/>
              <a:t>Avoids network renumbering on change of provider</a:t>
            </a:r>
          </a:p>
          <a:p>
            <a:pPr lvl="2"/>
            <a:r>
              <a:rPr lang="en-US" sz="1600"/>
              <a:t>Allows multiplexing of multiple private addresses into a single public address ($$ savings)</a:t>
            </a:r>
          </a:p>
          <a:p>
            <a:pPr lvl="2"/>
            <a:r>
              <a:rPr lang="en-US" sz="1600"/>
              <a:t>Maintains privacy of internal addresses</a:t>
            </a:r>
          </a:p>
        </p:txBody>
      </p:sp>
      <p:sp>
        <p:nvSpPr>
          <p:cNvPr id="819204" name="Rectangle 4"/>
          <p:cNvSpPr>
            <a:spLocks noChangeArrowheads="1"/>
          </p:cNvSpPr>
          <p:nvPr/>
        </p:nvSpPr>
        <p:spPr bwMode="auto">
          <a:xfrm>
            <a:off x="4945063" y="3297238"/>
            <a:ext cx="455612" cy="900112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Client</a:t>
            </a:r>
          </a:p>
        </p:txBody>
      </p:sp>
      <p:sp>
        <p:nvSpPr>
          <p:cNvPr id="819205" name="Text Box 5"/>
          <p:cNvSpPr txBox="1">
            <a:spLocks noChangeArrowheads="1"/>
          </p:cNvSpPr>
          <p:nvPr/>
        </p:nvSpPr>
        <p:spPr bwMode="auto">
          <a:xfrm>
            <a:off x="6159500" y="3375025"/>
            <a:ext cx="3683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ea typeface="ＭＳ Ｐゴシック" panose="020B0600070205080204" pitchFamily="34" charset="-128"/>
              </a:rPr>
              <a:t>N</a:t>
            </a:r>
          </a:p>
          <a:p>
            <a:pPr algn="ctr">
              <a:lnSpc>
                <a:spcPct val="100000"/>
              </a:lnSpc>
            </a:pPr>
            <a:r>
              <a:rPr lang="en-US" sz="2000">
                <a:ea typeface="ＭＳ Ｐゴシック" panose="020B0600070205080204" pitchFamily="34" charset="-128"/>
              </a:rPr>
              <a:t>A</a:t>
            </a:r>
          </a:p>
          <a:p>
            <a:pPr algn="ctr">
              <a:lnSpc>
                <a:spcPct val="100000"/>
              </a:lnSpc>
            </a:pPr>
            <a:r>
              <a:rPr lang="en-US" sz="2000">
                <a:ea typeface="ＭＳ Ｐゴシック" panose="020B0600070205080204" pitchFamily="34" charset="-128"/>
              </a:rPr>
              <a:t>T</a:t>
            </a:r>
          </a:p>
        </p:txBody>
      </p:sp>
      <p:sp>
        <p:nvSpPr>
          <p:cNvPr id="819206" name="Line 6"/>
          <p:cNvSpPr>
            <a:spLocks noChangeShapeType="1"/>
          </p:cNvSpPr>
          <p:nvPr/>
        </p:nvSpPr>
        <p:spPr bwMode="auto">
          <a:xfrm flipV="1">
            <a:off x="5514975" y="3719513"/>
            <a:ext cx="2543175" cy="14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07" name="Rectangle 7"/>
          <p:cNvSpPr>
            <a:spLocks noChangeArrowheads="1"/>
          </p:cNvSpPr>
          <p:nvPr/>
        </p:nvSpPr>
        <p:spPr bwMode="auto">
          <a:xfrm>
            <a:off x="6167438" y="2849563"/>
            <a:ext cx="414337" cy="194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ea typeface="ＭＳ Ｐゴシック" panose="020B0600070205080204" pitchFamily="34" charset="-128"/>
              </a:rPr>
              <a:t>N</a:t>
            </a:r>
          </a:p>
          <a:p>
            <a:pPr algn="ctr">
              <a:lnSpc>
                <a:spcPct val="100000"/>
              </a:lnSpc>
            </a:pPr>
            <a:r>
              <a:rPr lang="en-US" sz="2000">
                <a:ea typeface="ＭＳ Ｐゴシック" panose="020B0600070205080204" pitchFamily="34" charset="-128"/>
              </a:rPr>
              <a:t>A</a:t>
            </a:r>
          </a:p>
          <a:p>
            <a:pPr algn="ctr">
              <a:lnSpc>
                <a:spcPct val="100000"/>
              </a:lnSpc>
            </a:pPr>
            <a:r>
              <a:rPr lang="en-US" sz="2000">
                <a:ea typeface="ＭＳ Ｐゴシック" panose="020B0600070205080204" pitchFamily="34" charset="-128"/>
              </a:rPr>
              <a:t>T</a:t>
            </a:r>
          </a:p>
        </p:txBody>
      </p:sp>
      <p:sp>
        <p:nvSpPr>
          <p:cNvPr id="819208" name="Text Box 8"/>
          <p:cNvSpPr txBox="1">
            <a:spLocks noChangeArrowheads="1"/>
          </p:cNvSpPr>
          <p:nvPr/>
        </p:nvSpPr>
        <p:spPr bwMode="auto">
          <a:xfrm>
            <a:off x="6818313" y="2057400"/>
            <a:ext cx="1414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>
                <a:ea typeface="ＭＳ Ｐゴシック" panose="020B0600070205080204" pitchFamily="34" charset="-128"/>
              </a:rPr>
              <a:t>S: 1.2.3.4:8877</a:t>
            </a:r>
          </a:p>
          <a:p>
            <a:pPr algn="ctr">
              <a:lnSpc>
                <a:spcPct val="100000"/>
              </a:lnSpc>
            </a:pPr>
            <a:r>
              <a:rPr lang="en-US" sz="1400">
                <a:ea typeface="ＭＳ Ｐゴシック" panose="020B0600070205080204" pitchFamily="34" charset="-128"/>
              </a:rPr>
              <a:t>D: 67.22.3.1:80</a:t>
            </a:r>
          </a:p>
        </p:txBody>
      </p:sp>
      <p:sp>
        <p:nvSpPr>
          <p:cNvPr id="819209" name="Text Box 9"/>
          <p:cNvSpPr txBox="1">
            <a:spLocks noChangeArrowheads="1"/>
          </p:cNvSpPr>
          <p:nvPr/>
        </p:nvSpPr>
        <p:spPr bwMode="auto">
          <a:xfrm>
            <a:off x="5076825" y="4795838"/>
            <a:ext cx="2881313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>
                <a:ea typeface="ＭＳ Ｐゴシック" panose="020B0600070205080204" pitchFamily="34" charset="-128"/>
              </a:rPr>
              <a:t>Binding Table</a:t>
            </a:r>
          </a:p>
          <a:p>
            <a:pPr algn="ctr">
              <a:lnSpc>
                <a:spcPct val="100000"/>
              </a:lnSpc>
            </a:pPr>
            <a:endParaRPr lang="en-US" sz="1600">
              <a:ea typeface="ＭＳ Ｐゴシック" panose="020B0600070205080204" pitchFamily="34" charset="-128"/>
            </a:endParaRPr>
          </a:p>
          <a:p>
            <a:pPr algn="ctr">
              <a:lnSpc>
                <a:spcPct val="100000"/>
              </a:lnSpc>
            </a:pPr>
            <a:r>
              <a:rPr lang="en-US" sz="1600">
                <a:ea typeface="ＭＳ Ｐゴシック" panose="020B0600070205080204" pitchFamily="34" charset="-128"/>
              </a:rPr>
              <a:t>Internal          External</a:t>
            </a:r>
          </a:p>
          <a:p>
            <a:pPr algn="ctr">
              <a:lnSpc>
                <a:spcPct val="100000"/>
              </a:lnSpc>
            </a:pPr>
            <a:r>
              <a:rPr lang="en-US" sz="1600">
                <a:ea typeface="ＭＳ Ｐゴシック" panose="020B0600070205080204" pitchFamily="34" charset="-128"/>
              </a:rPr>
              <a:t>10.0.1.1:6554 -&gt; 1.2.3.4:8877</a:t>
            </a:r>
          </a:p>
        </p:txBody>
      </p:sp>
      <p:sp>
        <p:nvSpPr>
          <p:cNvPr id="819210" name="Text Box 10"/>
          <p:cNvSpPr txBox="1">
            <a:spLocks noChangeArrowheads="1"/>
          </p:cNvSpPr>
          <p:nvPr/>
        </p:nvSpPr>
        <p:spPr bwMode="auto">
          <a:xfrm>
            <a:off x="4918075" y="2057400"/>
            <a:ext cx="15033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>
                <a:ea typeface="ＭＳ Ｐゴシック" panose="020B0600070205080204" pitchFamily="34" charset="-128"/>
              </a:rPr>
              <a:t>S: 10.0.1.1:6554</a:t>
            </a:r>
          </a:p>
          <a:p>
            <a:pPr algn="ctr">
              <a:lnSpc>
                <a:spcPct val="100000"/>
              </a:lnSpc>
            </a:pPr>
            <a:r>
              <a:rPr lang="en-US" sz="1400">
                <a:ea typeface="ＭＳ Ｐゴシック" panose="020B0600070205080204" pitchFamily="34" charset="-128"/>
              </a:rPr>
              <a:t>D: 67.22.3.1:80</a:t>
            </a:r>
          </a:p>
        </p:txBody>
      </p:sp>
      <p:sp>
        <p:nvSpPr>
          <p:cNvPr id="819211" name="Rectangle 11"/>
          <p:cNvSpPr>
            <a:spLocks noChangeArrowheads="1"/>
          </p:cNvSpPr>
          <p:nvPr/>
        </p:nvSpPr>
        <p:spPr bwMode="auto">
          <a:xfrm>
            <a:off x="5181600" y="26670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>
                <a:ea typeface="ＭＳ Ｐゴシック" panose="020B0600070205080204" pitchFamily="34" charset="-128"/>
              </a:rPr>
              <a:t>IP Pkt</a:t>
            </a:r>
          </a:p>
        </p:txBody>
      </p:sp>
      <p:sp>
        <p:nvSpPr>
          <p:cNvPr id="819212" name="Rectangle 12"/>
          <p:cNvSpPr>
            <a:spLocks noChangeArrowheads="1"/>
          </p:cNvSpPr>
          <p:nvPr/>
        </p:nvSpPr>
        <p:spPr bwMode="auto">
          <a:xfrm>
            <a:off x="7010400" y="26670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>
                <a:ea typeface="ＭＳ Ｐゴシック" panose="020B0600070205080204" pitchFamily="34" charset="-128"/>
              </a:rPr>
              <a:t>IP Pkt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42913"/>
            <a:ext cx="8226425" cy="533400"/>
          </a:xfrm>
        </p:spPr>
        <p:txBody>
          <a:bodyPr/>
          <a:lstStyle/>
          <a:p>
            <a:r>
              <a:rPr lang="en-US"/>
              <a:t>ICE Step 6: Verification</a:t>
            </a: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43025"/>
            <a:ext cx="4343400" cy="5029200"/>
          </a:xfrm>
        </p:spPr>
        <p:txBody>
          <a:bodyPr/>
          <a:lstStyle/>
          <a:p>
            <a:r>
              <a:rPr lang="en-US" sz="1600"/>
              <a:t>Each agent pairs up its candidates (local) with its peers (remote)  to form candidate pairs</a:t>
            </a:r>
          </a:p>
          <a:p>
            <a:r>
              <a:rPr lang="en-US" sz="1600"/>
              <a:t>Each agent sends a connectivity check every 20ms, in pair priority order</a:t>
            </a:r>
          </a:p>
          <a:p>
            <a:pPr lvl="1"/>
            <a:r>
              <a:rPr lang="en-US" sz="1400"/>
              <a:t> Binding Request from the local candidate to the remote candidate</a:t>
            </a:r>
          </a:p>
          <a:p>
            <a:r>
              <a:rPr lang="en-US" sz="1600"/>
              <a:t>Upon receipt of the request the peer agent generates a response</a:t>
            </a:r>
          </a:p>
          <a:p>
            <a:pPr lvl="1"/>
            <a:r>
              <a:rPr lang="en-US" sz="1400"/>
              <a:t> Contains a mapped address indicating the source IP and port seen in the request</a:t>
            </a:r>
          </a:p>
          <a:p>
            <a:r>
              <a:rPr lang="en-US" sz="1600"/>
              <a:t>If the response is received the check has succeeded</a:t>
            </a:r>
          </a:p>
        </p:txBody>
      </p:sp>
      <p:grpSp>
        <p:nvGrpSpPr>
          <p:cNvPr id="859140" name="Group 4"/>
          <p:cNvGrpSpPr>
            <a:grpSpLocks/>
          </p:cNvGrpSpPr>
          <p:nvPr/>
        </p:nvGrpSpPr>
        <p:grpSpPr bwMode="auto">
          <a:xfrm>
            <a:off x="4724400" y="1676400"/>
            <a:ext cx="1600200" cy="4535488"/>
            <a:chOff x="3648" y="1104"/>
            <a:chExt cx="1008" cy="2857"/>
          </a:xfrm>
        </p:grpSpPr>
        <p:sp>
          <p:nvSpPr>
            <p:cNvPr id="859141" name="Cloud"/>
            <p:cNvSpPr>
              <a:spLocks noChangeAspect="1" noEditPoints="1" noChangeArrowheads="1"/>
            </p:cNvSpPr>
            <p:nvPr/>
          </p:nvSpPr>
          <p:spPr bwMode="auto">
            <a:xfrm flipH="1">
              <a:off x="3648" y="2160"/>
              <a:ext cx="1008" cy="115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DDDDDD"/>
            </a:solidFill>
            <a:ln w="9525" algn="ctr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17088" dir="4648272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sz="3000"/>
            </a:p>
          </p:txBody>
        </p:sp>
        <p:sp>
          <p:nvSpPr>
            <p:cNvPr id="859142" name="Rectangle 6"/>
            <p:cNvSpPr>
              <a:spLocks noChangeArrowheads="1"/>
            </p:cNvSpPr>
            <p:nvPr/>
          </p:nvSpPr>
          <p:spPr bwMode="auto">
            <a:xfrm>
              <a:off x="3936" y="1200"/>
              <a:ext cx="432" cy="43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sz="1600"/>
                <a:t>STUN</a:t>
              </a:r>
            </a:p>
            <a:p>
              <a:pPr algn="ctr"/>
              <a:r>
                <a:rPr lang="en-US" sz="1600"/>
                <a:t>Server</a:t>
              </a:r>
            </a:p>
          </p:txBody>
        </p:sp>
        <p:sp>
          <p:nvSpPr>
            <p:cNvPr id="859143" name="Rectangle 7"/>
            <p:cNvSpPr>
              <a:spLocks noChangeArrowheads="1"/>
            </p:cNvSpPr>
            <p:nvPr/>
          </p:nvSpPr>
          <p:spPr bwMode="auto">
            <a:xfrm>
              <a:off x="3936" y="2448"/>
              <a:ext cx="432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sz="1600"/>
                <a:t>NAT</a:t>
              </a:r>
            </a:p>
          </p:txBody>
        </p:sp>
        <p:sp>
          <p:nvSpPr>
            <p:cNvPr id="859144" name="Rectangle 8"/>
            <p:cNvSpPr>
              <a:spLocks noChangeArrowheads="1"/>
            </p:cNvSpPr>
            <p:nvPr/>
          </p:nvSpPr>
          <p:spPr bwMode="auto">
            <a:xfrm>
              <a:off x="3936" y="2784"/>
              <a:ext cx="432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sz="1600"/>
                <a:t>NAT</a:t>
              </a:r>
            </a:p>
          </p:txBody>
        </p:sp>
        <p:sp>
          <p:nvSpPr>
            <p:cNvPr id="859145" name="Oval 9"/>
            <p:cNvSpPr>
              <a:spLocks noChangeArrowheads="1"/>
            </p:cNvSpPr>
            <p:nvPr/>
          </p:nvSpPr>
          <p:spPr bwMode="auto">
            <a:xfrm>
              <a:off x="3984" y="3456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859146" name="Oval 10"/>
            <p:cNvSpPr>
              <a:spLocks noChangeArrowheads="1"/>
            </p:cNvSpPr>
            <p:nvPr/>
          </p:nvSpPr>
          <p:spPr bwMode="auto">
            <a:xfrm>
              <a:off x="4080" y="2400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859147" name="Oval 11"/>
            <p:cNvSpPr>
              <a:spLocks noChangeArrowheads="1"/>
            </p:cNvSpPr>
            <p:nvPr/>
          </p:nvSpPr>
          <p:spPr bwMode="auto">
            <a:xfrm>
              <a:off x="4128" y="1104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pic>
          <p:nvPicPr>
            <p:cNvPr id="859148" name="Picture 12" descr="V400_open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3408"/>
              <a:ext cx="248" cy="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59149" name="Group 13"/>
          <p:cNvGrpSpPr>
            <a:grpSpLocks/>
          </p:cNvGrpSpPr>
          <p:nvPr/>
        </p:nvGrpSpPr>
        <p:grpSpPr bwMode="auto">
          <a:xfrm>
            <a:off x="7010400" y="1676400"/>
            <a:ext cx="1600200" cy="4535488"/>
            <a:chOff x="3648" y="1104"/>
            <a:chExt cx="1008" cy="2857"/>
          </a:xfrm>
        </p:grpSpPr>
        <p:sp>
          <p:nvSpPr>
            <p:cNvPr id="859150" name="Cloud"/>
            <p:cNvSpPr>
              <a:spLocks noChangeAspect="1" noEditPoints="1" noChangeArrowheads="1"/>
            </p:cNvSpPr>
            <p:nvPr/>
          </p:nvSpPr>
          <p:spPr bwMode="auto">
            <a:xfrm flipH="1">
              <a:off x="3648" y="2160"/>
              <a:ext cx="1008" cy="115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DDDDDD"/>
            </a:solidFill>
            <a:ln w="9525" algn="ctr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17088" dir="4648272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sz="3000"/>
            </a:p>
          </p:txBody>
        </p:sp>
        <p:sp>
          <p:nvSpPr>
            <p:cNvPr id="859151" name="Rectangle 15"/>
            <p:cNvSpPr>
              <a:spLocks noChangeArrowheads="1"/>
            </p:cNvSpPr>
            <p:nvPr/>
          </p:nvSpPr>
          <p:spPr bwMode="auto">
            <a:xfrm>
              <a:off x="3936" y="1200"/>
              <a:ext cx="432" cy="43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sz="1600"/>
                <a:t>STUN</a:t>
              </a:r>
            </a:p>
            <a:p>
              <a:pPr algn="ctr"/>
              <a:r>
                <a:rPr lang="en-US" sz="1600"/>
                <a:t>Server</a:t>
              </a:r>
            </a:p>
          </p:txBody>
        </p:sp>
        <p:sp>
          <p:nvSpPr>
            <p:cNvPr id="859152" name="Rectangle 16"/>
            <p:cNvSpPr>
              <a:spLocks noChangeArrowheads="1"/>
            </p:cNvSpPr>
            <p:nvPr/>
          </p:nvSpPr>
          <p:spPr bwMode="auto">
            <a:xfrm>
              <a:off x="3936" y="2448"/>
              <a:ext cx="432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sz="1600"/>
                <a:t>NAT</a:t>
              </a:r>
            </a:p>
          </p:txBody>
        </p:sp>
        <p:sp>
          <p:nvSpPr>
            <p:cNvPr id="859153" name="Rectangle 17"/>
            <p:cNvSpPr>
              <a:spLocks noChangeArrowheads="1"/>
            </p:cNvSpPr>
            <p:nvPr/>
          </p:nvSpPr>
          <p:spPr bwMode="auto">
            <a:xfrm>
              <a:off x="3936" y="2784"/>
              <a:ext cx="432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sz="1600"/>
                <a:t>NAT</a:t>
              </a:r>
            </a:p>
          </p:txBody>
        </p:sp>
        <p:sp>
          <p:nvSpPr>
            <p:cNvPr id="859154" name="Oval 18"/>
            <p:cNvSpPr>
              <a:spLocks noChangeArrowheads="1"/>
            </p:cNvSpPr>
            <p:nvPr/>
          </p:nvSpPr>
          <p:spPr bwMode="auto">
            <a:xfrm>
              <a:off x="3984" y="3456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859155" name="Oval 19"/>
            <p:cNvSpPr>
              <a:spLocks noChangeArrowheads="1"/>
            </p:cNvSpPr>
            <p:nvPr/>
          </p:nvSpPr>
          <p:spPr bwMode="auto">
            <a:xfrm>
              <a:off x="4080" y="2400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859156" name="Oval 20"/>
            <p:cNvSpPr>
              <a:spLocks noChangeArrowheads="1"/>
            </p:cNvSpPr>
            <p:nvPr/>
          </p:nvSpPr>
          <p:spPr bwMode="auto">
            <a:xfrm>
              <a:off x="4128" y="1104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pic>
          <p:nvPicPr>
            <p:cNvPr id="859157" name="Picture 21" descr="V400_open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3408"/>
              <a:ext cx="248" cy="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59158" name="Line 22"/>
          <p:cNvSpPr>
            <a:spLocks noChangeShapeType="1"/>
          </p:cNvSpPr>
          <p:nvPr/>
        </p:nvSpPr>
        <p:spPr bwMode="auto">
          <a:xfrm>
            <a:off x="5410200" y="54864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59159" name="Line 23"/>
          <p:cNvSpPr>
            <a:spLocks noChangeShapeType="1"/>
          </p:cNvSpPr>
          <p:nvPr/>
        </p:nvSpPr>
        <p:spPr bwMode="auto">
          <a:xfrm flipV="1">
            <a:off x="5410200" y="3810000"/>
            <a:ext cx="2362200" cy="1676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59160" name="Line 24"/>
          <p:cNvSpPr>
            <a:spLocks noChangeShapeType="1"/>
          </p:cNvSpPr>
          <p:nvPr/>
        </p:nvSpPr>
        <p:spPr bwMode="auto">
          <a:xfrm>
            <a:off x="5486400" y="3810000"/>
            <a:ext cx="2133600" cy="1676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59161" name="Line 25"/>
          <p:cNvSpPr>
            <a:spLocks noChangeShapeType="1"/>
          </p:cNvSpPr>
          <p:nvPr/>
        </p:nvSpPr>
        <p:spPr bwMode="auto">
          <a:xfrm flipH="1">
            <a:off x="5334000" y="3810000"/>
            <a:ext cx="152400" cy="1600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59162" name="Line 26"/>
          <p:cNvSpPr>
            <a:spLocks noChangeShapeType="1"/>
          </p:cNvSpPr>
          <p:nvPr/>
        </p:nvSpPr>
        <p:spPr bwMode="auto">
          <a:xfrm flipH="1">
            <a:off x="7620000" y="3810000"/>
            <a:ext cx="152400" cy="1600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59163" name="Line 27"/>
          <p:cNvSpPr>
            <a:spLocks noChangeShapeType="1"/>
          </p:cNvSpPr>
          <p:nvPr/>
        </p:nvSpPr>
        <p:spPr bwMode="auto">
          <a:xfrm flipV="1">
            <a:off x="5334000" y="1752600"/>
            <a:ext cx="2514600" cy="3657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59164" name="Line 28"/>
          <p:cNvSpPr>
            <a:spLocks noChangeShapeType="1"/>
          </p:cNvSpPr>
          <p:nvPr/>
        </p:nvSpPr>
        <p:spPr bwMode="auto">
          <a:xfrm flipV="1">
            <a:off x="7620000" y="1752600"/>
            <a:ext cx="228600" cy="3657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59165" name="Line 29"/>
          <p:cNvSpPr>
            <a:spLocks noChangeShapeType="1"/>
          </p:cNvSpPr>
          <p:nvPr/>
        </p:nvSpPr>
        <p:spPr bwMode="auto">
          <a:xfrm>
            <a:off x="5562600" y="1752600"/>
            <a:ext cx="2057400" cy="3657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59166" name="Line 30"/>
          <p:cNvSpPr>
            <a:spLocks noChangeShapeType="1"/>
          </p:cNvSpPr>
          <p:nvPr/>
        </p:nvSpPr>
        <p:spPr bwMode="auto">
          <a:xfrm flipH="1">
            <a:off x="5334000" y="1752600"/>
            <a:ext cx="228600" cy="3657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59167" name="Text Box 31"/>
          <p:cNvSpPr txBox="1">
            <a:spLocks noChangeArrowheads="1"/>
          </p:cNvSpPr>
          <p:nvPr/>
        </p:nvSpPr>
        <p:spPr bwMode="auto">
          <a:xfrm>
            <a:off x="6629400" y="5181600"/>
            <a:ext cx="27781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/>
              <a:t>1</a:t>
            </a:r>
          </a:p>
        </p:txBody>
      </p:sp>
      <p:sp>
        <p:nvSpPr>
          <p:cNvPr id="859168" name="Text Box 32"/>
          <p:cNvSpPr txBox="1">
            <a:spLocks noChangeArrowheads="1"/>
          </p:cNvSpPr>
          <p:nvPr/>
        </p:nvSpPr>
        <p:spPr bwMode="auto">
          <a:xfrm>
            <a:off x="7086600" y="3886200"/>
            <a:ext cx="27781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/>
              <a:t>2</a:t>
            </a:r>
          </a:p>
        </p:txBody>
      </p:sp>
      <p:sp>
        <p:nvSpPr>
          <p:cNvPr id="859169" name="Text Box 33"/>
          <p:cNvSpPr txBox="1">
            <a:spLocks noChangeArrowheads="1"/>
          </p:cNvSpPr>
          <p:nvPr/>
        </p:nvSpPr>
        <p:spPr bwMode="auto">
          <a:xfrm>
            <a:off x="6324600" y="4267200"/>
            <a:ext cx="27781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/>
              <a:t>3</a:t>
            </a:r>
          </a:p>
        </p:txBody>
      </p:sp>
      <p:sp>
        <p:nvSpPr>
          <p:cNvPr id="859170" name="Text Box 34"/>
          <p:cNvSpPr txBox="1">
            <a:spLocks noChangeArrowheads="1"/>
          </p:cNvSpPr>
          <p:nvPr/>
        </p:nvSpPr>
        <p:spPr bwMode="auto">
          <a:xfrm>
            <a:off x="7772400" y="2743200"/>
            <a:ext cx="27781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/>
              <a:t>4</a:t>
            </a:r>
          </a:p>
        </p:txBody>
      </p:sp>
      <p:sp>
        <p:nvSpPr>
          <p:cNvPr id="859171" name="Text Box 35"/>
          <p:cNvSpPr txBox="1">
            <a:spLocks noChangeArrowheads="1"/>
          </p:cNvSpPr>
          <p:nvPr/>
        </p:nvSpPr>
        <p:spPr bwMode="auto">
          <a:xfrm>
            <a:off x="5257800" y="2590800"/>
            <a:ext cx="27781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/>
              <a:t>5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Peer Reflexive Candidates</a:t>
            </a:r>
          </a:p>
        </p:txBody>
      </p:sp>
      <p:sp>
        <p:nvSpPr>
          <p:cNvPr id="8673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sz="1800"/>
              <a:t>Connectivity checks can produce additional candidates</a:t>
            </a:r>
          </a:p>
          <a:p>
            <a:pPr lvl="1">
              <a:lnSpc>
                <a:spcPct val="75000"/>
              </a:lnSpc>
            </a:pPr>
            <a:r>
              <a:rPr lang="en-US" sz="1600"/>
              <a:t>Peer reflexive candidates</a:t>
            </a:r>
          </a:p>
          <a:p>
            <a:pPr>
              <a:lnSpc>
                <a:spcPct val="75000"/>
              </a:lnSpc>
            </a:pPr>
            <a:r>
              <a:rPr lang="en-US" sz="1800"/>
              <a:t>Typically happens when there is a symmetric NAT between users</a:t>
            </a:r>
          </a:p>
          <a:p>
            <a:pPr>
              <a:lnSpc>
                <a:spcPct val="75000"/>
              </a:lnSpc>
            </a:pPr>
            <a:r>
              <a:rPr lang="en-US" sz="1800"/>
              <a:t>Peer reflexive candidate will be discovered by both users</a:t>
            </a:r>
          </a:p>
          <a:p>
            <a:pPr lvl="1">
              <a:lnSpc>
                <a:spcPct val="75000"/>
              </a:lnSpc>
            </a:pPr>
            <a:r>
              <a:rPr lang="en-US" sz="1600"/>
              <a:t>For user A, from the Response</a:t>
            </a:r>
          </a:p>
          <a:p>
            <a:pPr lvl="1">
              <a:lnSpc>
                <a:spcPct val="75000"/>
              </a:lnSpc>
            </a:pPr>
            <a:r>
              <a:rPr lang="en-US" sz="1600"/>
              <a:t>For user B, from the Request</a:t>
            </a:r>
          </a:p>
          <a:p>
            <a:pPr>
              <a:lnSpc>
                <a:spcPct val="75000"/>
              </a:lnSpc>
            </a:pPr>
            <a:r>
              <a:rPr lang="en-US" sz="1800"/>
              <a:t>Allows direct media even in the presence of symmetric NAT!</a:t>
            </a:r>
          </a:p>
        </p:txBody>
      </p:sp>
      <p:pic>
        <p:nvPicPr>
          <p:cNvPr id="867332" name="Picture 4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5626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7333" name="Picture 5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522913"/>
            <a:ext cx="393700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7334" name="Line 6"/>
          <p:cNvSpPr>
            <a:spLocks noChangeShapeType="1"/>
          </p:cNvSpPr>
          <p:nvPr/>
        </p:nvSpPr>
        <p:spPr bwMode="auto">
          <a:xfrm>
            <a:off x="5867400" y="14859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67335" name="Line 7"/>
          <p:cNvSpPr>
            <a:spLocks noChangeShapeType="1"/>
          </p:cNvSpPr>
          <p:nvPr/>
        </p:nvSpPr>
        <p:spPr bwMode="auto">
          <a:xfrm>
            <a:off x="8153400" y="14859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67336" name="Line 8"/>
          <p:cNvSpPr>
            <a:spLocks noChangeShapeType="1"/>
          </p:cNvSpPr>
          <p:nvPr/>
        </p:nvSpPr>
        <p:spPr bwMode="auto">
          <a:xfrm>
            <a:off x="6705600" y="14859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67337" name="Rectangle 9"/>
          <p:cNvSpPr>
            <a:spLocks noChangeArrowheads="1"/>
          </p:cNvSpPr>
          <p:nvPr/>
        </p:nvSpPr>
        <p:spPr bwMode="auto">
          <a:xfrm>
            <a:off x="6477000" y="5562600"/>
            <a:ext cx="5334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Sym</a:t>
            </a:r>
          </a:p>
          <a:p>
            <a:pPr algn="ctr"/>
            <a:r>
              <a:rPr lang="en-US" sz="1600"/>
              <a:t>NAT</a:t>
            </a:r>
          </a:p>
        </p:txBody>
      </p:sp>
      <p:sp>
        <p:nvSpPr>
          <p:cNvPr id="867338" name="Line 10"/>
          <p:cNvSpPr>
            <a:spLocks noChangeShapeType="1"/>
          </p:cNvSpPr>
          <p:nvPr/>
        </p:nvSpPr>
        <p:spPr bwMode="auto">
          <a:xfrm>
            <a:off x="5943600" y="1676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67339" name="Line 11"/>
          <p:cNvSpPr>
            <a:spLocks noChangeShapeType="1"/>
          </p:cNvSpPr>
          <p:nvPr/>
        </p:nvSpPr>
        <p:spPr bwMode="auto">
          <a:xfrm>
            <a:off x="6705600" y="175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67340" name="Line 12"/>
          <p:cNvSpPr>
            <a:spLocks noChangeShapeType="1"/>
          </p:cNvSpPr>
          <p:nvPr/>
        </p:nvSpPr>
        <p:spPr bwMode="auto">
          <a:xfrm flipH="1">
            <a:off x="6781800" y="2286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67341" name="Line 13"/>
          <p:cNvSpPr>
            <a:spLocks noChangeShapeType="1"/>
          </p:cNvSpPr>
          <p:nvPr/>
        </p:nvSpPr>
        <p:spPr bwMode="auto">
          <a:xfrm flipH="1">
            <a:off x="5943600" y="2590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67342" name="AutoShape 14"/>
          <p:cNvSpPr>
            <a:spLocks noChangeArrowheads="1"/>
          </p:cNvSpPr>
          <p:nvPr/>
        </p:nvSpPr>
        <p:spPr bwMode="auto">
          <a:xfrm>
            <a:off x="4572000" y="2057400"/>
            <a:ext cx="1447800" cy="685800"/>
          </a:xfrm>
          <a:prstGeom prst="wedgeRectCallout">
            <a:avLst>
              <a:gd name="adj1" fmla="val 93968"/>
              <a:gd name="adj2" fmla="val -89583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400"/>
              <a:t>NAT allocates new binding towards B</a:t>
            </a:r>
          </a:p>
        </p:txBody>
      </p:sp>
      <p:sp>
        <p:nvSpPr>
          <p:cNvPr id="867343" name="Text Box 15"/>
          <p:cNvSpPr txBox="1">
            <a:spLocks noChangeArrowheads="1"/>
          </p:cNvSpPr>
          <p:nvPr/>
        </p:nvSpPr>
        <p:spPr bwMode="auto">
          <a:xfrm>
            <a:off x="6013450" y="1423988"/>
            <a:ext cx="12223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200"/>
              <a:t>STUN Request</a:t>
            </a:r>
          </a:p>
        </p:txBody>
      </p:sp>
      <p:sp>
        <p:nvSpPr>
          <p:cNvPr id="867344" name="Text Box 16"/>
          <p:cNvSpPr txBox="1">
            <a:spLocks noChangeArrowheads="1"/>
          </p:cNvSpPr>
          <p:nvPr/>
        </p:nvSpPr>
        <p:spPr bwMode="auto">
          <a:xfrm>
            <a:off x="6858000" y="1981200"/>
            <a:ext cx="13493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200"/>
              <a:t>STUN Response</a:t>
            </a:r>
          </a:p>
        </p:txBody>
      </p:sp>
      <p:sp>
        <p:nvSpPr>
          <p:cNvPr id="867345" name="Text Box 17"/>
          <p:cNvSpPr txBox="1">
            <a:spLocks noChangeArrowheads="1"/>
          </p:cNvSpPr>
          <p:nvPr/>
        </p:nvSpPr>
        <p:spPr bwMode="auto">
          <a:xfrm>
            <a:off x="5480050" y="5810250"/>
            <a:ext cx="36671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/>
              <a:t>A</a:t>
            </a:r>
          </a:p>
        </p:txBody>
      </p:sp>
      <p:sp>
        <p:nvSpPr>
          <p:cNvPr id="867346" name="Text Box 18"/>
          <p:cNvSpPr txBox="1">
            <a:spLocks noChangeArrowheads="1"/>
          </p:cNvSpPr>
          <p:nvPr/>
        </p:nvSpPr>
        <p:spPr bwMode="auto">
          <a:xfrm>
            <a:off x="8305800" y="5715000"/>
            <a:ext cx="36671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/>
              <a:t>B</a:t>
            </a:r>
          </a:p>
        </p:txBody>
      </p:sp>
      <p:sp>
        <p:nvSpPr>
          <p:cNvPr id="867347" name="AutoShape 19"/>
          <p:cNvSpPr>
            <a:spLocks noChangeArrowheads="1"/>
          </p:cNvSpPr>
          <p:nvPr/>
        </p:nvSpPr>
        <p:spPr bwMode="auto">
          <a:xfrm>
            <a:off x="7543800" y="3086100"/>
            <a:ext cx="1447800" cy="685800"/>
          </a:xfrm>
          <a:prstGeom prst="wedgeRectCallout">
            <a:avLst>
              <a:gd name="adj1" fmla="val -13597"/>
              <a:gd name="adj2" fmla="val -155093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400"/>
              <a:t>B informs A of new binding</a:t>
            </a:r>
          </a:p>
        </p:txBody>
      </p:sp>
      <p:sp>
        <p:nvSpPr>
          <p:cNvPr id="867348" name="AutoShape 20"/>
          <p:cNvSpPr>
            <a:spLocks noChangeArrowheads="1"/>
          </p:cNvSpPr>
          <p:nvPr/>
        </p:nvSpPr>
        <p:spPr bwMode="auto">
          <a:xfrm>
            <a:off x="5410200" y="4038600"/>
            <a:ext cx="1447800" cy="838200"/>
          </a:xfrm>
          <a:prstGeom prst="wedgeRectCallout">
            <a:avLst>
              <a:gd name="adj1" fmla="val -10199"/>
              <a:gd name="adj2" fmla="val -191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400"/>
              <a:t>A learns a new local candidate towards B!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ICE Step 7: Coordination </a:t>
            </a:r>
          </a:p>
        </p:txBody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ICE needs to finalize on a candidate pair for each component of each media stream</a:t>
            </a:r>
          </a:p>
          <a:p>
            <a:pPr lvl="1"/>
            <a:r>
              <a:rPr lang="en-US" sz="1800"/>
              <a:t>More than one may work</a:t>
            </a:r>
          </a:p>
          <a:p>
            <a:r>
              <a:rPr lang="en-US" sz="2000"/>
              <a:t>Each agent needs to conclude on the same set of pairs</a:t>
            </a:r>
          </a:p>
          <a:p>
            <a:r>
              <a:rPr lang="en-US" sz="2000"/>
              <a:t>Finalization takes place without SIP signaling – all through STUN</a:t>
            </a:r>
          </a:p>
          <a:p>
            <a:pPr lvl="1">
              <a:buFontTx/>
              <a:buChar char="–"/>
            </a:pPr>
            <a:r>
              <a:rPr lang="en-US" sz="1800"/>
              <a:t> One agent acts as the ‘controlling’ agent</a:t>
            </a:r>
          </a:p>
          <a:p>
            <a:pPr lvl="1">
              <a:buFontTx/>
              <a:buChar char="–"/>
            </a:pPr>
            <a:r>
              <a:rPr lang="en-US" sz="1800"/>
              <a:t> Controlling agent includes a flag in its STUN request indicating completion</a:t>
            </a:r>
          </a:p>
          <a:p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ICE Step 8: Communication</a:t>
            </a:r>
          </a:p>
        </p:txBody>
      </p:sp>
      <p:sp>
        <p:nvSpPr>
          <p:cNvPr id="8734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sz="2000"/>
              <a:t>Media can flow in each direction once pairs have been selected by the controlling agent for each component</a:t>
            </a:r>
          </a:p>
          <a:p>
            <a:pPr>
              <a:spcBef>
                <a:spcPct val="100000"/>
              </a:spcBef>
            </a:pPr>
            <a:r>
              <a:rPr lang="en-US" sz="2000"/>
              <a:t>Allows “early media” in both directions</a:t>
            </a:r>
          </a:p>
        </p:txBody>
      </p:sp>
      <p:grpSp>
        <p:nvGrpSpPr>
          <p:cNvPr id="873476" name="Group 4"/>
          <p:cNvGrpSpPr>
            <a:grpSpLocks/>
          </p:cNvGrpSpPr>
          <p:nvPr/>
        </p:nvGrpSpPr>
        <p:grpSpPr bwMode="auto">
          <a:xfrm>
            <a:off x="4876800" y="1828800"/>
            <a:ext cx="1600200" cy="4535488"/>
            <a:chOff x="3648" y="1104"/>
            <a:chExt cx="1008" cy="2857"/>
          </a:xfrm>
        </p:grpSpPr>
        <p:sp>
          <p:nvSpPr>
            <p:cNvPr id="873477" name="Cloud"/>
            <p:cNvSpPr>
              <a:spLocks noChangeAspect="1" noEditPoints="1" noChangeArrowheads="1"/>
            </p:cNvSpPr>
            <p:nvPr/>
          </p:nvSpPr>
          <p:spPr bwMode="auto">
            <a:xfrm flipH="1">
              <a:off x="3648" y="2160"/>
              <a:ext cx="1008" cy="115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DDDDDD"/>
            </a:solidFill>
            <a:ln w="9525" algn="ctr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17088" dir="4648272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sz="3000"/>
            </a:p>
          </p:txBody>
        </p:sp>
        <p:sp>
          <p:nvSpPr>
            <p:cNvPr id="873478" name="Rectangle 6"/>
            <p:cNvSpPr>
              <a:spLocks noChangeArrowheads="1"/>
            </p:cNvSpPr>
            <p:nvPr/>
          </p:nvSpPr>
          <p:spPr bwMode="auto">
            <a:xfrm>
              <a:off x="3936" y="1200"/>
              <a:ext cx="432" cy="43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sz="1600"/>
                <a:t>STUN</a:t>
              </a:r>
            </a:p>
            <a:p>
              <a:pPr algn="ctr"/>
              <a:r>
                <a:rPr lang="en-US" sz="1600"/>
                <a:t>Server</a:t>
              </a:r>
            </a:p>
          </p:txBody>
        </p:sp>
        <p:sp>
          <p:nvSpPr>
            <p:cNvPr id="873479" name="Rectangle 7"/>
            <p:cNvSpPr>
              <a:spLocks noChangeArrowheads="1"/>
            </p:cNvSpPr>
            <p:nvPr/>
          </p:nvSpPr>
          <p:spPr bwMode="auto">
            <a:xfrm>
              <a:off x="3936" y="2448"/>
              <a:ext cx="432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sz="1600"/>
                <a:t>NAT</a:t>
              </a:r>
            </a:p>
          </p:txBody>
        </p:sp>
        <p:sp>
          <p:nvSpPr>
            <p:cNvPr id="873480" name="Rectangle 8"/>
            <p:cNvSpPr>
              <a:spLocks noChangeArrowheads="1"/>
            </p:cNvSpPr>
            <p:nvPr/>
          </p:nvSpPr>
          <p:spPr bwMode="auto">
            <a:xfrm>
              <a:off x="3936" y="2784"/>
              <a:ext cx="432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sz="1600"/>
                <a:t>NAT</a:t>
              </a:r>
            </a:p>
          </p:txBody>
        </p:sp>
        <p:sp>
          <p:nvSpPr>
            <p:cNvPr id="873481" name="Oval 9"/>
            <p:cNvSpPr>
              <a:spLocks noChangeArrowheads="1"/>
            </p:cNvSpPr>
            <p:nvPr/>
          </p:nvSpPr>
          <p:spPr bwMode="auto">
            <a:xfrm>
              <a:off x="3984" y="3456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873482" name="Oval 10"/>
            <p:cNvSpPr>
              <a:spLocks noChangeArrowheads="1"/>
            </p:cNvSpPr>
            <p:nvPr/>
          </p:nvSpPr>
          <p:spPr bwMode="auto">
            <a:xfrm>
              <a:off x="4080" y="2400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873483" name="Oval 11"/>
            <p:cNvSpPr>
              <a:spLocks noChangeArrowheads="1"/>
            </p:cNvSpPr>
            <p:nvPr/>
          </p:nvSpPr>
          <p:spPr bwMode="auto">
            <a:xfrm>
              <a:off x="4128" y="1104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pic>
          <p:nvPicPr>
            <p:cNvPr id="873484" name="Picture 12" descr="V400_open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3408"/>
              <a:ext cx="248" cy="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73485" name="Group 13"/>
          <p:cNvGrpSpPr>
            <a:grpSpLocks/>
          </p:cNvGrpSpPr>
          <p:nvPr/>
        </p:nvGrpSpPr>
        <p:grpSpPr bwMode="auto">
          <a:xfrm>
            <a:off x="7162800" y="1828800"/>
            <a:ext cx="1600200" cy="4535488"/>
            <a:chOff x="3648" y="1104"/>
            <a:chExt cx="1008" cy="2857"/>
          </a:xfrm>
        </p:grpSpPr>
        <p:sp>
          <p:nvSpPr>
            <p:cNvPr id="873486" name="Cloud"/>
            <p:cNvSpPr>
              <a:spLocks noChangeAspect="1" noEditPoints="1" noChangeArrowheads="1"/>
            </p:cNvSpPr>
            <p:nvPr/>
          </p:nvSpPr>
          <p:spPr bwMode="auto">
            <a:xfrm flipH="1">
              <a:off x="3648" y="2160"/>
              <a:ext cx="1008" cy="115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DDDDDD"/>
            </a:solidFill>
            <a:ln w="9525" algn="ctr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17088" dir="4648272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sz="3000"/>
            </a:p>
          </p:txBody>
        </p:sp>
        <p:sp>
          <p:nvSpPr>
            <p:cNvPr id="873487" name="Rectangle 15"/>
            <p:cNvSpPr>
              <a:spLocks noChangeArrowheads="1"/>
            </p:cNvSpPr>
            <p:nvPr/>
          </p:nvSpPr>
          <p:spPr bwMode="auto">
            <a:xfrm>
              <a:off x="3936" y="1200"/>
              <a:ext cx="432" cy="43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sz="1600"/>
                <a:t>STUN</a:t>
              </a:r>
            </a:p>
            <a:p>
              <a:pPr algn="ctr"/>
              <a:r>
                <a:rPr lang="en-US" sz="1600"/>
                <a:t>Server</a:t>
              </a:r>
            </a:p>
          </p:txBody>
        </p:sp>
        <p:sp>
          <p:nvSpPr>
            <p:cNvPr id="873488" name="Rectangle 16"/>
            <p:cNvSpPr>
              <a:spLocks noChangeArrowheads="1"/>
            </p:cNvSpPr>
            <p:nvPr/>
          </p:nvSpPr>
          <p:spPr bwMode="auto">
            <a:xfrm>
              <a:off x="3936" y="2448"/>
              <a:ext cx="432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sz="1600"/>
                <a:t>NAT</a:t>
              </a:r>
            </a:p>
          </p:txBody>
        </p:sp>
        <p:sp>
          <p:nvSpPr>
            <p:cNvPr id="873489" name="Rectangle 17"/>
            <p:cNvSpPr>
              <a:spLocks noChangeArrowheads="1"/>
            </p:cNvSpPr>
            <p:nvPr/>
          </p:nvSpPr>
          <p:spPr bwMode="auto">
            <a:xfrm>
              <a:off x="3936" y="2784"/>
              <a:ext cx="432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sz="1600"/>
                <a:t>NAT</a:t>
              </a:r>
            </a:p>
          </p:txBody>
        </p:sp>
        <p:sp>
          <p:nvSpPr>
            <p:cNvPr id="873490" name="Oval 18"/>
            <p:cNvSpPr>
              <a:spLocks noChangeArrowheads="1"/>
            </p:cNvSpPr>
            <p:nvPr/>
          </p:nvSpPr>
          <p:spPr bwMode="auto">
            <a:xfrm>
              <a:off x="3984" y="3456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873491" name="Oval 19"/>
            <p:cNvSpPr>
              <a:spLocks noChangeArrowheads="1"/>
            </p:cNvSpPr>
            <p:nvPr/>
          </p:nvSpPr>
          <p:spPr bwMode="auto">
            <a:xfrm>
              <a:off x="4080" y="2400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873492" name="Oval 20"/>
            <p:cNvSpPr>
              <a:spLocks noChangeArrowheads="1"/>
            </p:cNvSpPr>
            <p:nvPr/>
          </p:nvSpPr>
          <p:spPr bwMode="auto">
            <a:xfrm>
              <a:off x="4128" y="1104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pic>
          <p:nvPicPr>
            <p:cNvPr id="873493" name="Picture 21" descr="V400_open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3408"/>
              <a:ext cx="248" cy="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73494" name="Line 22"/>
          <p:cNvSpPr>
            <a:spLocks noChangeShapeType="1"/>
          </p:cNvSpPr>
          <p:nvPr/>
        </p:nvSpPr>
        <p:spPr bwMode="auto">
          <a:xfrm flipH="1">
            <a:off x="5486400" y="3962400"/>
            <a:ext cx="152400" cy="1600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73495" name="Line 23"/>
          <p:cNvSpPr>
            <a:spLocks noChangeShapeType="1"/>
          </p:cNvSpPr>
          <p:nvPr/>
        </p:nvSpPr>
        <p:spPr bwMode="auto">
          <a:xfrm flipH="1">
            <a:off x="7772400" y="3962400"/>
            <a:ext cx="152400" cy="1600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73496" name="Line 24"/>
          <p:cNvSpPr>
            <a:spLocks noChangeShapeType="1"/>
          </p:cNvSpPr>
          <p:nvPr/>
        </p:nvSpPr>
        <p:spPr bwMode="auto">
          <a:xfrm>
            <a:off x="5638800" y="3962400"/>
            <a:ext cx="22860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ICE Step 9: Confirmation</a:t>
            </a:r>
          </a:p>
        </p:txBody>
      </p:sp>
      <p:sp>
        <p:nvSpPr>
          <p:cNvPr id="874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47725" y="1665288"/>
            <a:ext cx="3756025" cy="30988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1800"/>
              <a:t>200 OK and ACK work as normal</a:t>
            </a:r>
          </a:p>
          <a:p>
            <a:pPr lvl="1">
              <a:lnSpc>
                <a:spcPct val="75000"/>
              </a:lnSpc>
            </a:pPr>
            <a:r>
              <a:rPr lang="en-US" sz="1600"/>
              <a:t>200 mirrors SDP from provisional</a:t>
            </a:r>
          </a:p>
          <a:p>
            <a:pPr>
              <a:lnSpc>
                <a:spcPct val="75000"/>
              </a:lnSpc>
            </a:pPr>
            <a:r>
              <a:rPr lang="en-US" sz="1800"/>
              <a:t>If m/c-line in original INVITE didn’t match candidate pairs selected by ICE, controlling agent does a re-INVITE to place them in m/c-line</a:t>
            </a:r>
          </a:p>
          <a:p>
            <a:pPr>
              <a:lnSpc>
                <a:spcPct val="75000"/>
              </a:lnSpc>
            </a:pPr>
            <a:r>
              <a:rPr lang="en-US" sz="1800"/>
              <a:t>Re-INVITE ensures that ‘middleboxes’ have the correct media address</a:t>
            </a:r>
          </a:p>
          <a:p>
            <a:pPr lvl="1">
              <a:lnSpc>
                <a:spcPct val="75000"/>
              </a:lnSpc>
            </a:pPr>
            <a:r>
              <a:rPr lang="en-US" sz="1600"/>
              <a:t> QoS installation (i.e., IMS or Packetcable)</a:t>
            </a:r>
          </a:p>
          <a:p>
            <a:pPr lvl="1">
              <a:lnSpc>
                <a:spcPct val="75000"/>
              </a:lnSpc>
            </a:pPr>
            <a:r>
              <a:rPr lang="en-US" sz="1600"/>
              <a:t> Diagnostic tools</a:t>
            </a:r>
          </a:p>
          <a:p>
            <a:pPr lvl="1">
              <a:lnSpc>
                <a:spcPct val="75000"/>
              </a:lnSpc>
            </a:pPr>
            <a:r>
              <a:rPr lang="en-US" sz="1600"/>
              <a:t> Monitoring applications</a:t>
            </a:r>
          </a:p>
          <a:p>
            <a:pPr lvl="1">
              <a:lnSpc>
                <a:spcPct val="75000"/>
              </a:lnSpc>
            </a:pPr>
            <a:r>
              <a:rPr lang="en-US" sz="1600"/>
              <a:t> Firewalls</a:t>
            </a:r>
          </a:p>
        </p:txBody>
      </p:sp>
      <p:pic>
        <p:nvPicPr>
          <p:cNvPr id="874500" name="Picture 4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2578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4501" name="Picture 5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700" y="53340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4502" name="Line 6"/>
          <p:cNvSpPr>
            <a:spLocks noChangeShapeType="1"/>
          </p:cNvSpPr>
          <p:nvPr/>
        </p:nvSpPr>
        <p:spPr bwMode="auto">
          <a:xfrm>
            <a:off x="5638800" y="17526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74503" name="Line 7"/>
          <p:cNvSpPr>
            <a:spLocks noChangeShapeType="1"/>
          </p:cNvSpPr>
          <p:nvPr/>
        </p:nvSpPr>
        <p:spPr bwMode="auto">
          <a:xfrm>
            <a:off x="7848600" y="17526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74504" name="Text Box 8"/>
          <p:cNvSpPr txBox="1">
            <a:spLocks noChangeArrowheads="1"/>
          </p:cNvSpPr>
          <p:nvPr/>
        </p:nvSpPr>
        <p:spPr bwMode="auto">
          <a:xfrm>
            <a:off x="5251450" y="6137275"/>
            <a:ext cx="8763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Offerer</a:t>
            </a:r>
          </a:p>
        </p:txBody>
      </p:sp>
      <p:sp>
        <p:nvSpPr>
          <p:cNvPr id="874505" name="Text Box 9"/>
          <p:cNvSpPr txBox="1">
            <a:spLocks noChangeArrowheads="1"/>
          </p:cNvSpPr>
          <p:nvPr/>
        </p:nvSpPr>
        <p:spPr bwMode="auto">
          <a:xfrm>
            <a:off x="7537450" y="6061075"/>
            <a:ext cx="11303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Answerer</a:t>
            </a:r>
          </a:p>
        </p:txBody>
      </p:sp>
      <p:sp>
        <p:nvSpPr>
          <p:cNvPr id="874506" name="Line 10"/>
          <p:cNvSpPr>
            <a:spLocks noChangeShapeType="1"/>
          </p:cNvSpPr>
          <p:nvPr/>
        </p:nvSpPr>
        <p:spPr bwMode="auto">
          <a:xfrm flipH="1">
            <a:off x="5791200" y="2057400"/>
            <a:ext cx="1828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74507" name="Line 11"/>
          <p:cNvSpPr>
            <a:spLocks noChangeShapeType="1"/>
          </p:cNvSpPr>
          <p:nvPr/>
        </p:nvSpPr>
        <p:spPr bwMode="auto">
          <a:xfrm>
            <a:off x="5715000" y="3657600"/>
            <a:ext cx="1981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74508" name="Text Box 12"/>
          <p:cNvSpPr txBox="1">
            <a:spLocks noChangeArrowheads="1"/>
          </p:cNvSpPr>
          <p:nvPr/>
        </p:nvSpPr>
        <p:spPr bwMode="auto">
          <a:xfrm>
            <a:off x="6019800" y="3352800"/>
            <a:ext cx="12700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Re-INVITE</a:t>
            </a:r>
          </a:p>
        </p:txBody>
      </p:sp>
      <p:sp>
        <p:nvSpPr>
          <p:cNvPr id="874509" name="Line 13"/>
          <p:cNvSpPr>
            <a:spLocks noChangeShapeType="1"/>
          </p:cNvSpPr>
          <p:nvPr/>
        </p:nvSpPr>
        <p:spPr bwMode="auto">
          <a:xfrm flipH="1">
            <a:off x="5791200" y="40386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74510" name="Text Box 14"/>
          <p:cNvSpPr txBox="1">
            <a:spLocks noChangeArrowheads="1"/>
          </p:cNvSpPr>
          <p:nvPr/>
        </p:nvSpPr>
        <p:spPr bwMode="auto">
          <a:xfrm>
            <a:off x="5791200" y="4267200"/>
            <a:ext cx="9398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200 OK</a:t>
            </a:r>
          </a:p>
        </p:txBody>
      </p:sp>
      <p:sp>
        <p:nvSpPr>
          <p:cNvPr id="874511" name="Text Box 15"/>
          <p:cNvSpPr txBox="1">
            <a:spLocks noChangeArrowheads="1"/>
          </p:cNvSpPr>
          <p:nvPr/>
        </p:nvSpPr>
        <p:spPr bwMode="auto">
          <a:xfrm>
            <a:off x="6623050" y="1793875"/>
            <a:ext cx="9398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200 OK</a:t>
            </a:r>
          </a:p>
        </p:txBody>
      </p:sp>
      <p:sp>
        <p:nvSpPr>
          <p:cNvPr id="874512" name="Line 16"/>
          <p:cNvSpPr>
            <a:spLocks noChangeShapeType="1"/>
          </p:cNvSpPr>
          <p:nvPr/>
        </p:nvSpPr>
        <p:spPr bwMode="auto">
          <a:xfrm>
            <a:off x="5791200" y="2514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74513" name="Text Box 17"/>
          <p:cNvSpPr txBox="1">
            <a:spLocks noChangeArrowheads="1"/>
          </p:cNvSpPr>
          <p:nvPr/>
        </p:nvSpPr>
        <p:spPr bwMode="auto">
          <a:xfrm>
            <a:off x="6775450" y="2555875"/>
            <a:ext cx="6350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ACK</a:t>
            </a:r>
          </a:p>
        </p:txBody>
      </p:sp>
      <p:sp>
        <p:nvSpPr>
          <p:cNvPr id="874514" name="Line 18"/>
          <p:cNvSpPr>
            <a:spLocks noChangeShapeType="1"/>
          </p:cNvSpPr>
          <p:nvPr/>
        </p:nvSpPr>
        <p:spPr bwMode="auto">
          <a:xfrm>
            <a:off x="5867400" y="4724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74515" name="Text Box 19"/>
          <p:cNvSpPr txBox="1">
            <a:spLocks noChangeArrowheads="1"/>
          </p:cNvSpPr>
          <p:nvPr/>
        </p:nvSpPr>
        <p:spPr bwMode="auto">
          <a:xfrm>
            <a:off x="6851650" y="4765675"/>
            <a:ext cx="6350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Comparison: Metrics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/>
              <a:t>Requires client changes?</a:t>
            </a:r>
          </a:p>
          <a:p>
            <a:r>
              <a:rPr lang="en-US" sz="2000"/>
              <a:t>Requires proxy changes?</a:t>
            </a:r>
          </a:p>
          <a:p>
            <a:r>
              <a:rPr lang="en-US" sz="2000"/>
              <a:t>Requires addition of new box?</a:t>
            </a:r>
          </a:p>
          <a:p>
            <a:r>
              <a:rPr lang="en-US" sz="2000"/>
              <a:t>Requires NAT support?</a:t>
            </a:r>
          </a:p>
          <a:p>
            <a:r>
              <a:rPr lang="en-US" sz="2000"/>
              <a:t>Reduces or eliminates usage of relays?</a:t>
            </a:r>
          </a:p>
          <a:p>
            <a:r>
              <a:rPr lang="en-US" sz="2000"/>
              <a:t>Good security?</a:t>
            </a:r>
          </a:p>
        </p:txBody>
      </p:sp>
      <p:sp>
        <p:nvSpPr>
          <p:cNvPr id="8857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/>
              <a:t>Works through broad range of NAT and firewalls?</a:t>
            </a:r>
          </a:p>
          <a:p>
            <a:r>
              <a:rPr lang="en-US" sz="2000"/>
              <a:t>Works for other applications besides SIP?</a:t>
            </a:r>
          </a:p>
          <a:p>
            <a:r>
              <a:rPr lang="en-US" sz="2000"/>
              <a:t>Fast call setup?</a:t>
            </a:r>
          </a:p>
          <a:p>
            <a:r>
              <a:rPr lang="en-US" sz="2000"/>
              <a:t>Operator cost?</a:t>
            </a:r>
          </a:p>
          <a:p>
            <a:pPr>
              <a:buFont typeface="Arial" panose="020B0604020202020204" pitchFamily="34" charset="0"/>
              <a:buNone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Table</a:t>
            </a:r>
          </a:p>
        </p:txBody>
      </p:sp>
      <p:graphicFrame>
        <p:nvGraphicFramePr>
          <p:cNvPr id="886787" name="Group 3"/>
          <p:cNvGraphicFramePr>
            <a:graphicFrameLocks noGrp="1"/>
          </p:cNvGraphicFramePr>
          <p:nvPr>
            <p:ph idx="1"/>
          </p:nvPr>
        </p:nvGraphicFramePr>
        <p:xfrm>
          <a:off x="655638" y="1636713"/>
          <a:ext cx="7940675" cy="3708898"/>
        </p:xfrm>
        <a:graphic>
          <a:graphicData uri="http://schemas.openxmlformats.org/drawingml/2006/table">
            <a:tbl>
              <a:tblPr/>
              <a:tblGrid>
                <a:gridCol w="1135062"/>
                <a:gridCol w="1133475"/>
                <a:gridCol w="1135063"/>
                <a:gridCol w="1133475"/>
                <a:gridCol w="1135062"/>
                <a:gridCol w="1133475"/>
                <a:gridCol w="1135063"/>
              </a:tblGrid>
              <a:tr h="344488"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Criteria</a:t>
                      </a:r>
                    </a:p>
                  </a:txBody>
                  <a:tcPr marL="82124" marR="82124" marT="41061" marB="410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ALG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SBC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STUN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TURN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UPnP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ICE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Client Changes?</a:t>
                      </a:r>
                    </a:p>
                  </a:txBody>
                  <a:tcPr marL="82124" marR="82124" marT="41061" marB="410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Proxy Changes?</a:t>
                      </a:r>
                    </a:p>
                  </a:txBody>
                  <a:tcPr marL="82124" marR="82124" marT="41061" marB="410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 (SBC)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NAT Changes?</a:t>
                      </a:r>
                    </a:p>
                  </a:txBody>
                  <a:tcPr marL="82124" marR="82124" marT="41061" marB="410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New Box?</a:t>
                      </a:r>
                    </a:p>
                  </a:txBody>
                  <a:tcPr marL="82124" marR="82124" marT="41061" marB="410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Minimize Relays?</a:t>
                      </a:r>
                    </a:p>
                  </a:txBody>
                  <a:tcPr marL="82124" marR="82124" marT="41061" marB="410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Mostly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Yes when it works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Mostly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61925"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Security</a:t>
                      </a:r>
                    </a:p>
                  </a:txBody>
                  <a:tcPr marL="82124" marR="82124" marT="41061" marB="410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Awful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Not great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Good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Good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Awful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Excellent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395288"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Works broadly?</a:t>
                      </a:r>
                    </a:p>
                  </a:txBody>
                  <a:tcPr marL="82124" marR="82124" marT="41061" marB="410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(has to be there)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Mostly – no TCP story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(has to be there)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161925"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Non-SIP?</a:t>
                      </a:r>
                    </a:p>
                  </a:txBody>
                  <a:tcPr marL="82124" marR="82124" marT="41061" marB="410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Fast call setup?</a:t>
                      </a:r>
                    </a:p>
                  </a:txBody>
                  <a:tcPr marL="82124" marR="82124" marT="41061" marB="410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increase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increase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Slight increase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Slight increase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Slight increase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Moderate increase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Operator Cost</a:t>
                      </a:r>
                    </a:p>
                  </a:txBody>
                  <a:tcPr marL="82124" marR="82124" marT="41061" marB="410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Very high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Moderate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High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57467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54125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04963" defTabSz="814388">
                        <a:lnSpc>
                          <a:spcPct val="95000"/>
                        </a:lnSpc>
                        <a:spcBef>
                          <a:spcPct val="5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621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93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65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33763" defTabSz="814388" eaLnBrk="0" fontAlgn="base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Minimal possible</a:t>
                      </a: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886885" name="Rectangle 101"/>
          <p:cNvSpPr>
            <a:spLocks noChangeArrowheads="1"/>
          </p:cNvSpPr>
          <p:nvPr/>
        </p:nvSpPr>
        <p:spPr bwMode="auto">
          <a:xfrm>
            <a:off x="990600" y="5867400"/>
            <a:ext cx="457200" cy="4572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886886" name="Text Box 102"/>
          <p:cNvSpPr txBox="1">
            <a:spLocks noChangeArrowheads="1"/>
          </p:cNvSpPr>
          <p:nvPr/>
        </p:nvSpPr>
        <p:spPr bwMode="auto">
          <a:xfrm>
            <a:off x="1593850" y="5976938"/>
            <a:ext cx="2076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/>
              <a:t>Areas of ICE strengths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 Adoption of NAT Technologies</a:t>
            </a:r>
          </a:p>
        </p:txBody>
      </p:sp>
      <p:sp>
        <p:nvSpPr>
          <p:cNvPr id="8878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sz="1600"/>
              <a:t>Enterprises</a:t>
            </a:r>
          </a:p>
          <a:p>
            <a:pPr lvl="1">
              <a:lnSpc>
                <a:spcPct val="85000"/>
              </a:lnSpc>
              <a:buFontTx/>
              <a:buChar char="–"/>
            </a:pPr>
            <a:r>
              <a:rPr lang="en-US" sz="1400"/>
              <a:t> SIP support needed primarily for Centrex</a:t>
            </a:r>
          </a:p>
          <a:p>
            <a:pPr lvl="1">
              <a:lnSpc>
                <a:spcPct val="85000"/>
              </a:lnSpc>
              <a:buFontTx/>
              <a:buChar char="–"/>
            </a:pPr>
            <a:r>
              <a:rPr lang="en-US" sz="1400"/>
              <a:t> Mostly provided by ALG </a:t>
            </a:r>
          </a:p>
          <a:p>
            <a:pPr lvl="2">
              <a:lnSpc>
                <a:spcPct val="85000"/>
              </a:lnSpc>
              <a:buFontTx/>
              <a:buChar char="•"/>
            </a:pPr>
            <a:r>
              <a:rPr lang="en-US" sz="1400"/>
              <a:t> Some SBC support</a:t>
            </a:r>
          </a:p>
          <a:p>
            <a:pPr lvl="1">
              <a:lnSpc>
                <a:spcPct val="85000"/>
              </a:lnSpc>
              <a:buFontTx/>
              <a:buChar char="–"/>
            </a:pPr>
            <a:r>
              <a:rPr lang="en-US" sz="1400"/>
              <a:t> Beginning interests in ICE through MSFT</a:t>
            </a:r>
          </a:p>
          <a:p>
            <a:pPr>
              <a:lnSpc>
                <a:spcPct val="85000"/>
              </a:lnSpc>
            </a:pPr>
            <a:r>
              <a:rPr lang="en-US" sz="1600"/>
              <a:t>Facilities-Based Service Providers</a:t>
            </a:r>
          </a:p>
          <a:p>
            <a:pPr lvl="1">
              <a:lnSpc>
                <a:spcPct val="85000"/>
              </a:lnSpc>
              <a:buFontTx/>
              <a:buChar char="–"/>
            </a:pPr>
            <a:r>
              <a:rPr lang="en-US" sz="1400"/>
              <a:t> Almost entirely SBCs</a:t>
            </a:r>
          </a:p>
          <a:p>
            <a:pPr lvl="1">
              <a:lnSpc>
                <a:spcPct val="85000"/>
              </a:lnSpc>
              <a:buFontTx/>
              <a:buChar char="–"/>
            </a:pPr>
            <a:r>
              <a:rPr lang="en-US" sz="1400"/>
              <a:t> Cable now formally adopting ICE in Packetcable 2.0</a:t>
            </a:r>
          </a:p>
          <a:p>
            <a:pPr lvl="1">
              <a:lnSpc>
                <a:spcPct val="85000"/>
              </a:lnSpc>
              <a:buFontTx/>
              <a:buChar char="–"/>
            </a:pPr>
            <a:r>
              <a:rPr lang="en-US" sz="1400"/>
              <a:t> Being added as optional in IMS R7 though some challenges remain in wireless applicability</a:t>
            </a:r>
          </a:p>
          <a:p>
            <a:pPr>
              <a:lnSpc>
                <a:spcPct val="85000"/>
              </a:lnSpc>
            </a:pPr>
            <a:endParaRPr lang="en-US" sz="1600"/>
          </a:p>
        </p:txBody>
      </p:sp>
      <p:sp>
        <p:nvSpPr>
          <p:cNvPr id="8878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sz="1600"/>
              <a:t>Application Service Providers</a:t>
            </a:r>
          </a:p>
          <a:p>
            <a:pPr lvl="1">
              <a:lnSpc>
                <a:spcPct val="75000"/>
              </a:lnSpc>
              <a:buFontTx/>
              <a:buChar char="–"/>
            </a:pPr>
            <a:r>
              <a:rPr lang="en-US" sz="1400"/>
              <a:t> Mix of SBCs, STUN and ICE</a:t>
            </a:r>
          </a:p>
          <a:p>
            <a:pPr lvl="1">
              <a:lnSpc>
                <a:spcPct val="75000"/>
              </a:lnSpc>
              <a:buFontTx/>
              <a:buChar char="–"/>
            </a:pPr>
            <a:r>
              <a:rPr lang="en-US" sz="1400"/>
              <a:t> ICE is attractive here due to cost minimization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9154" name="Picture 2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2076450"/>
            <a:ext cx="43815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9160" name="Rectangle 8"/>
          <p:cNvSpPr>
            <a:spLocks noChangeArrowheads="1"/>
          </p:cNvSpPr>
          <p:nvPr/>
        </p:nvSpPr>
        <p:spPr bwMode="white">
          <a:xfrm>
            <a:off x="0" y="0"/>
            <a:ext cx="9144000" cy="155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is this bad for SIP?</a:t>
            </a:r>
          </a:p>
        </p:txBody>
      </p:sp>
      <p:sp>
        <p:nvSpPr>
          <p:cNvPr id="835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4572000" cy="4764088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1800"/>
              <a:t>Client will generate SIP INVITE and 200 OK responses with private addresses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 In the SDP as the target for receipt of media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 In the Contact of a REGISTER as the target for incoming INVITE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In the Via of a request as the target for the response</a:t>
            </a:r>
          </a:p>
          <a:p>
            <a:pPr>
              <a:lnSpc>
                <a:spcPct val="85000"/>
              </a:lnSpc>
            </a:pPr>
            <a:r>
              <a:rPr lang="en-US" sz="1800"/>
              <a:t>Recipient will not be able to send packets to this private address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 Media is discarded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 Incoming calls are not delivered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 Responses are not received</a:t>
            </a:r>
          </a:p>
        </p:txBody>
      </p:sp>
      <p:sp>
        <p:nvSpPr>
          <p:cNvPr id="835588" name="Rectangle 4"/>
          <p:cNvSpPr>
            <a:spLocks noChangeArrowheads="1"/>
          </p:cNvSpPr>
          <p:nvPr/>
        </p:nvSpPr>
        <p:spPr bwMode="auto">
          <a:xfrm>
            <a:off x="4945063" y="3297238"/>
            <a:ext cx="455612" cy="900112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Client</a:t>
            </a:r>
          </a:p>
        </p:txBody>
      </p:sp>
      <p:sp>
        <p:nvSpPr>
          <p:cNvPr id="835589" name="Line 5"/>
          <p:cNvSpPr>
            <a:spLocks noChangeShapeType="1"/>
          </p:cNvSpPr>
          <p:nvPr/>
        </p:nvSpPr>
        <p:spPr bwMode="auto">
          <a:xfrm flipV="1">
            <a:off x="5514975" y="3733800"/>
            <a:ext cx="3324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590" name="Rectangle 6"/>
          <p:cNvSpPr>
            <a:spLocks noChangeArrowheads="1"/>
          </p:cNvSpPr>
          <p:nvPr/>
        </p:nvSpPr>
        <p:spPr bwMode="auto">
          <a:xfrm>
            <a:off x="6167438" y="2849563"/>
            <a:ext cx="414337" cy="194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ea typeface="ＭＳ Ｐゴシック" panose="020B0600070205080204" pitchFamily="34" charset="-128"/>
              </a:rPr>
              <a:t>N</a:t>
            </a:r>
          </a:p>
          <a:p>
            <a:pPr algn="ctr">
              <a:lnSpc>
                <a:spcPct val="100000"/>
              </a:lnSpc>
            </a:pPr>
            <a:r>
              <a:rPr lang="en-US" sz="2000">
                <a:ea typeface="ＭＳ Ｐゴシック" panose="020B0600070205080204" pitchFamily="34" charset="-128"/>
              </a:rPr>
              <a:t>A</a:t>
            </a:r>
          </a:p>
          <a:p>
            <a:pPr algn="ctr">
              <a:lnSpc>
                <a:spcPct val="100000"/>
              </a:lnSpc>
            </a:pPr>
            <a:r>
              <a:rPr lang="en-US" sz="2000">
                <a:ea typeface="ＭＳ Ｐゴシック" panose="020B0600070205080204" pitchFamily="34" charset="-128"/>
              </a:rPr>
              <a:t>T</a:t>
            </a:r>
          </a:p>
        </p:txBody>
      </p:sp>
      <p:sp>
        <p:nvSpPr>
          <p:cNvPr id="835591" name="Text Box 7"/>
          <p:cNvSpPr txBox="1">
            <a:spLocks noChangeArrowheads="1"/>
          </p:cNvSpPr>
          <p:nvPr/>
        </p:nvSpPr>
        <p:spPr bwMode="auto">
          <a:xfrm>
            <a:off x="6858000" y="2590800"/>
            <a:ext cx="1736725" cy="10826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INVITE</a:t>
            </a:r>
          </a:p>
          <a:p>
            <a:endParaRPr lang="en-US" sz="1800"/>
          </a:p>
          <a:p>
            <a:r>
              <a:rPr lang="en-US" sz="1800"/>
              <a:t>Send media to</a:t>
            </a:r>
            <a:br>
              <a:rPr lang="en-US" sz="1800"/>
            </a:br>
            <a:r>
              <a:rPr lang="en-US" sz="1800"/>
              <a:t>10.0.1.1:8228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is this bad for SIP?</a:t>
            </a:r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4495800" cy="4764088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1800"/>
              <a:t>Client will generate SIP INVITE and 200 OK responses with private addresses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 In the SDP as the target for receipt of media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 In the Contact of a REGISTER as the target for incoming INVITE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In the Via of a request as the target for the response</a:t>
            </a:r>
          </a:p>
          <a:p>
            <a:pPr>
              <a:lnSpc>
                <a:spcPct val="85000"/>
              </a:lnSpc>
            </a:pPr>
            <a:r>
              <a:rPr lang="en-US" sz="1800"/>
              <a:t>Recipient will not be able to send packets to this private address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 Media is discarded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 Incoming calls are not delivered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 Responses are not received</a:t>
            </a:r>
          </a:p>
        </p:txBody>
      </p:sp>
      <p:sp>
        <p:nvSpPr>
          <p:cNvPr id="836612" name="Rectangle 4"/>
          <p:cNvSpPr>
            <a:spLocks noChangeArrowheads="1"/>
          </p:cNvSpPr>
          <p:nvPr/>
        </p:nvSpPr>
        <p:spPr bwMode="auto">
          <a:xfrm>
            <a:off x="4945063" y="3297238"/>
            <a:ext cx="455612" cy="900112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Client</a:t>
            </a:r>
          </a:p>
        </p:txBody>
      </p:sp>
      <p:sp>
        <p:nvSpPr>
          <p:cNvPr id="836613" name="Line 5"/>
          <p:cNvSpPr>
            <a:spLocks noChangeShapeType="1"/>
          </p:cNvSpPr>
          <p:nvPr/>
        </p:nvSpPr>
        <p:spPr bwMode="auto">
          <a:xfrm flipV="1">
            <a:off x="5514975" y="3733800"/>
            <a:ext cx="3324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6614" name="Rectangle 6"/>
          <p:cNvSpPr>
            <a:spLocks noChangeArrowheads="1"/>
          </p:cNvSpPr>
          <p:nvPr/>
        </p:nvSpPr>
        <p:spPr bwMode="auto">
          <a:xfrm>
            <a:off x="6167438" y="2849563"/>
            <a:ext cx="414337" cy="194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ea typeface="ＭＳ Ｐゴシック" panose="020B0600070205080204" pitchFamily="34" charset="-128"/>
              </a:rPr>
              <a:t>N</a:t>
            </a:r>
          </a:p>
          <a:p>
            <a:pPr algn="ctr">
              <a:lnSpc>
                <a:spcPct val="100000"/>
              </a:lnSpc>
            </a:pPr>
            <a:r>
              <a:rPr lang="en-US" sz="2000">
                <a:ea typeface="ＭＳ Ｐゴシック" panose="020B0600070205080204" pitchFamily="34" charset="-128"/>
              </a:rPr>
              <a:t>A</a:t>
            </a:r>
          </a:p>
          <a:p>
            <a:pPr algn="ctr">
              <a:lnSpc>
                <a:spcPct val="100000"/>
              </a:lnSpc>
            </a:pPr>
            <a:r>
              <a:rPr lang="en-US" sz="2000">
                <a:ea typeface="ＭＳ Ｐゴシック" panose="020B0600070205080204" pitchFamily="34" charset="-128"/>
              </a:rPr>
              <a:t>T</a:t>
            </a:r>
          </a:p>
        </p:txBody>
      </p:sp>
      <p:sp>
        <p:nvSpPr>
          <p:cNvPr id="836615" name="Text Box 7"/>
          <p:cNvSpPr txBox="1">
            <a:spLocks noChangeArrowheads="1"/>
          </p:cNvSpPr>
          <p:nvPr/>
        </p:nvSpPr>
        <p:spPr bwMode="auto">
          <a:xfrm>
            <a:off x="6858000" y="2590800"/>
            <a:ext cx="1736725" cy="10826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INVITE</a:t>
            </a:r>
          </a:p>
          <a:p>
            <a:endParaRPr lang="en-US" sz="1800"/>
          </a:p>
          <a:p>
            <a:r>
              <a:rPr lang="en-US" sz="1800"/>
              <a:t>Send media to</a:t>
            </a:r>
            <a:br>
              <a:rPr lang="en-US" sz="1800"/>
            </a:br>
            <a:r>
              <a:rPr lang="en-US" sz="1800"/>
              <a:t>10.0.1.1:8228</a:t>
            </a:r>
          </a:p>
        </p:txBody>
      </p:sp>
      <p:sp>
        <p:nvSpPr>
          <p:cNvPr id="836616" name="Rectangle 8"/>
          <p:cNvSpPr>
            <a:spLocks noChangeArrowheads="1"/>
          </p:cNvSpPr>
          <p:nvPr/>
        </p:nvSpPr>
        <p:spPr bwMode="auto">
          <a:xfrm>
            <a:off x="914400" y="2057400"/>
            <a:ext cx="3886200" cy="609600"/>
          </a:xfrm>
          <a:prstGeom prst="rect">
            <a:avLst/>
          </a:prstGeom>
          <a:solidFill>
            <a:srgbClr val="FFFF00">
              <a:alpha val="69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836617" name="Line 9"/>
          <p:cNvSpPr>
            <a:spLocks noChangeShapeType="1"/>
          </p:cNvSpPr>
          <p:nvPr/>
        </p:nvSpPr>
        <p:spPr bwMode="auto">
          <a:xfrm flipH="1">
            <a:off x="4876800" y="1752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36618" name="Text Box 10"/>
          <p:cNvSpPr txBox="1">
            <a:spLocks noChangeArrowheads="1"/>
          </p:cNvSpPr>
          <p:nvPr/>
        </p:nvSpPr>
        <p:spPr bwMode="auto">
          <a:xfrm>
            <a:off x="5937250" y="1435100"/>
            <a:ext cx="20447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Hardest problem,</a:t>
            </a:r>
            <a:br>
              <a:rPr lang="en-US" sz="1800"/>
            </a:br>
            <a:r>
              <a:rPr lang="en-US" sz="1800"/>
              <a:t>solved by ICE</a:t>
            </a:r>
          </a:p>
        </p:txBody>
      </p:sp>
      <p:sp>
        <p:nvSpPr>
          <p:cNvPr id="836619" name="Line 11"/>
          <p:cNvSpPr>
            <a:spLocks noChangeShapeType="1"/>
          </p:cNvSpPr>
          <p:nvPr/>
        </p:nvSpPr>
        <p:spPr bwMode="auto">
          <a:xfrm flipH="1" flipV="1">
            <a:off x="4343400" y="2971800"/>
            <a:ext cx="10668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36620" name="Text Box 12"/>
          <p:cNvSpPr txBox="1">
            <a:spLocks noChangeArrowheads="1"/>
          </p:cNvSpPr>
          <p:nvPr/>
        </p:nvSpPr>
        <p:spPr bwMode="auto">
          <a:xfrm>
            <a:off x="5403850" y="5168900"/>
            <a:ext cx="16764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Solved by SIP</a:t>
            </a:r>
            <a:br>
              <a:rPr lang="en-US" sz="1800"/>
            </a:br>
            <a:r>
              <a:rPr lang="en-US" sz="1800"/>
              <a:t>Outbound</a:t>
            </a:r>
          </a:p>
        </p:txBody>
      </p:sp>
      <p:sp>
        <p:nvSpPr>
          <p:cNvPr id="836621" name="Line 13"/>
          <p:cNvSpPr>
            <a:spLocks noChangeShapeType="1"/>
          </p:cNvSpPr>
          <p:nvPr/>
        </p:nvSpPr>
        <p:spPr bwMode="auto">
          <a:xfrm flipH="1" flipV="1">
            <a:off x="3505200" y="3581400"/>
            <a:ext cx="14478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36622" name="Text Box 14"/>
          <p:cNvSpPr txBox="1">
            <a:spLocks noChangeArrowheads="1"/>
          </p:cNvSpPr>
          <p:nvPr/>
        </p:nvSpPr>
        <p:spPr bwMode="auto">
          <a:xfrm>
            <a:off x="5022850" y="5875338"/>
            <a:ext cx="16557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/>
              <a:t>Solved by rport</a:t>
            </a:r>
            <a:br>
              <a:rPr lang="en-US" sz="1600"/>
            </a:br>
            <a:r>
              <a:rPr lang="en-US" sz="1600"/>
              <a:t>(RFC 3581)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Space</a:t>
            </a:r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Application Layer Gateways (ALGs)</a:t>
            </a:r>
          </a:p>
          <a:p>
            <a:r>
              <a:rPr lang="en-US"/>
              <a:t>Session Border Controllers (SBC)</a:t>
            </a:r>
          </a:p>
          <a:p>
            <a:r>
              <a:rPr lang="en-US"/>
              <a:t>Simple Traversal of UDP Through NAT (STUN)</a:t>
            </a:r>
          </a:p>
          <a:p>
            <a:r>
              <a:rPr lang="en-US"/>
              <a:t>Traversal Using Relay NAT (TURN)</a:t>
            </a:r>
          </a:p>
          <a:p>
            <a:r>
              <a:rPr lang="en-US"/>
              <a:t>Universal Plug N Play (UPnP)</a:t>
            </a:r>
          </a:p>
          <a:p>
            <a:r>
              <a:rPr lang="en-US"/>
              <a:t>Interactive Connectivity Establishment (ICE)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ALG: The obvious solution?</a:t>
            </a:r>
          </a:p>
        </p:txBody>
      </p:sp>
      <p:sp>
        <p:nvSpPr>
          <p:cNvPr id="837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36713"/>
            <a:ext cx="4321175" cy="4383087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1800"/>
              <a:t>The NAT rewrites source IP of SIP packet, but not contents</a:t>
            </a:r>
          </a:p>
          <a:p>
            <a:pPr>
              <a:lnSpc>
                <a:spcPct val="75000"/>
              </a:lnSpc>
            </a:pPr>
            <a:r>
              <a:rPr lang="en-US" sz="1800"/>
              <a:t>Why not have NAT rewrite the contents of the SIP packet also (Application Layer Gateway (ALG))?</a:t>
            </a:r>
          </a:p>
          <a:p>
            <a:pPr>
              <a:lnSpc>
                <a:spcPct val="75000"/>
              </a:lnSpc>
            </a:pPr>
            <a:r>
              <a:rPr lang="en-US" sz="1800"/>
              <a:t>Numerous big problems</a:t>
            </a:r>
          </a:p>
          <a:p>
            <a:pPr lvl="1">
              <a:lnSpc>
                <a:spcPct val="75000"/>
              </a:lnSpc>
            </a:pPr>
            <a:r>
              <a:rPr lang="en-US" sz="1600"/>
              <a:t> Requires SIP security mechanisms to be disabled</a:t>
            </a:r>
          </a:p>
          <a:p>
            <a:pPr lvl="1">
              <a:lnSpc>
                <a:spcPct val="75000"/>
              </a:lnSpc>
            </a:pPr>
            <a:r>
              <a:rPr lang="en-US" sz="1600"/>
              <a:t> Hard to diagnose problems</a:t>
            </a:r>
          </a:p>
          <a:p>
            <a:pPr lvl="1">
              <a:lnSpc>
                <a:spcPct val="75000"/>
              </a:lnSpc>
            </a:pPr>
            <a:r>
              <a:rPr lang="en-US" sz="1600"/>
              <a:t> Requires network upgrade in all NAT</a:t>
            </a:r>
          </a:p>
          <a:p>
            <a:pPr lvl="1">
              <a:lnSpc>
                <a:spcPct val="75000"/>
              </a:lnSpc>
            </a:pPr>
            <a:r>
              <a:rPr lang="en-US" sz="1600"/>
              <a:t> Frequent implementation problems</a:t>
            </a:r>
          </a:p>
          <a:p>
            <a:pPr lvl="1">
              <a:lnSpc>
                <a:spcPct val="75000"/>
              </a:lnSpc>
            </a:pPr>
            <a:r>
              <a:rPr lang="en-US" sz="1600"/>
              <a:t> Incentives mismatched</a:t>
            </a:r>
          </a:p>
          <a:p>
            <a:pPr lvl="1">
              <a:lnSpc>
                <a:spcPct val="75000"/>
              </a:lnSpc>
            </a:pPr>
            <a:r>
              <a:rPr lang="en-US" sz="1600"/>
              <a:t> Anathema to the concept of the Internet</a:t>
            </a:r>
          </a:p>
        </p:txBody>
      </p:sp>
      <p:sp>
        <p:nvSpPr>
          <p:cNvPr id="837636" name="Rectangle 4"/>
          <p:cNvSpPr>
            <a:spLocks noChangeArrowheads="1"/>
          </p:cNvSpPr>
          <p:nvPr/>
        </p:nvSpPr>
        <p:spPr bwMode="auto">
          <a:xfrm>
            <a:off x="4945063" y="3686175"/>
            <a:ext cx="455612" cy="900113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ea typeface="ＭＳ Ｐゴシック" panose="020B0600070205080204" pitchFamily="34" charset="-128"/>
              </a:rPr>
              <a:t>Client</a:t>
            </a:r>
          </a:p>
        </p:txBody>
      </p:sp>
      <p:sp>
        <p:nvSpPr>
          <p:cNvPr id="837637" name="Line 5"/>
          <p:cNvSpPr>
            <a:spLocks noChangeShapeType="1"/>
          </p:cNvSpPr>
          <p:nvPr/>
        </p:nvSpPr>
        <p:spPr bwMode="auto">
          <a:xfrm flipV="1">
            <a:off x="5514975" y="4122738"/>
            <a:ext cx="3324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7638" name="Rectangle 6"/>
          <p:cNvSpPr>
            <a:spLocks noChangeArrowheads="1"/>
          </p:cNvSpPr>
          <p:nvPr/>
        </p:nvSpPr>
        <p:spPr bwMode="auto">
          <a:xfrm>
            <a:off x="6705600" y="3200400"/>
            <a:ext cx="414338" cy="194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ea typeface="ＭＳ Ｐゴシック" panose="020B0600070205080204" pitchFamily="34" charset="-128"/>
              </a:rPr>
              <a:t>N</a:t>
            </a:r>
          </a:p>
          <a:p>
            <a:pPr algn="ctr">
              <a:lnSpc>
                <a:spcPct val="100000"/>
              </a:lnSpc>
            </a:pPr>
            <a:r>
              <a:rPr lang="en-US" sz="2000">
                <a:ea typeface="ＭＳ Ｐゴシック" panose="020B0600070205080204" pitchFamily="34" charset="-128"/>
              </a:rPr>
              <a:t>A</a:t>
            </a:r>
          </a:p>
          <a:p>
            <a:pPr algn="ctr">
              <a:lnSpc>
                <a:spcPct val="100000"/>
              </a:lnSpc>
            </a:pPr>
            <a:r>
              <a:rPr lang="en-US" sz="2000">
                <a:ea typeface="ＭＳ Ｐゴシック" panose="020B0600070205080204" pitchFamily="34" charset="-128"/>
              </a:rPr>
              <a:t>T</a:t>
            </a:r>
          </a:p>
        </p:txBody>
      </p:sp>
      <p:sp>
        <p:nvSpPr>
          <p:cNvPr id="837639" name="Text Box 7"/>
          <p:cNvSpPr txBox="1">
            <a:spLocks noChangeArrowheads="1"/>
          </p:cNvSpPr>
          <p:nvPr/>
        </p:nvSpPr>
        <p:spPr bwMode="auto">
          <a:xfrm>
            <a:off x="7086600" y="1600200"/>
            <a:ext cx="1736725" cy="10826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INVITE</a:t>
            </a:r>
          </a:p>
          <a:p>
            <a:endParaRPr lang="en-US" sz="1800"/>
          </a:p>
          <a:p>
            <a:r>
              <a:rPr lang="en-US" sz="1800"/>
              <a:t>Send media to</a:t>
            </a:r>
            <a:br>
              <a:rPr lang="en-US" sz="1800"/>
            </a:br>
            <a:r>
              <a:rPr lang="en-US" sz="1800"/>
              <a:t>1.2.3.4:6290</a:t>
            </a:r>
          </a:p>
        </p:txBody>
      </p:sp>
      <p:sp>
        <p:nvSpPr>
          <p:cNvPr id="837640" name="Text Box 8"/>
          <p:cNvSpPr txBox="1">
            <a:spLocks noChangeArrowheads="1"/>
          </p:cNvSpPr>
          <p:nvPr/>
        </p:nvSpPr>
        <p:spPr bwMode="auto">
          <a:xfrm>
            <a:off x="5029200" y="1600200"/>
            <a:ext cx="1736725" cy="10826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INVITE</a:t>
            </a:r>
          </a:p>
          <a:p>
            <a:endParaRPr lang="en-US" sz="1800"/>
          </a:p>
          <a:p>
            <a:r>
              <a:rPr lang="en-US" sz="1800"/>
              <a:t>Send media to</a:t>
            </a:r>
            <a:br>
              <a:rPr lang="en-US" sz="1800"/>
            </a:br>
            <a:r>
              <a:rPr lang="en-US" sz="1800"/>
              <a:t>10.0.1.1:8228</a:t>
            </a:r>
          </a:p>
        </p:txBody>
      </p:sp>
      <p:sp>
        <p:nvSpPr>
          <p:cNvPr id="837641" name="Text Box 9"/>
          <p:cNvSpPr txBox="1">
            <a:spLocks noChangeArrowheads="1"/>
          </p:cNvSpPr>
          <p:nvPr/>
        </p:nvSpPr>
        <p:spPr bwMode="auto">
          <a:xfrm>
            <a:off x="5181600" y="2743200"/>
            <a:ext cx="15033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>
                <a:ea typeface="ＭＳ Ｐゴシック" panose="020B0600070205080204" pitchFamily="34" charset="-128"/>
              </a:rPr>
              <a:t>S: 10.0.1.1:6554</a:t>
            </a:r>
          </a:p>
          <a:p>
            <a:pPr algn="ctr">
              <a:lnSpc>
                <a:spcPct val="100000"/>
              </a:lnSpc>
            </a:pPr>
            <a:r>
              <a:rPr lang="en-US" sz="1400">
                <a:ea typeface="ＭＳ Ｐゴシック" panose="020B0600070205080204" pitchFamily="34" charset="-128"/>
              </a:rPr>
              <a:t>D: 67.22.3.1:80</a:t>
            </a:r>
          </a:p>
        </p:txBody>
      </p:sp>
      <p:sp>
        <p:nvSpPr>
          <p:cNvPr id="837642" name="Text Box 10"/>
          <p:cNvSpPr txBox="1">
            <a:spLocks noChangeArrowheads="1"/>
          </p:cNvSpPr>
          <p:nvPr/>
        </p:nvSpPr>
        <p:spPr bwMode="auto">
          <a:xfrm>
            <a:off x="7283450" y="2743200"/>
            <a:ext cx="1414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>
                <a:ea typeface="ＭＳ Ｐゴシック" panose="020B0600070205080204" pitchFamily="34" charset="-128"/>
              </a:rPr>
              <a:t>S: 1.2.3.4:8877</a:t>
            </a:r>
          </a:p>
          <a:p>
            <a:pPr algn="ctr">
              <a:lnSpc>
                <a:spcPct val="100000"/>
              </a:lnSpc>
            </a:pPr>
            <a:r>
              <a:rPr lang="en-US" sz="1400">
                <a:ea typeface="ＭＳ Ｐゴシック" panose="020B0600070205080204" pitchFamily="34" charset="-128"/>
              </a:rPr>
              <a:t>D: 67.22.3.1:80</a:t>
            </a:r>
          </a:p>
        </p:txBody>
      </p:sp>
      <p:sp>
        <p:nvSpPr>
          <p:cNvPr id="837643" name="Text Box 11"/>
          <p:cNvSpPr txBox="1">
            <a:spLocks noChangeArrowheads="1"/>
          </p:cNvSpPr>
          <p:nvPr/>
        </p:nvSpPr>
        <p:spPr bwMode="auto">
          <a:xfrm>
            <a:off x="5562600" y="5257800"/>
            <a:ext cx="2881313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>
                <a:ea typeface="ＭＳ Ｐゴシック" panose="020B0600070205080204" pitchFamily="34" charset="-128"/>
              </a:rPr>
              <a:t>Binding Table</a:t>
            </a:r>
          </a:p>
          <a:p>
            <a:pPr algn="ctr">
              <a:lnSpc>
                <a:spcPct val="100000"/>
              </a:lnSpc>
            </a:pPr>
            <a:endParaRPr lang="en-US" sz="1600">
              <a:ea typeface="ＭＳ Ｐゴシック" panose="020B0600070205080204" pitchFamily="34" charset="-128"/>
            </a:endParaRPr>
          </a:p>
          <a:p>
            <a:pPr algn="ctr">
              <a:lnSpc>
                <a:spcPct val="100000"/>
              </a:lnSpc>
            </a:pPr>
            <a:r>
              <a:rPr lang="en-US" sz="1600">
                <a:ea typeface="ＭＳ Ｐゴシック" panose="020B0600070205080204" pitchFamily="34" charset="-128"/>
              </a:rPr>
              <a:t>Internal          External</a:t>
            </a:r>
          </a:p>
          <a:p>
            <a:pPr algn="ctr">
              <a:lnSpc>
                <a:spcPct val="100000"/>
              </a:lnSpc>
            </a:pPr>
            <a:r>
              <a:rPr lang="en-US" sz="1600">
                <a:ea typeface="ＭＳ Ｐゴシック" panose="020B0600070205080204" pitchFamily="34" charset="-128"/>
              </a:rPr>
              <a:t>10.0.1.1:6554 -&gt; 1.2.3.4:8877</a:t>
            </a:r>
          </a:p>
          <a:p>
            <a:pPr algn="ctr">
              <a:lnSpc>
                <a:spcPct val="100000"/>
              </a:lnSpc>
            </a:pPr>
            <a:r>
              <a:rPr lang="en-US" sz="1600">
                <a:ea typeface="ＭＳ Ｐゴシック" panose="020B0600070205080204" pitchFamily="34" charset="-128"/>
              </a:rPr>
              <a:t>10.0.1.1:8228 -&gt; 1.2.3.4:6290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Session Border Controllers (SBC)</a:t>
            </a:r>
          </a:p>
        </p:txBody>
      </p:sp>
      <p:sp>
        <p:nvSpPr>
          <p:cNvPr id="8755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/>
              <a:t>Close cousin of the ALG</a:t>
            </a:r>
          </a:p>
          <a:p>
            <a:r>
              <a:rPr lang="en-US" sz="2000"/>
              <a:t>Client pointed to SBC as its outbound proxy</a:t>
            </a:r>
          </a:p>
          <a:p>
            <a:r>
              <a:rPr lang="en-US" sz="2000"/>
              <a:t>SBC forwards requests to actual SIP proxy</a:t>
            </a:r>
          </a:p>
          <a:p>
            <a:r>
              <a:rPr lang="en-US" sz="2000"/>
              <a:t>When receiving an INVITE from client, SBC rewrites SDP to point to itself</a:t>
            </a:r>
          </a:p>
        </p:txBody>
      </p:sp>
      <p:sp>
        <p:nvSpPr>
          <p:cNvPr id="875524" name="Cloud"/>
          <p:cNvSpPr>
            <a:spLocks noChangeAspect="1" noEditPoints="1" noChangeArrowheads="1"/>
          </p:cNvSpPr>
          <p:nvPr/>
        </p:nvSpPr>
        <p:spPr bwMode="auto">
          <a:xfrm flipH="1">
            <a:off x="5105400" y="3429000"/>
            <a:ext cx="2743200" cy="18303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17088" dir="4648272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3000"/>
          </a:p>
        </p:txBody>
      </p:sp>
      <p:pic>
        <p:nvPicPr>
          <p:cNvPr id="875525" name="Picture 5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2578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5526" name="Rectangle 6"/>
          <p:cNvSpPr>
            <a:spLocks noChangeArrowheads="1"/>
          </p:cNvSpPr>
          <p:nvPr/>
        </p:nvSpPr>
        <p:spPr bwMode="auto">
          <a:xfrm>
            <a:off x="6248400" y="19050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SIP</a:t>
            </a:r>
          </a:p>
          <a:p>
            <a:pPr algn="ctr"/>
            <a:r>
              <a:rPr lang="en-US" sz="1600"/>
              <a:t>Proxy</a:t>
            </a:r>
          </a:p>
        </p:txBody>
      </p:sp>
      <p:sp>
        <p:nvSpPr>
          <p:cNvPr id="875527" name="Line 7"/>
          <p:cNvSpPr>
            <a:spLocks noChangeShapeType="1"/>
          </p:cNvSpPr>
          <p:nvPr/>
        </p:nvSpPr>
        <p:spPr bwMode="auto">
          <a:xfrm flipV="1">
            <a:off x="5562600" y="39624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75528" name="Text Box 8"/>
          <p:cNvSpPr txBox="1">
            <a:spLocks noChangeArrowheads="1"/>
          </p:cNvSpPr>
          <p:nvPr/>
        </p:nvSpPr>
        <p:spPr bwMode="auto">
          <a:xfrm>
            <a:off x="5029200" y="2667000"/>
            <a:ext cx="81915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/>
              <a:t>INVITE</a:t>
            </a:r>
          </a:p>
        </p:txBody>
      </p:sp>
      <p:sp>
        <p:nvSpPr>
          <p:cNvPr id="875529" name="Rectangle 9"/>
          <p:cNvSpPr>
            <a:spLocks noChangeArrowheads="1"/>
          </p:cNvSpPr>
          <p:nvPr/>
        </p:nvSpPr>
        <p:spPr bwMode="auto">
          <a:xfrm>
            <a:off x="5867400" y="32004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SBC</a:t>
            </a:r>
          </a:p>
        </p:txBody>
      </p:sp>
      <p:sp>
        <p:nvSpPr>
          <p:cNvPr id="875530" name="Line 10"/>
          <p:cNvSpPr>
            <a:spLocks noChangeShapeType="1"/>
          </p:cNvSpPr>
          <p:nvPr/>
        </p:nvSpPr>
        <p:spPr bwMode="auto">
          <a:xfrm flipV="1">
            <a:off x="6248400" y="2667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75531" name="Line 11"/>
          <p:cNvSpPr>
            <a:spLocks noChangeShapeType="1"/>
          </p:cNvSpPr>
          <p:nvPr/>
        </p:nvSpPr>
        <p:spPr bwMode="auto">
          <a:xfrm>
            <a:off x="7010400" y="2209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75532" name="Text Box 12"/>
          <p:cNvSpPr txBox="1">
            <a:spLocks noChangeArrowheads="1"/>
          </p:cNvSpPr>
          <p:nvPr/>
        </p:nvSpPr>
        <p:spPr bwMode="auto">
          <a:xfrm>
            <a:off x="5943600" y="4191000"/>
            <a:ext cx="1217613" cy="7524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200"/>
              <a:t>INVITE</a:t>
            </a:r>
          </a:p>
          <a:p>
            <a:endParaRPr lang="en-US" sz="1200"/>
          </a:p>
          <a:p>
            <a:r>
              <a:rPr lang="en-US" sz="1200"/>
              <a:t>Send media to</a:t>
            </a:r>
            <a:br>
              <a:rPr lang="en-US" sz="1200"/>
            </a:br>
            <a:r>
              <a:rPr lang="en-US" sz="1200"/>
              <a:t>10.0.1.1:8228</a:t>
            </a:r>
          </a:p>
        </p:txBody>
      </p:sp>
      <p:sp>
        <p:nvSpPr>
          <p:cNvPr id="875533" name="Text Box 13"/>
          <p:cNvSpPr txBox="1">
            <a:spLocks noChangeArrowheads="1"/>
          </p:cNvSpPr>
          <p:nvPr/>
        </p:nvSpPr>
        <p:spPr bwMode="auto">
          <a:xfrm>
            <a:off x="6705600" y="2676525"/>
            <a:ext cx="1217613" cy="7524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200"/>
              <a:t>INVITE</a:t>
            </a:r>
          </a:p>
          <a:p>
            <a:endParaRPr lang="en-US" sz="1200"/>
          </a:p>
          <a:p>
            <a:r>
              <a:rPr lang="en-US" sz="1200"/>
              <a:t>Send media to</a:t>
            </a:r>
            <a:br>
              <a:rPr lang="en-US" sz="1200"/>
            </a:br>
            <a:r>
              <a:rPr lang="en-US" sz="1200"/>
              <a:t>1.2.3.4:800</a:t>
            </a:r>
          </a:p>
        </p:txBody>
      </p:sp>
      <p:sp>
        <p:nvSpPr>
          <p:cNvPr id="875534" name="Rectangle 14"/>
          <p:cNvSpPr>
            <a:spLocks noChangeArrowheads="1"/>
          </p:cNvSpPr>
          <p:nvPr/>
        </p:nvSpPr>
        <p:spPr bwMode="auto">
          <a:xfrm>
            <a:off x="5181600" y="4724400"/>
            <a:ext cx="685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NAT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Session Border Controllers (SBC)</a:t>
            </a:r>
          </a:p>
        </p:txBody>
      </p:sp>
      <p:sp>
        <p:nvSpPr>
          <p:cNvPr id="8765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/>
              <a:t>When 200 OK is received by SBC, it rewrites SDP to point to itself again</a:t>
            </a:r>
          </a:p>
          <a:p>
            <a:pPr lvl="1">
              <a:buFontTx/>
              <a:buChar char="–"/>
            </a:pPr>
            <a:r>
              <a:rPr lang="en-US" sz="1800"/>
              <a:t> Different port than used in offer</a:t>
            </a:r>
          </a:p>
        </p:txBody>
      </p:sp>
      <p:sp>
        <p:nvSpPr>
          <p:cNvPr id="876548" name="Cloud"/>
          <p:cNvSpPr>
            <a:spLocks noChangeAspect="1" noEditPoints="1" noChangeArrowheads="1"/>
          </p:cNvSpPr>
          <p:nvPr/>
        </p:nvSpPr>
        <p:spPr bwMode="auto">
          <a:xfrm flipH="1">
            <a:off x="5105400" y="3429000"/>
            <a:ext cx="2743200" cy="18303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17088" dir="4648272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3000"/>
          </a:p>
        </p:txBody>
      </p:sp>
      <p:pic>
        <p:nvPicPr>
          <p:cNvPr id="876549" name="Picture 5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2578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6550" name="Rectangle 6"/>
          <p:cNvSpPr>
            <a:spLocks noChangeArrowheads="1"/>
          </p:cNvSpPr>
          <p:nvPr/>
        </p:nvSpPr>
        <p:spPr bwMode="auto">
          <a:xfrm>
            <a:off x="6248400" y="19050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SIP</a:t>
            </a:r>
          </a:p>
          <a:p>
            <a:pPr algn="ctr"/>
            <a:r>
              <a:rPr lang="en-US" sz="1600"/>
              <a:t>Proxy</a:t>
            </a:r>
          </a:p>
        </p:txBody>
      </p:sp>
      <p:sp>
        <p:nvSpPr>
          <p:cNvPr id="876551" name="Line 7"/>
          <p:cNvSpPr>
            <a:spLocks noChangeShapeType="1"/>
          </p:cNvSpPr>
          <p:nvPr/>
        </p:nvSpPr>
        <p:spPr bwMode="auto">
          <a:xfrm flipV="1">
            <a:off x="5562600" y="39624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76552" name="Text Box 8"/>
          <p:cNvSpPr txBox="1">
            <a:spLocks noChangeArrowheads="1"/>
          </p:cNvSpPr>
          <p:nvPr/>
        </p:nvSpPr>
        <p:spPr bwMode="auto">
          <a:xfrm>
            <a:off x="5029200" y="2667000"/>
            <a:ext cx="86518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/>
              <a:t>200 OK</a:t>
            </a:r>
          </a:p>
        </p:txBody>
      </p:sp>
      <p:sp>
        <p:nvSpPr>
          <p:cNvPr id="876553" name="Rectangle 9"/>
          <p:cNvSpPr>
            <a:spLocks noChangeArrowheads="1"/>
          </p:cNvSpPr>
          <p:nvPr/>
        </p:nvSpPr>
        <p:spPr bwMode="auto">
          <a:xfrm>
            <a:off x="5867400" y="32004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SBC</a:t>
            </a:r>
          </a:p>
        </p:txBody>
      </p:sp>
      <p:sp>
        <p:nvSpPr>
          <p:cNvPr id="876554" name="Line 10"/>
          <p:cNvSpPr>
            <a:spLocks noChangeShapeType="1"/>
          </p:cNvSpPr>
          <p:nvPr/>
        </p:nvSpPr>
        <p:spPr bwMode="auto">
          <a:xfrm flipV="1">
            <a:off x="6248400" y="2667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76555" name="Line 11"/>
          <p:cNvSpPr>
            <a:spLocks noChangeShapeType="1"/>
          </p:cNvSpPr>
          <p:nvPr/>
        </p:nvSpPr>
        <p:spPr bwMode="auto">
          <a:xfrm>
            <a:off x="7010400" y="2209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76556" name="Text Box 12"/>
          <p:cNvSpPr txBox="1">
            <a:spLocks noChangeArrowheads="1"/>
          </p:cNvSpPr>
          <p:nvPr/>
        </p:nvSpPr>
        <p:spPr bwMode="auto">
          <a:xfrm>
            <a:off x="5943600" y="4191000"/>
            <a:ext cx="1217613" cy="7524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200"/>
              <a:t>200 OK</a:t>
            </a:r>
          </a:p>
          <a:p>
            <a:endParaRPr lang="en-US" sz="1200"/>
          </a:p>
          <a:p>
            <a:r>
              <a:rPr lang="en-US" sz="1200"/>
              <a:t>Send media to</a:t>
            </a:r>
            <a:br>
              <a:rPr lang="en-US" sz="1200"/>
            </a:br>
            <a:r>
              <a:rPr lang="en-US" sz="1200"/>
              <a:t>1.2.3.4:802</a:t>
            </a:r>
          </a:p>
        </p:txBody>
      </p:sp>
      <p:sp>
        <p:nvSpPr>
          <p:cNvPr id="876557" name="Text Box 13"/>
          <p:cNvSpPr txBox="1">
            <a:spLocks noChangeArrowheads="1"/>
          </p:cNvSpPr>
          <p:nvPr/>
        </p:nvSpPr>
        <p:spPr bwMode="auto">
          <a:xfrm>
            <a:off x="6705600" y="2676525"/>
            <a:ext cx="1279525" cy="7524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200"/>
              <a:t>200 OK</a:t>
            </a:r>
          </a:p>
          <a:p>
            <a:endParaRPr lang="en-US" sz="1200"/>
          </a:p>
          <a:p>
            <a:r>
              <a:rPr lang="en-US" sz="1200"/>
              <a:t>Send media to</a:t>
            </a:r>
            <a:br>
              <a:rPr lang="en-US" sz="1200"/>
            </a:br>
            <a:r>
              <a:rPr lang="en-US" sz="1200"/>
              <a:t>12.13.14.15:100</a:t>
            </a:r>
          </a:p>
        </p:txBody>
      </p:sp>
      <p:sp>
        <p:nvSpPr>
          <p:cNvPr id="876558" name="Rectangle 14"/>
          <p:cNvSpPr>
            <a:spLocks noChangeArrowheads="1"/>
          </p:cNvSpPr>
          <p:nvPr/>
        </p:nvSpPr>
        <p:spPr bwMode="auto">
          <a:xfrm>
            <a:off x="5181600" y="4724400"/>
            <a:ext cx="685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NAT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Session Border Controllers (SBC)</a:t>
            </a:r>
          </a:p>
        </p:txBody>
      </p:sp>
      <p:sp>
        <p:nvSpPr>
          <p:cNvPr id="8775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/>
              <a:t>End result is that each agent will send RTP packets towards the SBC</a:t>
            </a:r>
          </a:p>
          <a:p>
            <a:r>
              <a:rPr lang="en-US" sz="2000"/>
              <a:t>This creates a binding in intervening NAT</a:t>
            </a:r>
          </a:p>
          <a:p>
            <a:r>
              <a:rPr lang="en-US" sz="2000"/>
              <a:t>SBC remembers source IP of RTP packets from each side</a:t>
            </a:r>
          </a:p>
          <a:p>
            <a:r>
              <a:rPr lang="en-US" sz="2000"/>
              <a:t>SBC relays packets back towards each source</a:t>
            </a:r>
          </a:p>
          <a:p>
            <a:endParaRPr lang="en-US" sz="2000"/>
          </a:p>
        </p:txBody>
      </p:sp>
      <p:sp>
        <p:nvSpPr>
          <p:cNvPr id="877572" name="Cloud"/>
          <p:cNvSpPr>
            <a:spLocks noChangeAspect="1" noEditPoints="1" noChangeArrowheads="1"/>
          </p:cNvSpPr>
          <p:nvPr/>
        </p:nvSpPr>
        <p:spPr bwMode="auto">
          <a:xfrm flipH="1">
            <a:off x="5105400" y="3429000"/>
            <a:ext cx="2743200" cy="18303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17088" dir="4648272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3000"/>
          </a:p>
        </p:txBody>
      </p:sp>
      <p:pic>
        <p:nvPicPr>
          <p:cNvPr id="877573" name="Picture 5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2578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7574" name="Rectangle 6"/>
          <p:cNvSpPr>
            <a:spLocks noChangeArrowheads="1"/>
          </p:cNvSpPr>
          <p:nvPr/>
        </p:nvSpPr>
        <p:spPr bwMode="auto">
          <a:xfrm>
            <a:off x="6248400" y="19050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SIP</a:t>
            </a:r>
          </a:p>
          <a:p>
            <a:pPr algn="ctr"/>
            <a:r>
              <a:rPr lang="en-US" sz="1600"/>
              <a:t>Proxy</a:t>
            </a:r>
          </a:p>
        </p:txBody>
      </p:sp>
      <p:sp>
        <p:nvSpPr>
          <p:cNvPr id="877575" name="Rectangle 7"/>
          <p:cNvSpPr>
            <a:spLocks noChangeArrowheads="1"/>
          </p:cNvSpPr>
          <p:nvPr/>
        </p:nvSpPr>
        <p:spPr bwMode="auto">
          <a:xfrm>
            <a:off x="5867400" y="32004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SBC</a:t>
            </a:r>
          </a:p>
        </p:txBody>
      </p:sp>
      <p:sp>
        <p:nvSpPr>
          <p:cNvPr id="877576" name="Rectangle 8"/>
          <p:cNvSpPr>
            <a:spLocks noChangeArrowheads="1"/>
          </p:cNvSpPr>
          <p:nvPr/>
        </p:nvSpPr>
        <p:spPr bwMode="auto">
          <a:xfrm>
            <a:off x="5181600" y="4724400"/>
            <a:ext cx="685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/>
              <a:t>NAT</a:t>
            </a:r>
          </a:p>
        </p:txBody>
      </p:sp>
      <p:sp>
        <p:nvSpPr>
          <p:cNvPr id="877577" name="Line 9"/>
          <p:cNvSpPr>
            <a:spLocks noChangeShapeType="1"/>
          </p:cNvSpPr>
          <p:nvPr/>
        </p:nvSpPr>
        <p:spPr bwMode="auto">
          <a:xfrm flipV="1">
            <a:off x="5486400" y="3962400"/>
            <a:ext cx="609600" cy="1219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77578" name="Line 10"/>
          <p:cNvSpPr>
            <a:spLocks noChangeShapeType="1"/>
          </p:cNvSpPr>
          <p:nvPr/>
        </p:nvSpPr>
        <p:spPr bwMode="auto">
          <a:xfrm flipH="1" flipV="1">
            <a:off x="6629400" y="3581400"/>
            <a:ext cx="2209800" cy="533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77579" name="Line 11"/>
          <p:cNvSpPr>
            <a:spLocks noChangeShapeType="1"/>
          </p:cNvSpPr>
          <p:nvPr/>
        </p:nvSpPr>
        <p:spPr bwMode="auto">
          <a:xfrm flipH="1">
            <a:off x="5334000" y="3962400"/>
            <a:ext cx="609600" cy="12192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77580" name="Line 12"/>
          <p:cNvSpPr>
            <a:spLocks noChangeShapeType="1"/>
          </p:cNvSpPr>
          <p:nvPr/>
        </p:nvSpPr>
        <p:spPr bwMode="auto">
          <a:xfrm flipH="1" flipV="1">
            <a:off x="6629400" y="3429000"/>
            <a:ext cx="22098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77581" name="Text Box 13"/>
          <p:cNvSpPr txBox="1">
            <a:spLocks noChangeArrowheads="1"/>
          </p:cNvSpPr>
          <p:nvPr/>
        </p:nvSpPr>
        <p:spPr bwMode="auto">
          <a:xfrm>
            <a:off x="7315200" y="3048000"/>
            <a:ext cx="931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600"/>
              <a:t>RTP</a:t>
            </a:r>
          </a:p>
          <a:p>
            <a:r>
              <a:rPr lang="en-US" sz="1600"/>
              <a:t>Packets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2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306774"/>
      </a:accent1>
      <a:accent2>
        <a:srgbClr val="B92B38"/>
      </a:accent2>
      <a:accent3>
        <a:srgbClr val="FFFFFF"/>
      </a:accent3>
      <a:accent4>
        <a:srgbClr val="000000"/>
      </a:accent4>
      <a:accent5>
        <a:srgbClr val="ADB8BC"/>
      </a:accent5>
      <a:accent6>
        <a:srgbClr val="A72632"/>
      </a:accent6>
      <a:hlink>
        <a:srgbClr val="9999CC"/>
      </a:hlink>
      <a:folHlink>
        <a:srgbClr val="EEB30E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2124" tIns="41061" rIns="82124" bIns="41061" numCol="1" anchor="t" anchorCtr="0" compatLnSpc="1">
        <a:prstTxWarp prst="textNoShape">
          <a:avLst/>
        </a:prstTxWarp>
      </a:bodyPr>
      <a:lstStyle>
        <a:defPPr marL="0" marR="0" indent="0" algn="l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2124" tIns="41061" rIns="82124" bIns="41061" numCol="1" anchor="t" anchorCtr="0" compatLnSpc="1">
        <a:prstTxWarp prst="textNoShape">
          <a:avLst/>
        </a:prstTxWarp>
      </a:bodyPr>
      <a:lstStyle>
        <a:defPPr marL="0" marR="0" indent="0" algn="l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8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FF99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9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9999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0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9999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1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9999CC"/>
        </a:hlink>
        <a:folHlink>
          <a:srgbClr val="EEB30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2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06774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B8BC"/>
        </a:accent5>
        <a:accent6>
          <a:srgbClr val="A72632"/>
        </a:accent6>
        <a:hlink>
          <a:srgbClr val="9999CC"/>
        </a:hlink>
        <a:folHlink>
          <a:srgbClr val="EEB30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1598</TotalTime>
  <Pages>28</Pages>
  <Words>1825</Words>
  <Application>Microsoft Office PowerPoint</Application>
  <PresentationFormat>On-screen Show (4:3)</PresentationFormat>
  <Paragraphs>470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ＭＳ Ｐゴシック</vt:lpstr>
      <vt:lpstr>Times New Roman</vt:lpstr>
      <vt:lpstr>Courier New</vt:lpstr>
      <vt:lpstr>blank</vt:lpstr>
      <vt:lpstr>NAT Traversal for VoIP</vt:lpstr>
      <vt:lpstr>What is NAT?</vt:lpstr>
      <vt:lpstr>Why is this bad for SIP?</vt:lpstr>
      <vt:lpstr>Why is this bad for SIP?</vt:lpstr>
      <vt:lpstr>Solution Space</vt:lpstr>
      <vt:lpstr>ALG: The obvious solution?</vt:lpstr>
      <vt:lpstr>Session Border Controllers (SBC)</vt:lpstr>
      <vt:lpstr>Session Border Controllers (SBC)</vt:lpstr>
      <vt:lpstr>Session Border Controllers (SBC)</vt:lpstr>
      <vt:lpstr>Classic STUN</vt:lpstr>
      <vt:lpstr>TURN</vt:lpstr>
      <vt:lpstr>UPnP</vt:lpstr>
      <vt:lpstr>ICE Step 1: Allocation</vt:lpstr>
      <vt:lpstr>Using STUN to Obtain Candidates</vt:lpstr>
      <vt:lpstr>ICE Step 2: Prioritization</vt:lpstr>
      <vt:lpstr>Encoding the Offer</vt:lpstr>
      <vt:lpstr>ICE Step 3: Initiation</vt:lpstr>
      <vt:lpstr>ICE Step 4: Allocation</vt:lpstr>
      <vt:lpstr>ICE Step 5: Information</vt:lpstr>
      <vt:lpstr>ICE Step 6: Verification</vt:lpstr>
      <vt:lpstr>Peer Reflexive Candidates</vt:lpstr>
      <vt:lpstr>ICE Step 7: Coordination </vt:lpstr>
      <vt:lpstr>ICE Step 8: Communication</vt:lpstr>
      <vt:lpstr>ICE Step 9: Confirmation</vt:lpstr>
      <vt:lpstr>Comparison: Metrics</vt:lpstr>
      <vt:lpstr>Comparison Table</vt:lpstr>
      <vt:lpstr>Market Adoption of NAT Technologies</vt:lpstr>
      <vt:lpstr>PowerPoint Presentation</vt:lpstr>
    </vt:vector>
  </TitlesOfParts>
  <Company>Cisco Systems,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 Traversal for VoIP</dc:title>
  <dc:subject>Guide for Creating Powerpoint Presentations</dc:subject>
  <dc:creator>Jonathan Rosenberg</dc:creator>
  <cp:keywords/>
  <dc:description/>
  <cp:lastModifiedBy>Jonathan Rosenberg</cp:lastModifiedBy>
  <cp:revision>7</cp:revision>
  <cp:lastPrinted>1999-01-27T00:54:54Z</cp:lastPrinted>
  <dcterms:created xsi:type="dcterms:W3CDTF">2006-11-20T16:35:16Z</dcterms:created>
  <dcterms:modified xsi:type="dcterms:W3CDTF">2013-12-14T17:50:36Z</dcterms:modified>
</cp:coreProperties>
</file>